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9" r:id="rId1"/>
  </p:sldMasterIdLst>
  <p:notesMasterIdLst>
    <p:notesMasterId r:id="rId68"/>
  </p:notesMasterIdLst>
  <p:sldIdLst>
    <p:sldId id="1336" r:id="rId2"/>
    <p:sldId id="289" r:id="rId3"/>
    <p:sldId id="1338" r:id="rId4"/>
    <p:sldId id="1339" r:id="rId5"/>
    <p:sldId id="1340" r:id="rId6"/>
    <p:sldId id="1341" r:id="rId7"/>
    <p:sldId id="1342" r:id="rId8"/>
    <p:sldId id="1343" r:id="rId9"/>
    <p:sldId id="1344" r:id="rId10"/>
    <p:sldId id="1345" r:id="rId11"/>
    <p:sldId id="1314" r:id="rId12"/>
    <p:sldId id="1347" r:id="rId13"/>
    <p:sldId id="1348" r:id="rId14"/>
    <p:sldId id="1349" r:id="rId15"/>
    <p:sldId id="1350" r:id="rId16"/>
    <p:sldId id="1351" r:id="rId17"/>
    <p:sldId id="1421" r:id="rId18"/>
    <p:sldId id="1416" r:id="rId19"/>
    <p:sldId id="1354" r:id="rId20"/>
    <p:sldId id="1418" r:id="rId21"/>
    <p:sldId id="1359" r:id="rId22"/>
    <p:sldId id="1419" r:id="rId23"/>
    <p:sldId id="1357" r:id="rId24"/>
    <p:sldId id="1358" r:id="rId25"/>
    <p:sldId id="1360" r:id="rId26"/>
    <p:sldId id="849" r:id="rId27"/>
    <p:sldId id="1422" r:id="rId28"/>
    <p:sldId id="1420" r:id="rId29"/>
    <p:sldId id="1361" r:id="rId30"/>
    <p:sldId id="1425" r:id="rId31"/>
    <p:sldId id="1426" r:id="rId32"/>
    <p:sldId id="1427" r:id="rId33"/>
    <p:sldId id="1428" r:id="rId34"/>
    <p:sldId id="1362" r:id="rId35"/>
    <p:sldId id="1363" r:id="rId36"/>
    <p:sldId id="1417" r:id="rId37"/>
    <p:sldId id="1366" r:id="rId38"/>
    <p:sldId id="1367" r:id="rId39"/>
    <p:sldId id="1332" r:id="rId40"/>
    <p:sldId id="1303" r:id="rId41"/>
    <p:sldId id="1368" r:id="rId42"/>
    <p:sldId id="1369" r:id="rId43"/>
    <p:sldId id="1370" r:id="rId44"/>
    <p:sldId id="1371" r:id="rId45"/>
    <p:sldId id="1372" r:id="rId46"/>
    <p:sldId id="1179" r:id="rId47"/>
    <p:sldId id="1373" r:id="rId48"/>
    <p:sldId id="1374" r:id="rId49"/>
    <p:sldId id="1375" r:id="rId50"/>
    <p:sldId id="1376" r:id="rId51"/>
    <p:sldId id="1378" r:id="rId52"/>
    <p:sldId id="1065" r:id="rId53"/>
    <p:sldId id="1334" r:id="rId54"/>
    <p:sldId id="1429" r:id="rId55"/>
    <p:sldId id="1282" r:id="rId56"/>
    <p:sldId id="1346" r:id="rId57"/>
    <p:sldId id="1285" r:id="rId58"/>
    <p:sldId id="1275" r:id="rId59"/>
    <p:sldId id="1276" r:id="rId60"/>
    <p:sldId id="1284" r:id="rId61"/>
    <p:sldId id="1326" r:id="rId62"/>
    <p:sldId id="1291" r:id="rId63"/>
    <p:sldId id="273" r:id="rId64"/>
    <p:sldId id="284" r:id="rId65"/>
    <p:sldId id="285" r:id="rId66"/>
    <p:sldId id="286" r:id="rId67"/>
  </p:sldIdLst>
  <p:sldSz cx="9144000" cy="6858000" type="screen4x3"/>
  <p:notesSz cx="6858000" cy="9144000"/>
  <p:embeddedFontLst>
    <p:embeddedFont>
      <p:font typeface="Calibri" panose="020F0502020204030204" pitchFamily="34" charset="0"/>
      <p:regular r:id="rId69"/>
      <p:bold r:id="rId70"/>
      <p:italic r:id="rId71"/>
      <p:boldItalic r:id="rId72"/>
    </p:embeddedFont>
    <p:embeddedFont>
      <p:font typeface="Roboto" panose="02000000000000000000" pitchFamily="2" charset="0"/>
      <p:regular r:id="rId73"/>
      <p:bold r:id="rId74"/>
      <p:italic r:id="rId75"/>
      <p:boldItalic r:id="rId76"/>
    </p:embeddedFont>
    <p:embeddedFont>
      <p:font typeface="Roboto Black" panose="02000000000000000000" pitchFamily="2" charset="0"/>
      <p:bold r:id="rId77"/>
      <p:italic r:id="rId78"/>
      <p:boldItalic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0">
          <p15:clr>
            <a:srgbClr val="000000"/>
          </p15:clr>
        </p15:guide>
        <p15:guide id="2" pos="5759">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3EDF"/>
    <a:srgbClr val="EC81DF"/>
    <a:srgbClr val="EC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42D8F76-D638-4042-BB12-247997B54703}">
  <a:tblStyle styleId="{F42D8F76-D638-4042-BB12-247997B54703}"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39"/>
    <p:restoredTop sz="77823"/>
  </p:normalViewPr>
  <p:slideViewPr>
    <p:cSldViewPr snapToGrid="0">
      <p:cViewPr varScale="1">
        <p:scale>
          <a:sx n="73" d="100"/>
          <a:sy n="73" d="100"/>
        </p:scale>
        <p:origin x="2080" y="192"/>
      </p:cViewPr>
      <p:guideLst>
        <p:guide orient="horz" pos="160"/>
        <p:guide pos="5759"/>
      </p:guideLst>
    </p:cSldViewPr>
  </p:slideViewPr>
  <p:outlineViewPr>
    <p:cViewPr>
      <p:scale>
        <a:sx n="33" d="100"/>
        <a:sy n="33" d="100"/>
      </p:scale>
      <p:origin x="0" y="-10968"/>
    </p:cViewPr>
  </p:outlineViewPr>
  <p:notesTextViewPr>
    <p:cViewPr>
      <p:scale>
        <a:sx n="100" d="100"/>
        <a:sy n="100" d="100"/>
      </p:scale>
      <p:origin x="0" y="0"/>
    </p:cViewPr>
  </p:notesTextViewPr>
  <p:sorterViewPr>
    <p:cViewPr>
      <p:scale>
        <a:sx n="32" d="100"/>
        <a:sy n="32"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6.fntdata"/><Relationship Id="rId79" Type="http://schemas.openxmlformats.org/officeDocument/2006/relationships/font" Target="fonts/font11.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1.fntdata"/><Relationship Id="rId77"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4.fntdata"/><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3819423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github.com/opentargets/json_schema"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genengnews.com/insights/how-crispr-is-accelerating-drug-discovery/"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C4X: inflammation, oncology, neurodegeneration</a:t>
            </a:r>
            <a:endParaRPr dirty="0"/>
          </a:p>
        </p:txBody>
      </p:sp>
      <p:sp>
        <p:nvSpPr>
          <p:cNvPr id="210" name="Google Shape;210;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extLst>
      <p:ext uri="{BB962C8B-B14F-4D97-AF65-F5344CB8AC3E}">
        <p14:creationId xmlns:p14="http://schemas.microsoft.com/office/powerpoint/2010/main" val="3760660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F15B79D-8EE6-BC42-B376-B1BA601CD728}" type="slidenum">
              <a:rPr lang="en-US" smtClean="0"/>
              <a:pPr/>
              <a:t>10</a:t>
            </a:fld>
            <a:endParaRPr lang="en-US"/>
          </a:p>
        </p:txBody>
      </p:sp>
    </p:spTree>
    <p:extLst>
      <p:ext uri="{BB962C8B-B14F-4D97-AF65-F5344CB8AC3E}">
        <p14:creationId xmlns:p14="http://schemas.microsoft.com/office/powerpoint/2010/main" val="2083136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F15B79D-8EE6-BC42-B376-B1BA601CD728}" type="slidenum">
              <a:rPr lang="en-US" smtClean="0"/>
              <a:pPr/>
              <a:t>11</a:t>
            </a:fld>
            <a:endParaRPr lang="en-US"/>
          </a:p>
        </p:txBody>
      </p:sp>
    </p:spTree>
    <p:extLst>
      <p:ext uri="{BB962C8B-B14F-4D97-AF65-F5344CB8AC3E}">
        <p14:creationId xmlns:p14="http://schemas.microsoft.com/office/powerpoint/2010/main" val="2449340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Google Shape;345;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4072804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a:lnSpc>
                <a:spcPct val="200000"/>
              </a:lnSpc>
              <a:buFont typeface="Arial"/>
              <a:buChar char="•"/>
            </a:pPr>
            <a:r>
              <a:rPr lang="is-IS" sz="1200" dirty="0">
                <a:solidFill>
                  <a:srgbClr val="4F81BD"/>
                </a:solidFill>
                <a:latin typeface="Helvetica"/>
                <a:cs typeface="Helvetica"/>
              </a:rPr>
              <a:t>HGNC names e.g. DMD (synonyms)</a:t>
            </a:r>
            <a:endParaRPr lang="en-US" sz="1200" dirty="0">
              <a:solidFill>
                <a:srgbClr val="4F81BD"/>
              </a:solidFill>
              <a:latin typeface="Helvetica"/>
              <a:cs typeface="Helvetica"/>
            </a:endParaRPr>
          </a:p>
          <a:p>
            <a:pPr marL="285750" indent="-285750" algn="just">
              <a:lnSpc>
                <a:spcPct val="200000"/>
              </a:lnSpc>
              <a:buFont typeface="Arial"/>
              <a:buChar char="•"/>
            </a:pPr>
            <a:r>
              <a:rPr lang="en-US" sz="1200" dirty="0" err="1">
                <a:solidFill>
                  <a:srgbClr val="4F81BD"/>
                </a:solidFill>
                <a:latin typeface="Helvetica"/>
                <a:cs typeface="Helvetica"/>
              </a:rPr>
              <a:t>Ensembl</a:t>
            </a:r>
            <a:r>
              <a:rPr lang="en-US" sz="1200" dirty="0">
                <a:solidFill>
                  <a:srgbClr val="4F81BD"/>
                </a:solidFill>
                <a:latin typeface="Helvetica"/>
                <a:cs typeface="Helvetica"/>
              </a:rPr>
              <a:t> Gene IDs e.g. </a:t>
            </a:r>
            <a:r>
              <a:rPr lang="de-DE" sz="1200" dirty="0">
                <a:solidFill>
                  <a:srgbClr val="4F81BD"/>
                </a:solidFill>
                <a:latin typeface="Helvetica"/>
                <a:cs typeface="Helvetica"/>
              </a:rPr>
              <a:t>ENSG00000105641</a:t>
            </a:r>
          </a:p>
          <a:p>
            <a:pPr marL="285750" indent="-285750" algn="just">
              <a:lnSpc>
                <a:spcPct val="200000"/>
              </a:lnSpc>
              <a:buFont typeface="Arial"/>
              <a:buChar char="•"/>
            </a:pPr>
            <a:r>
              <a:rPr lang="en-US" sz="1200" dirty="0" err="1">
                <a:solidFill>
                  <a:srgbClr val="4F81BD"/>
                </a:solidFill>
                <a:latin typeface="Helvetica"/>
                <a:cs typeface="Helvetica"/>
              </a:rPr>
              <a:t>UniProt</a:t>
            </a:r>
            <a:r>
              <a:rPr lang="en-US" sz="1200" dirty="0">
                <a:solidFill>
                  <a:srgbClr val="4F81BD"/>
                </a:solidFill>
                <a:latin typeface="Helvetica"/>
                <a:cs typeface="Helvetica"/>
              </a:rPr>
              <a:t> IDs e.g.  </a:t>
            </a:r>
            <a:r>
              <a:rPr lang="is-IS" sz="1200" dirty="0">
                <a:solidFill>
                  <a:srgbClr val="4F81BD"/>
                </a:solidFill>
                <a:latin typeface="Helvetica"/>
                <a:cs typeface="Helvetica"/>
              </a:rPr>
              <a:t>P15056</a:t>
            </a:r>
          </a:p>
          <a:p>
            <a:pPr marL="285750" indent="-285750" algn="just">
              <a:lnSpc>
                <a:spcPct val="200000"/>
              </a:lnSpc>
              <a:buFont typeface="Arial"/>
              <a:buChar char="•"/>
            </a:pPr>
            <a:r>
              <a:rPr lang="is-IS" sz="1200" dirty="0">
                <a:solidFill>
                  <a:srgbClr val="4F81BD"/>
                </a:solidFill>
                <a:latin typeface="Helvetica"/>
                <a:cs typeface="Helvetica"/>
              </a:rPr>
              <a:t>Non-coding genes e.g. </a:t>
            </a:r>
            <a:r>
              <a:rPr lang="en-US" sz="1200" dirty="0">
                <a:solidFill>
                  <a:srgbClr val="4F81BD"/>
                </a:solidFill>
                <a:latin typeface="Helvetica"/>
                <a:cs typeface="Helvetica"/>
              </a:rPr>
              <a:t>MIR100HG</a:t>
            </a:r>
            <a:endParaRPr lang="is-IS" sz="1200" dirty="0">
              <a:solidFill>
                <a:srgbClr val="4F81BD"/>
              </a:solidFill>
              <a:latin typeface="Helvetica"/>
              <a:cs typeface="Helvetica"/>
            </a:endParaRPr>
          </a:p>
        </p:txBody>
      </p:sp>
      <p:sp>
        <p:nvSpPr>
          <p:cNvPr id="4" name="Slide Number Placeholder 3"/>
          <p:cNvSpPr>
            <a:spLocks noGrp="1"/>
          </p:cNvSpPr>
          <p:nvPr>
            <p:ph type="sldNum" sz="quarter" idx="10"/>
          </p:nvPr>
        </p:nvSpPr>
        <p:spPr/>
        <p:txBody>
          <a:bodyPr/>
          <a:lstStyle/>
          <a:p>
            <a:fld id="{8E34216B-AE34-422D-ABE3-AFB8DFF88363}" type="slidenum">
              <a:rPr lang="en-GB" smtClean="0"/>
              <a:pPr/>
              <a:t>13</a:t>
            </a:fld>
            <a:endParaRPr lang="en-GB"/>
          </a:p>
        </p:txBody>
      </p:sp>
    </p:spTree>
    <p:extLst>
      <p:ext uri="{BB962C8B-B14F-4D97-AF65-F5344CB8AC3E}">
        <p14:creationId xmlns:p14="http://schemas.microsoft.com/office/powerpoint/2010/main" val="3264185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choice of our disease ontology was EFO. It</a:t>
            </a:r>
            <a:r>
              <a:rPr lang="en-US" baseline="0" dirty="0"/>
              <a:t> is cross-referenced against DO, OMIM, HP, MP, MONDO as well</a:t>
            </a:r>
            <a:endParaRPr lang="en-US" dirty="0"/>
          </a:p>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14</a:t>
            </a:fld>
            <a:endParaRPr lang="en-GB"/>
          </a:p>
        </p:txBody>
      </p:sp>
    </p:spTree>
    <p:extLst>
      <p:ext uri="{BB962C8B-B14F-4D97-AF65-F5344CB8AC3E}">
        <p14:creationId xmlns:p14="http://schemas.microsoft.com/office/powerpoint/2010/main" val="12591361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4c664f6a8e_2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g4c664f6a8e_2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Evidence: sequence (SNPs, mutations, germline and somatic curated at the DNA or protein level), differential mRNA expression, sentences from research papers, drug information, pathways affected by pathogenic mutation, animal models (</a:t>
            </a:r>
            <a:r>
              <a:rPr lang="en-US" dirty="0">
                <a:hlinkClick r:id="rId3"/>
              </a:rPr>
              <a:t>https://github.com/opentargets/json_schema</a:t>
            </a:r>
            <a:r>
              <a:rPr lang="en-US" dirty="0"/>
              <a:t>)</a:t>
            </a:r>
            <a:endParaRPr dirty="0"/>
          </a:p>
        </p:txBody>
      </p:sp>
      <p:sp>
        <p:nvSpPr>
          <p:cNvPr id="365" name="Google Shape;365;g4c664f6a8e_2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198214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4c664f6a8e_2_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g4c664f6a8e_2_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solidFill>
                <a:schemeClr val="accent2"/>
              </a:solidFill>
            </a:endParaRPr>
          </a:p>
        </p:txBody>
      </p:sp>
      <p:sp>
        <p:nvSpPr>
          <p:cNvPr id="379" name="Google Shape;379;g4c664f6a8e_2_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3487509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2" name="Google Shape;332;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17606248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18</a:t>
            </a:fld>
            <a:endParaRPr lang="en-GB"/>
          </a:p>
        </p:txBody>
      </p:sp>
    </p:spTree>
    <p:extLst>
      <p:ext uri="{BB962C8B-B14F-4D97-AF65-F5344CB8AC3E}">
        <p14:creationId xmlns:p14="http://schemas.microsoft.com/office/powerpoint/2010/main" val="918872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43852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791174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solidFill>
                <a:srgbClr val="FF0000"/>
              </a:solidFill>
            </a:endParaRPr>
          </a:p>
        </p:txBody>
      </p:sp>
      <p:sp>
        <p:nvSpPr>
          <p:cNvPr id="388" name="Google Shape;388;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2181914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21</a:t>
            </a:fld>
            <a:endParaRPr lang="en-GB"/>
          </a:p>
        </p:txBody>
      </p:sp>
    </p:spTree>
    <p:extLst>
      <p:ext uri="{BB962C8B-B14F-4D97-AF65-F5344CB8AC3E}">
        <p14:creationId xmlns:p14="http://schemas.microsoft.com/office/powerpoint/2010/main" val="28008806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FF0000"/>
              </a:solidFill>
            </a:endParaRPr>
          </a:p>
        </p:txBody>
      </p:sp>
      <p:sp>
        <p:nvSpPr>
          <p:cNvPr id="4" name="Slide Number Placeholder 3"/>
          <p:cNvSpPr>
            <a:spLocks noGrp="1"/>
          </p:cNvSpPr>
          <p:nvPr>
            <p:ph type="sldNum" sz="quarter" idx="10"/>
          </p:nvPr>
        </p:nvSpPr>
        <p:spPr/>
        <p:txBody>
          <a:bodyPr/>
          <a:lstStyle/>
          <a:p>
            <a:fld id="{8E34216B-AE34-422D-ABE3-AFB8DFF88363}" type="slidenum">
              <a:rPr lang="en-GB" smtClean="0"/>
              <a:pPr/>
              <a:t>22</a:t>
            </a:fld>
            <a:endParaRPr lang="en-GB"/>
          </a:p>
        </p:txBody>
      </p:sp>
    </p:spTree>
    <p:extLst>
      <p:ext uri="{BB962C8B-B14F-4D97-AF65-F5344CB8AC3E}">
        <p14:creationId xmlns:p14="http://schemas.microsoft.com/office/powerpoint/2010/main" val="37165221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80696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727473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25</a:t>
            </a:fld>
            <a:endParaRPr lang="en-GB"/>
          </a:p>
        </p:txBody>
      </p:sp>
    </p:spTree>
    <p:extLst>
      <p:ext uri="{BB962C8B-B14F-4D97-AF65-F5344CB8AC3E}">
        <p14:creationId xmlns:p14="http://schemas.microsoft.com/office/powerpoint/2010/main" val="35377135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336169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308203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2" name="Google Shape;332;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1584655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4c664f6a8e_6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0" name="Google Shape;400;g4c664f6a8e_6_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1" name="Google Shape;401;g4c664f6a8e_6_5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3223855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PhaRMA</a:t>
            </a:r>
            <a:endParaRPr dirty="0"/>
          </a:p>
          <a:p>
            <a:pPr marL="0" lvl="0" indent="0" algn="l" rtl="0">
              <a:spcBef>
                <a:spcPts val="0"/>
              </a:spcBef>
              <a:spcAft>
                <a:spcPts val="0"/>
              </a:spcAft>
              <a:buNone/>
            </a:pPr>
            <a:r>
              <a:rPr lang="en-US" dirty="0"/>
              <a:t>Lengthy: Drug discovery from start (idea) to finish (market) can take up to 15 years.</a:t>
            </a:r>
            <a:endParaRPr dirty="0"/>
          </a:p>
          <a:p>
            <a:pPr marL="0" lvl="0" indent="0" algn="l" rtl="0">
              <a:spcBef>
                <a:spcPts val="0"/>
              </a:spcBef>
              <a:spcAft>
                <a:spcPts val="0"/>
              </a:spcAft>
              <a:buNone/>
            </a:pPr>
            <a:r>
              <a:rPr lang="en-US" dirty="0"/>
              <a:t>Costly: specially from clinical trials when human subjects are tested (volunteers or suffering from the condition)</a:t>
            </a:r>
            <a:endParaRPr dirty="0"/>
          </a:p>
          <a:p>
            <a:pPr marL="0" lvl="0" indent="0" algn="l" rtl="0">
              <a:spcBef>
                <a:spcPts val="0"/>
              </a:spcBef>
              <a:spcAft>
                <a:spcPts val="0"/>
              </a:spcAft>
              <a:buNone/>
            </a:pPr>
            <a:r>
              <a:rPr lang="en-US" dirty="0"/>
              <a:t>Compounds drop out along the drug discovery journey → low success, high attrition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Funnel: </a:t>
            </a:r>
            <a:r>
              <a:rPr lang="en-US" dirty="0">
                <a:hlinkClick r:id="rId3"/>
              </a:rPr>
              <a:t>https://www.genengnews.com/insights/how-crispr-is-accelerating-drug-discovery/</a:t>
            </a:r>
            <a:endParaRPr lang="en-US" dirty="0"/>
          </a:p>
          <a:p>
            <a:pPr marL="0" lvl="0" indent="0" algn="l" rtl="0">
              <a:spcBef>
                <a:spcPts val="0"/>
              </a:spcBef>
              <a:spcAft>
                <a:spcPts val="0"/>
              </a:spcAft>
              <a:buNone/>
            </a:pPr>
            <a:r>
              <a:rPr lang="en-US" dirty="0"/>
              <a:t>Cycle: </a:t>
            </a:r>
            <a:r>
              <a:rPr lang="en-US" sz="1200" b="0" i="0" u="none" strike="noStrike" cap="none" dirty="0">
                <a:solidFill>
                  <a:schemeClr val="dk1"/>
                </a:solidFill>
                <a:effectLst/>
                <a:latin typeface="Calibri"/>
                <a:ea typeface="Calibri"/>
                <a:cs typeface="Calibri"/>
                <a:sym typeface="Calibri"/>
              </a:rPr>
              <a:t>DOI: 10.1016/j.molonc.2012.02.004</a:t>
            </a:r>
            <a:r>
              <a:rPr lang="en-US" dirty="0"/>
              <a:t> </a:t>
            </a:r>
            <a:endParaRPr dirty="0"/>
          </a:p>
        </p:txBody>
      </p:sp>
      <p:sp>
        <p:nvSpPr>
          <p:cNvPr id="262" name="Google Shape;262;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40461648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30</a:t>
            </a:fld>
            <a:endParaRPr lang="en-GB"/>
          </a:p>
        </p:txBody>
      </p:sp>
    </p:spTree>
    <p:extLst>
      <p:ext uri="{BB962C8B-B14F-4D97-AF65-F5344CB8AC3E}">
        <p14:creationId xmlns:p14="http://schemas.microsoft.com/office/powerpoint/2010/main" val="9955909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31</a:t>
            </a:fld>
            <a:endParaRPr lang="en-GB"/>
          </a:p>
        </p:txBody>
      </p:sp>
    </p:spTree>
    <p:extLst>
      <p:ext uri="{BB962C8B-B14F-4D97-AF65-F5344CB8AC3E}">
        <p14:creationId xmlns:p14="http://schemas.microsoft.com/office/powerpoint/2010/main" val="9081133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32</a:t>
            </a:fld>
            <a:endParaRPr lang="en-GB"/>
          </a:p>
        </p:txBody>
      </p:sp>
    </p:spTree>
    <p:extLst>
      <p:ext uri="{BB962C8B-B14F-4D97-AF65-F5344CB8AC3E}">
        <p14:creationId xmlns:p14="http://schemas.microsoft.com/office/powerpoint/2010/main" val="3933356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33</a:t>
            </a:fld>
            <a:endParaRPr lang="en-GB"/>
          </a:p>
        </p:txBody>
      </p:sp>
    </p:spTree>
    <p:extLst>
      <p:ext uri="{BB962C8B-B14F-4D97-AF65-F5344CB8AC3E}">
        <p14:creationId xmlns:p14="http://schemas.microsoft.com/office/powerpoint/2010/main" val="2373663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4c664f6a8e_6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0" name="Google Shape;400;g4c664f6a8e_6_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1" name="Google Shape;401;g4c664f6a8e_6_5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extLst>
      <p:ext uri="{BB962C8B-B14F-4D97-AF65-F5344CB8AC3E}">
        <p14:creationId xmlns:p14="http://schemas.microsoft.com/office/powerpoint/2010/main" val="11324540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4c664f6a8e_1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7" name="Google Shape;427;g4c664f6a8e_1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8" name="Google Shape;428;g4c664f6a8e_1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extLst>
      <p:ext uri="{BB962C8B-B14F-4D97-AF65-F5344CB8AC3E}">
        <p14:creationId xmlns:p14="http://schemas.microsoft.com/office/powerpoint/2010/main" val="19470581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36</a:t>
            </a:fld>
            <a:endParaRPr lang="en-GB"/>
          </a:p>
        </p:txBody>
      </p:sp>
    </p:spTree>
    <p:extLst>
      <p:ext uri="{BB962C8B-B14F-4D97-AF65-F5344CB8AC3E}">
        <p14:creationId xmlns:p14="http://schemas.microsoft.com/office/powerpoint/2010/main" val="37102389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37</a:t>
            </a:fld>
            <a:endParaRPr lang="en-GB"/>
          </a:p>
        </p:txBody>
      </p:sp>
    </p:spTree>
    <p:extLst>
      <p:ext uri="{BB962C8B-B14F-4D97-AF65-F5344CB8AC3E}">
        <p14:creationId xmlns:p14="http://schemas.microsoft.com/office/powerpoint/2010/main" val="9715660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19959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84062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 shared vision to create a partnership to transform drug discovery through systematics target ID and prioritisation.</a:t>
            </a:r>
            <a:endParaRPr/>
          </a:p>
          <a:p>
            <a:pPr marL="0" lvl="0" indent="0" algn="l" rtl="0">
              <a:spcBef>
                <a:spcPts val="0"/>
              </a:spcBef>
              <a:spcAft>
                <a:spcPts val="0"/>
              </a:spcAft>
              <a:buNone/>
            </a:pPr>
            <a:endParaRPr/>
          </a:p>
          <a:p>
            <a:pPr marL="0" lvl="0" indent="0" algn="l" rtl="0">
              <a:spcBef>
                <a:spcPts val="0"/>
              </a:spcBef>
              <a:spcAft>
                <a:spcPts val="0"/>
              </a:spcAft>
              <a:buNone/>
            </a:pPr>
            <a:r>
              <a:rPr lang="en-US"/>
              <a:t>From that idea Open Targets (formerly CTTV) was started to combine the world class functional genomics expertise at Sanger with the EBI‘s excellence in bioinformatics and computational biology and the industry expertise of GSK and now Biogen as well with the aim to find out all that‘s important about a target before starting the drug development pipeline. </a:t>
            </a:r>
            <a:endParaRPr/>
          </a:p>
          <a:p>
            <a:pPr marL="0" lvl="0" indent="0" algn="l" rtl="0">
              <a:spcBef>
                <a:spcPts val="0"/>
              </a:spcBef>
              <a:spcAft>
                <a:spcPts val="0"/>
              </a:spcAft>
              <a:buNone/>
            </a:pPr>
            <a:endParaRPr/>
          </a:p>
          <a:p>
            <a:pPr marL="0" lvl="0" indent="0" algn="l" rtl="0">
              <a:spcBef>
                <a:spcPts val="0"/>
              </a:spcBef>
              <a:spcAft>
                <a:spcPts val="0"/>
              </a:spcAft>
              <a:buNone/>
            </a:pPr>
            <a:r>
              <a:rPr lang="en-US"/>
              <a:t>Thereby the pipeline would be filled with validated and valid targets with a much improved odds ratio for success.</a:t>
            </a:r>
            <a:endParaRPr/>
          </a:p>
        </p:txBody>
      </p:sp>
      <p:sp>
        <p:nvSpPr>
          <p:cNvPr id="272" name="Google Shape;272;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4</a:t>
            </a:fld>
            <a:endParaRPr>
              <a:solidFill>
                <a:srgbClr val="000000"/>
              </a:solidFill>
            </a:endParaRPr>
          </a:p>
        </p:txBody>
      </p:sp>
    </p:spTree>
    <p:extLst>
      <p:ext uri="{BB962C8B-B14F-4D97-AF65-F5344CB8AC3E}">
        <p14:creationId xmlns:p14="http://schemas.microsoft.com/office/powerpoint/2010/main" val="34744713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744269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2" name="Google Shape;442;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43" name="Google Shape;443;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extLst>
      <p:ext uri="{BB962C8B-B14F-4D97-AF65-F5344CB8AC3E}">
        <p14:creationId xmlns:p14="http://schemas.microsoft.com/office/powerpoint/2010/main" val="1849765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2" name="Google Shape;442;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43" name="Google Shape;443;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extLst>
      <p:ext uri="{BB962C8B-B14F-4D97-AF65-F5344CB8AC3E}">
        <p14:creationId xmlns:p14="http://schemas.microsoft.com/office/powerpoint/2010/main" val="21503847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43</a:t>
            </a:fld>
            <a:endParaRPr lang="en-GB"/>
          </a:p>
        </p:txBody>
      </p:sp>
    </p:spTree>
    <p:extLst>
      <p:ext uri="{BB962C8B-B14F-4D97-AF65-F5344CB8AC3E}">
        <p14:creationId xmlns:p14="http://schemas.microsoft.com/office/powerpoint/2010/main" val="20559850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074514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45</a:t>
            </a:fld>
            <a:endParaRPr lang="en-GB"/>
          </a:p>
        </p:txBody>
      </p:sp>
    </p:spTree>
    <p:extLst>
      <p:ext uri="{BB962C8B-B14F-4D97-AF65-F5344CB8AC3E}">
        <p14:creationId xmlns:p14="http://schemas.microsoft.com/office/powerpoint/2010/main" val="23175200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api.opentargets.io</a:t>
            </a:r>
            <a:r>
              <a:rPr lang="en-US" dirty="0"/>
              <a:t>/v3/platform/public/</a:t>
            </a:r>
            <a:r>
              <a:rPr lang="en-US" dirty="0" err="1"/>
              <a:t>evidence?id</a:t>
            </a:r>
            <a:r>
              <a:rPr lang="en-US"/>
              <a:t>=d0ad72d0e798449346de04eb3b189e10</a:t>
            </a:r>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46</a:t>
            </a:fld>
            <a:endParaRPr lang="en-GB"/>
          </a:p>
        </p:txBody>
      </p:sp>
    </p:spTree>
    <p:extLst>
      <p:ext uri="{BB962C8B-B14F-4D97-AF65-F5344CB8AC3E}">
        <p14:creationId xmlns:p14="http://schemas.microsoft.com/office/powerpoint/2010/main" val="15872425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48</a:t>
            </a:fld>
            <a:endParaRPr lang="en-GB"/>
          </a:p>
        </p:txBody>
      </p:sp>
    </p:spTree>
    <p:extLst>
      <p:ext uri="{BB962C8B-B14F-4D97-AF65-F5344CB8AC3E}">
        <p14:creationId xmlns:p14="http://schemas.microsoft.com/office/powerpoint/2010/main" val="23043691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http://platform-</a:t>
            </a:r>
            <a:r>
              <a:rPr lang="en-US" dirty="0" err="1"/>
              <a:t>api.opentargets.io</a:t>
            </a:r>
            <a:r>
              <a:rPr lang="en-US" dirty="0"/>
              <a:t>/v3/platform/public/</a:t>
            </a:r>
            <a:r>
              <a:rPr lang="en-US" dirty="0" err="1"/>
              <a:t>association?id</a:t>
            </a:r>
            <a:r>
              <a:rPr lang="en-US" dirty="0"/>
              <a:t>=ENSG00000171862-EFO_0000616</a:t>
            </a:r>
          </a:p>
          <a:p>
            <a:endParaRPr lang="en-US" dirty="0"/>
          </a:p>
          <a:p>
            <a:r>
              <a:rPr lang="en-US" dirty="0"/>
              <a:t>http://platform-</a:t>
            </a:r>
            <a:r>
              <a:rPr lang="en-US" dirty="0" err="1"/>
              <a:t>api.opentargets.io</a:t>
            </a:r>
            <a:r>
              <a:rPr lang="en-US" dirty="0"/>
              <a:t>/v3/platform/public/association/</a:t>
            </a:r>
            <a:r>
              <a:rPr lang="en-US" dirty="0" err="1"/>
              <a:t>filter?target</a:t>
            </a:r>
            <a:r>
              <a:rPr lang="en-US" dirty="0"/>
              <a:t>=ENSG00000171862</a:t>
            </a:r>
          </a:p>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49</a:t>
            </a:fld>
            <a:endParaRPr lang="en-GB"/>
          </a:p>
        </p:txBody>
      </p:sp>
    </p:spTree>
    <p:extLst>
      <p:ext uri="{BB962C8B-B14F-4D97-AF65-F5344CB8AC3E}">
        <p14:creationId xmlns:p14="http://schemas.microsoft.com/office/powerpoint/2010/main" val="25064313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50</a:t>
            </a:fld>
            <a:endParaRPr lang="en-GB"/>
          </a:p>
        </p:txBody>
      </p:sp>
    </p:spTree>
    <p:extLst>
      <p:ext uri="{BB962C8B-B14F-4D97-AF65-F5344CB8AC3E}">
        <p14:creationId xmlns:p14="http://schemas.microsoft.com/office/powerpoint/2010/main" val="34825986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62" name="Google Shape;262;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23558501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975336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950588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493007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F15B79D-8EE6-BC42-B376-B1BA601CD728}" type="slidenum">
              <a:rPr lang="en-US" smtClean="0"/>
              <a:pPr/>
              <a:t>54</a:t>
            </a:fld>
            <a:endParaRPr lang="en-US"/>
          </a:p>
        </p:txBody>
      </p:sp>
    </p:spTree>
    <p:extLst>
      <p:ext uri="{BB962C8B-B14F-4D97-AF65-F5344CB8AC3E}">
        <p14:creationId xmlns:p14="http://schemas.microsoft.com/office/powerpoint/2010/main" val="17765027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Mechanism behind GWAS signal</a:t>
            </a:r>
            <a:r>
              <a:rPr lang="is-IS" dirty="0"/>
              <a:t>…</a:t>
            </a:r>
          </a:p>
          <a:p>
            <a:r>
              <a:rPr lang="is-IS" dirty="0"/>
              <a:t>Improve map of GWAS signal and gens (behind)</a:t>
            </a:r>
          </a:p>
          <a:p>
            <a:endParaRPr lang="en-GB" dirty="0"/>
          </a:p>
        </p:txBody>
      </p:sp>
      <p:sp>
        <p:nvSpPr>
          <p:cNvPr id="4" name="Slide Number Placeholder 3"/>
          <p:cNvSpPr>
            <a:spLocks noGrp="1"/>
          </p:cNvSpPr>
          <p:nvPr>
            <p:ph type="sldNum" sz="quarter" idx="10"/>
          </p:nvPr>
        </p:nvSpPr>
        <p:spPr/>
        <p:txBody>
          <a:bodyPr/>
          <a:lstStyle/>
          <a:p>
            <a:fld id="{CF15B79D-8EE6-BC42-B376-B1BA601CD728}" type="slidenum">
              <a:rPr lang="en-US" smtClean="0"/>
              <a:pPr/>
              <a:t>55</a:t>
            </a:fld>
            <a:endParaRPr lang="en-US"/>
          </a:p>
        </p:txBody>
      </p:sp>
    </p:spTree>
    <p:extLst>
      <p:ext uri="{BB962C8B-B14F-4D97-AF65-F5344CB8AC3E}">
        <p14:creationId xmlns:p14="http://schemas.microsoft.com/office/powerpoint/2010/main" val="34660011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Mechanism behind GWAS signal</a:t>
            </a:r>
            <a:r>
              <a:rPr lang="is-IS" dirty="0"/>
              <a:t>…</a:t>
            </a:r>
          </a:p>
          <a:p>
            <a:r>
              <a:rPr lang="is-IS" dirty="0"/>
              <a:t>Improve map of GWAS signal and gens (behind)</a:t>
            </a:r>
          </a:p>
          <a:p>
            <a:endParaRPr lang="en-GB" dirty="0"/>
          </a:p>
        </p:txBody>
      </p:sp>
      <p:sp>
        <p:nvSpPr>
          <p:cNvPr id="4" name="Slide Number Placeholder 3"/>
          <p:cNvSpPr>
            <a:spLocks noGrp="1"/>
          </p:cNvSpPr>
          <p:nvPr>
            <p:ph type="sldNum" sz="quarter" idx="10"/>
          </p:nvPr>
        </p:nvSpPr>
        <p:spPr/>
        <p:txBody>
          <a:bodyPr/>
          <a:lstStyle/>
          <a:p>
            <a:fld id="{CF15B79D-8EE6-BC42-B376-B1BA601CD728}" type="slidenum">
              <a:rPr lang="en-US" smtClean="0"/>
              <a:pPr/>
              <a:t>56</a:t>
            </a:fld>
            <a:endParaRPr lang="en-US"/>
          </a:p>
        </p:txBody>
      </p:sp>
    </p:spTree>
    <p:extLst>
      <p:ext uri="{BB962C8B-B14F-4D97-AF65-F5344CB8AC3E}">
        <p14:creationId xmlns:p14="http://schemas.microsoft.com/office/powerpoint/2010/main" val="4890709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57</a:t>
            </a:fld>
            <a:endParaRPr lang="en-GB"/>
          </a:p>
        </p:txBody>
      </p:sp>
    </p:spTree>
    <p:extLst>
      <p:ext uri="{BB962C8B-B14F-4D97-AF65-F5344CB8AC3E}">
        <p14:creationId xmlns:p14="http://schemas.microsoft.com/office/powerpoint/2010/main" val="34043280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with summary stats</a:t>
            </a:r>
            <a:r>
              <a:rPr lang="en-US" dirty="0">
                <a:sym typeface="Wingdings"/>
              </a:rPr>
              <a:t> fine mapping</a:t>
            </a:r>
          </a:p>
          <a:p>
            <a:r>
              <a:rPr lang="en-US" dirty="0">
                <a:sym typeface="Wingdings"/>
              </a:rPr>
              <a:t>Data with no summary stats  LD</a:t>
            </a:r>
          </a:p>
          <a:p>
            <a:endParaRPr lang="en-US" dirty="0">
              <a:sym typeface="Wingdings"/>
            </a:endParaRPr>
          </a:p>
          <a:p>
            <a:r>
              <a:rPr lang="en-US" dirty="0">
                <a:sym typeface="Wingdings"/>
              </a:rPr>
              <a:t>More associations in Genetics than </a:t>
            </a:r>
            <a:r>
              <a:rPr lang="en-US" dirty="0" err="1">
                <a:sym typeface="Wingdings"/>
              </a:rPr>
              <a:t>PostGAP</a:t>
            </a:r>
            <a:r>
              <a:rPr lang="en-US" dirty="0">
                <a:sym typeface="Wingdings"/>
              </a:rPr>
              <a:t> (plus</a:t>
            </a:r>
            <a:r>
              <a:rPr lang="en-US" baseline="0" dirty="0">
                <a:sym typeface="Wingdings"/>
              </a:rPr>
              <a:t> additional data </a:t>
            </a:r>
            <a:r>
              <a:rPr lang="en-US" baseline="0" dirty="0" err="1">
                <a:sym typeface="Wingdings"/>
              </a:rPr>
              <a:t>pQTLs</a:t>
            </a:r>
            <a:r>
              <a:rPr lang="en-US" baseline="0" dirty="0">
                <a:sym typeface="Wingdings"/>
              </a:rPr>
              <a:t>)</a:t>
            </a:r>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58</a:t>
            </a:fld>
            <a:endParaRPr lang="en-GB"/>
          </a:p>
        </p:txBody>
      </p:sp>
    </p:spTree>
    <p:extLst>
      <p:ext uri="{BB962C8B-B14F-4D97-AF65-F5344CB8AC3E}">
        <p14:creationId xmlns:p14="http://schemas.microsoft.com/office/powerpoint/2010/main" val="28767974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59</a:t>
            </a:fld>
            <a:endParaRPr lang="en-GB"/>
          </a:p>
        </p:txBody>
      </p:sp>
    </p:spTree>
    <p:extLst>
      <p:ext uri="{BB962C8B-B14F-4D97-AF65-F5344CB8AC3E}">
        <p14:creationId xmlns:p14="http://schemas.microsoft.com/office/powerpoint/2010/main" val="6579510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F15B79D-8EE6-BC42-B376-B1BA601CD728}" type="slidenum">
              <a:rPr lang="en-US" smtClean="0"/>
              <a:pPr/>
              <a:t>60</a:t>
            </a:fld>
            <a:endParaRPr lang="en-US"/>
          </a:p>
        </p:txBody>
      </p:sp>
    </p:spTree>
    <p:extLst>
      <p:ext uri="{BB962C8B-B14F-4D97-AF65-F5344CB8AC3E}">
        <p14:creationId xmlns:p14="http://schemas.microsoft.com/office/powerpoint/2010/main" val="3659843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5" name="Google Shape;285;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Target ID and prioritisation knowledge cycle.</a:t>
            </a:r>
            <a:endParaRPr/>
          </a:p>
          <a:p>
            <a:pPr marL="0" lvl="0" indent="0" algn="l" rtl="0">
              <a:spcBef>
                <a:spcPts val="0"/>
              </a:spcBef>
              <a:spcAft>
                <a:spcPts val="0"/>
              </a:spcAft>
              <a:buNone/>
            </a:pPr>
            <a:endParaRPr/>
          </a:p>
          <a:p>
            <a:pPr marL="0" lvl="0" indent="0" algn="l" rtl="0">
              <a:spcBef>
                <a:spcPts val="0"/>
              </a:spcBef>
              <a:spcAft>
                <a:spcPts val="0"/>
              </a:spcAft>
              <a:buNone/>
            </a:pPr>
            <a:r>
              <a:rPr lang="en-US"/>
              <a:t>Our research focusses on data generation, data integration, and enabled data access</a:t>
            </a:r>
            <a:endParaRPr/>
          </a:p>
          <a:p>
            <a:pPr marL="0" lvl="0" indent="0" algn="l" rtl="0">
              <a:spcBef>
                <a:spcPts val="0"/>
              </a:spcBef>
              <a:spcAft>
                <a:spcPts val="0"/>
              </a:spcAft>
              <a:buNone/>
            </a:pPr>
            <a:endParaRPr/>
          </a:p>
          <a:p>
            <a:pPr marL="0" lvl="0" indent="0" algn="l" rtl="0">
              <a:spcBef>
                <a:spcPts val="0"/>
              </a:spcBef>
              <a:spcAft>
                <a:spcPts val="0"/>
              </a:spcAft>
              <a:buNone/>
            </a:pPr>
            <a:r>
              <a:rPr lang="en-US"/>
              <a:t>Our research is connected as we provide the tools to generate hypothesis and explore them experimentally</a:t>
            </a:r>
            <a:endParaRPr/>
          </a:p>
          <a:p>
            <a:pPr marL="0" lvl="0" indent="0" algn="l" rtl="0">
              <a:spcBef>
                <a:spcPts val="0"/>
              </a:spcBef>
              <a:spcAft>
                <a:spcPts val="0"/>
              </a:spcAft>
              <a:buNone/>
            </a:pPr>
            <a:endParaRPr/>
          </a:p>
          <a:p>
            <a:pPr marL="0" lvl="0" indent="0" algn="l" rtl="0">
              <a:spcBef>
                <a:spcPts val="0"/>
              </a:spcBef>
              <a:spcAft>
                <a:spcPts val="0"/>
              </a:spcAft>
              <a:buNone/>
            </a:pPr>
            <a:r>
              <a:rPr lang="en-US"/>
              <a:t>We focus primarily on oncology, immunology (including IBD) neurodegeneration with some experiments in other areas or across diseases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86" name="Google Shape;286;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18998475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61</a:t>
            </a:fld>
            <a:endParaRPr lang="en-GB"/>
          </a:p>
        </p:txBody>
      </p:sp>
    </p:spTree>
    <p:extLst>
      <p:ext uri="{BB962C8B-B14F-4D97-AF65-F5344CB8AC3E}">
        <p14:creationId xmlns:p14="http://schemas.microsoft.com/office/powerpoint/2010/main" val="38977766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5" name="Google Shape;285;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Target ID and prioritisation knowledge cycle.</a:t>
            </a:r>
            <a:endParaRPr/>
          </a:p>
          <a:p>
            <a:pPr marL="0" lvl="0" indent="0" algn="l" rtl="0">
              <a:spcBef>
                <a:spcPts val="0"/>
              </a:spcBef>
              <a:spcAft>
                <a:spcPts val="0"/>
              </a:spcAft>
              <a:buNone/>
            </a:pPr>
            <a:endParaRPr/>
          </a:p>
          <a:p>
            <a:pPr marL="0" lvl="0" indent="0" algn="l" rtl="0">
              <a:spcBef>
                <a:spcPts val="0"/>
              </a:spcBef>
              <a:spcAft>
                <a:spcPts val="0"/>
              </a:spcAft>
              <a:buNone/>
            </a:pPr>
            <a:r>
              <a:rPr lang="en-US"/>
              <a:t>Our research focusses on data generation, data integration, and enabled data access</a:t>
            </a:r>
            <a:endParaRPr/>
          </a:p>
          <a:p>
            <a:pPr marL="0" lvl="0" indent="0" algn="l" rtl="0">
              <a:spcBef>
                <a:spcPts val="0"/>
              </a:spcBef>
              <a:spcAft>
                <a:spcPts val="0"/>
              </a:spcAft>
              <a:buNone/>
            </a:pPr>
            <a:endParaRPr/>
          </a:p>
          <a:p>
            <a:pPr marL="0" lvl="0" indent="0" algn="l" rtl="0">
              <a:spcBef>
                <a:spcPts val="0"/>
              </a:spcBef>
              <a:spcAft>
                <a:spcPts val="0"/>
              </a:spcAft>
              <a:buNone/>
            </a:pPr>
            <a:r>
              <a:rPr lang="en-US"/>
              <a:t>Our research is connected as we provide the tools to generate hypothesis and explore them experimentally</a:t>
            </a:r>
            <a:endParaRPr/>
          </a:p>
          <a:p>
            <a:pPr marL="0" lvl="0" indent="0" algn="l" rtl="0">
              <a:spcBef>
                <a:spcPts val="0"/>
              </a:spcBef>
              <a:spcAft>
                <a:spcPts val="0"/>
              </a:spcAft>
              <a:buNone/>
            </a:pPr>
            <a:endParaRPr/>
          </a:p>
          <a:p>
            <a:pPr marL="0" lvl="0" indent="0" algn="l" rtl="0">
              <a:spcBef>
                <a:spcPts val="0"/>
              </a:spcBef>
              <a:spcAft>
                <a:spcPts val="0"/>
              </a:spcAft>
              <a:buNone/>
            </a:pPr>
            <a:r>
              <a:rPr lang="en-US"/>
              <a:t>We focus primarily on oncology, immunology (including IBD) neurodegeneration with some experiments in other areas or across diseases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86" name="Google Shape;286;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62</a:t>
            </a:fld>
            <a:endParaRPr/>
          </a:p>
        </p:txBody>
      </p:sp>
    </p:spTree>
    <p:extLst>
      <p:ext uri="{BB962C8B-B14F-4D97-AF65-F5344CB8AC3E}">
        <p14:creationId xmlns:p14="http://schemas.microsoft.com/office/powerpoint/2010/main" val="25422257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4c664f6a8e_0_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1" name="Google Shape;451;g4c664f6a8e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Increase the comprehensiveness of disease ontology (include MONDO terms)</a:t>
            </a:r>
          </a:p>
          <a:p>
            <a:pPr marL="0" lvl="0" indent="0" algn="l" rtl="0">
              <a:spcBef>
                <a:spcPts val="0"/>
              </a:spcBef>
              <a:spcAft>
                <a:spcPts val="0"/>
              </a:spcAft>
              <a:buNone/>
            </a:pPr>
            <a:r>
              <a:rPr lang="en-US" dirty="0"/>
              <a:t>Create drug index so that partners can add their private compounds/info</a:t>
            </a:r>
          </a:p>
          <a:p>
            <a:pPr marL="0" lvl="0" indent="0" algn="l" rtl="0">
              <a:spcBef>
                <a:spcPts val="0"/>
              </a:spcBef>
              <a:spcAft>
                <a:spcPts val="0"/>
              </a:spcAft>
              <a:buNone/>
            </a:pPr>
            <a:r>
              <a:rPr lang="en-US" dirty="0"/>
              <a:t>Replace GWAS evidence by Open Targets Genetics functional genomics data</a:t>
            </a:r>
          </a:p>
          <a:p>
            <a:pPr marL="0" lvl="0" indent="0" algn="l" rtl="0">
              <a:spcBef>
                <a:spcPts val="0"/>
              </a:spcBef>
              <a:spcAft>
                <a:spcPts val="0"/>
              </a:spcAft>
              <a:buNone/>
            </a:pPr>
            <a:r>
              <a:rPr lang="en-US" dirty="0"/>
              <a:t>Open Targets Genetics score: AI to learn</a:t>
            </a:r>
            <a:endParaRPr dirty="0"/>
          </a:p>
        </p:txBody>
      </p:sp>
      <p:sp>
        <p:nvSpPr>
          <p:cNvPr id="452" name="Google Shape;452;g4c664f6a8e_0_3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63</a:t>
            </a:fld>
            <a:endParaRPr/>
          </a:p>
        </p:txBody>
      </p:sp>
    </p:spTree>
    <p:extLst>
      <p:ext uri="{BB962C8B-B14F-4D97-AF65-F5344CB8AC3E}">
        <p14:creationId xmlns:p14="http://schemas.microsoft.com/office/powerpoint/2010/main" val="7078365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6" name="Google Shape;926;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05026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5" name="Google Shape;935;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6" name="Google Shape;936;p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65</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0" name="Google Shape;950;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1" name="Google Shape;951;p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F15B79D-8EE6-BC42-B376-B1BA601CD728}" type="slidenum">
              <a:rPr lang="en-US" smtClean="0"/>
              <a:pPr/>
              <a:t>7</a:t>
            </a:fld>
            <a:endParaRPr lang="en-US"/>
          </a:p>
        </p:txBody>
      </p:sp>
    </p:spTree>
    <p:extLst>
      <p:ext uri="{BB962C8B-B14F-4D97-AF65-F5344CB8AC3E}">
        <p14:creationId xmlns:p14="http://schemas.microsoft.com/office/powerpoint/2010/main" val="2309513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F15B79D-8EE6-BC42-B376-B1BA601CD728}" type="slidenum">
              <a:rPr lang="en-US" smtClean="0"/>
              <a:pPr/>
              <a:t>8</a:t>
            </a:fld>
            <a:endParaRPr lang="en-US"/>
          </a:p>
        </p:txBody>
      </p:sp>
    </p:spTree>
    <p:extLst>
      <p:ext uri="{BB962C8B-B14F-4D97-AF65-F5344CB8AC3E}">
        <p14:creationId xmlns:p14="http://schemas.microsoft.com/office/powerpoint/2010/main" val="3425038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F15B79D-8EE6-BC42-B376-B1BA601CD728}" type="slidenum">
              <a:rPr lang="en-US" smtClean="0"/>
              <a:pPr/>
              <a:t>9</a:t>
            </a:fld>
            <a:endParaRPr lang="en-US"/>
          </a:p>
        </p:txBody>
      </p:sp>
    </p:spTree>
    <p:extLst>
      <p:ext uri="{BB962C8B-B14F-4D97-AF65-F5344CB8AC3E}">
        <p14:creationId xmlns:p14="http://schemas.microsoft.com/office/powerpoint/2010/main" val="15242902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5_Title Slide" type="title">
  <p:cSld name="TITLE">
    <p:spTree>
      <p:nvGrpSpPr>
        <p:cNvPr id="1" name="Shape 15"/>
        <p:cNvGrpSpPr/>
        <p:nvPr/>
      </p:nvGrpSpPr>
      <p:grpSpPr>
        <a:xfrm>
          <a:off x="0" y="0"/>
          <a:ext cx="0" cy="0"/>
          <a:chOff x="0" y="0"/>
          <a:chExt cx="0" cy="0"/>
        </a:xfrm>
      </p:grpSpPr>
      <p:pic>
        <p:nvPicPr>
          <p:cNvPr id="16" name="Google Shape;16;p2" descr="OpenTargets_cover10.jpg"/>
          <p:cNvPicPr preferRelativeResize="0"/>
          <p:nvPr/>
        </p:nvPicPr>
        <p:blipFill rotWithShape="1">
          <a:blip r:embed="rId2">
            <a:alphaModFix/>
          </a:blip>
          <a:srcRect/>
          <a:stretch/>
        </p:blipFill>
        <p:spPr>
          <a:xfrm>
            <a:off x="6" y="0"/>
            <a:ext cx="9152759" cy="6874820"/>
          </a:xfrm>
          <a:prstGeom prst="rect">
            <a:avLst/>
          </a:prstGeom>
          <a:noFill/>
          <a:ln>
            <a:noFill/>
          </a:ln>
        </p:spPr>
      </p:pic>
      <p:sp>
        <p:nvSpPr>
          <p:cNvPr id="17" name="Google Shape;17;p2"/>
          <p:cNvSpPr txBox="1">
            <a:spLocks noGrp="1"/>
          </p:cNvSpPr>
          <p:nvPr>
            <p:ph type="ctrTitle"/>
          </p:nvPr>
        </p:nvSpPr>
        <p:spPr>
          <a:xfrm>
            <a:off x="685800" y="1211089"/>
            <a:ext cx="4472004" cy="1470025"/>
          </a:xfrm>
          <a:prstGeom prst="rect">
            <a:avLst/>
          </a:prstGeom>
          <a:noFill/>
          <a:ln>
            <a:noFill/>
          </a:ln>
        </p:spPr>
        <p:txBody>
          <a:bodyPr spcFirstLastPara="1" wrap="square" lIns="91425" tIns="45700" rIns="91425" bIns="45700" anchor="ctr" anchorCtr="0"/>
          <a:lstStyle>
            <a:lvl1pPr lvl="0" algn="l">
              <a:spcBef>
                <a:spcPts val="0"/>
              </a:spcBef>
              <a:spcAft>
                <a:spcPts val="0"/>
              </a:spcAft>
              <a:buClr>
                <a:srgbClr val="000000"/>
              </a:buClr>
              <a:buSzPts val="4000"/>
              <a:buFont typeface="Calibri"/>
              <a:buNone/>
              <a:defRPr sz="40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
          <p:cNvSpPr txBox="1">
            <a:spLocks noGrp="1"/>
          </p:cNvSpPr>
          <p:nvPr>
            <p:ph type="subTitle" idx="1"/>
          </p:nvPr>
        </p:nvSpPr>
        <p:spPr>
          <a:xfrm>
            <a:off x="693935" y="3971903"/>
            <a:ext cx="3482175" cy="1752600"/>
          </a:xfrm>
          <a:prstGeom prst="rect">
            <a:avLst/>
          </a:prstGeom>
          <a:noFill/>
          <a:ln>
            <a:noFill/>
          </a:ln>
        </p:spPr>
        <p:txBody>
          <a:bodyPr spcFirstLastPara="1" wrap="square" lIns="91425" tIns="45700" rIns="91425" bIns="45700" anchor="t" anchorCtr="0"/>
          <a:lstStyle>
            <a:lvl1pPr lvl="0" algn="l">
              <a:spcBef>
                <a:spcPts val="640"/>
              </a:spcBef>
              <a:spcAft>
                <a:spcPts val="0"/>
              </a:spcAft>
              <a:buClr>
                <a:schemeClr val="dk1"/>
              </a:buClr>
              <a:buSzPts val="3200"/>
              <a:buNone/>
              <a:defRPr>
                <a:solidFill>
                  <a:schemeClr val="dk1"/>
                </a:solidFill>
              </a:defRPr>
            </a:lvl1pPr>
            <a:lvl2pPr lvl="1" algn="ctr">
              <a:spcBef>
                <a:spcPts val="600"/>
              </a:spcBef>
              <a:spcAft>
                <a:spcPts val="0"/>
              </a:spcAft>
              <a:buClr>
                <a:srgbClr val="888888"/>
              </a:buClr>
              <a:buSzPts val="2800"/>
              <a:buNone/>
              <a:defRPr>
                <a:solidFill>
                  <a:srgbClr val="888888"/>
                </a:solidFill>
              </a:defRPr>
            </a:lvl2pPr>
            <a:lvl3pPr lvl="2" algn="ctr">
              <a:spcBef>
                <a:spcPts val="600"/>
              </a:spcBef>
              <a:spcAft>
                <a:spcPts val="0"/>
              </a:spcAft>
              <a:buClr>
                <a:srgbClr val="888888"/>
              </a:buClr>
              <a:buSzPts val="2400"/>
              <a:buNone/>
              <a:defRPr>
                <a:solidFill>
                  <a:srgbClr val="888888"/>
                </a:solidFill>
              </a:defRPr>
            </a:lvl3pPr>
            <a:lvl4pPr lvl="3" algn="ctr">
              <a:spcBef>
                <a:spcPts val="600"/>
              </a:spcBef>
              <a:spcAft>
                <a:spcPts val="0"/>
              </a:spcAft>
              <a:buClr>
                <a:srgbClr val="888888"/>
              </a:buClr>
              <a:buSzPts val="2000"/>
              <a:buNone/>
              <a:defRPr>
                <a:solidFill>
                  <a:srgbClr val="888888"/>
                </a:solidFill>
              </a:defRPr>
            </a:lvl4pPr>
            <a:lvl5pPr lvl="4" algn="ctr">
              <a:spcBef>
                <a:spcPts val="600"/>
              </a:spcBef>
              <a:spcAft>
                <a:spcPts val="0"/>
              </a:spcAft>
              <a:buClr>
                <a:srgbClr val="888888"/>
              </a:buClr>
              <a:buSzPts val="2000"/>
              <a:buNone/>
              <a:defRPr>
                <a:solidFill>
                  <a:srgbClr val="888888"/>
                </a:solidFill>
              </a:defRPr>
            </a:lvl5pPr>
            <a:lvl6pPr lvl="5" algn="ctr">
              <a:spcBef>
                <a:spcPts val="6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pic>
        <p:nvPicPr>
          <p:cNvPr id="19" name="Google Shape;19;p2" descr="CTI_OT_Primary_Logo_Wht.png"/>
          <p:cNvPicPr preferRelativeResize="0"/>
          <p:nvPr/>
        </p:nvPicPr>
        <p:blipFill rotWithShape="1">
          <a:blip r:embed="rId3">
            <a:alphaModFix/>
          </a:blip>
          <a:srcRect/>
          <a:stretch/>
        </p:blipFill>
        <p:spPr>
          <a:xfrm>
            <a:off x="832302" y="5954084"/>
            <a:ext cx="1623601" cy="5968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457200" y="274637"/>
            <a:ext cx="8229600" cy="1143200"/>
          </a:xfrm>
          <a:prstGeom prst="rect">
            <a:avLst/>
          </a:prstGeom>
          <a:noFill/>
          <a:ln>
            <a:noFill/>
          </a:ln>
        </p:spPr>
        <p:txBody>
          <a:bodyPr spcFirstLastPara="1" wrap="square" lIns="91425" tIns="91425" rIns="91425" bIns="91425" anchor="b" anchorCtr="0"/>
          <a:lstStyle>
            <a:lvl1pPr lvl="0" algn="l">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txBox="1">
            <a:spLocks noGrp="1"/>
          </p:cNvSpPr>
          <p:nvPr>
            <p:ph type="body" idx="1"/>
          </p:nvPr>
        </p:nvSpPr>
        <p:spPr>
          <a:xfrm>
            <a:off x="457200" y="1600201"/>
            <a:ext cx="3994500" cy="4967599"/>
          </a:xfrm>
          <a:prstGeom prst="rect">
            <a:avLst/>
          </a:prstGeom>
          <a:noFill/>
          <a:ln>
            <a:noFill/>
          </a:ln>
        </p:spPr>
        <p:txBody>
          <a:bodyPr spcFirstLastPara="1" wrap="square" lIns="91425" tIns="91425" rIns="91425" bIns="91425" anchor="t" anchorCtr="0"/>
          <a:lstStyle>
            <a:lvl1pPr marL="457200" lvl="0" indent="-431800" algn="l">
              <a:spcBef>
                <a:spcPts val="0"/>
              </a:spcBef>
              <a:spcAft>
                <a:spcPts val="0"/>
              </a:spcAft>
              <a:buClr>
                <a:schemeClr val="dk1"/>
              </a:buClr>
              <a:buSzPts val="3200"/>
              <a:buChar char="•"/>
              <a:defRPr/>
            </a:lvl1pPr>
            <a:lvl2pPr marL="914400" lvl="1" indent="-406400" algn="l">
              <a:spcBef>
                <a:spcPts val="600"/>
              </a:spcBef>
              <a:spcAft>
                <a:spcPts val="0"/>
              </a:spcAft>
              <a:buClr>
                <a:schemeClr val="dk1"/>
              </a:buClr>
              <a:buSzPts val="2800"/>
              <a:buChar char="–"/>
              <a:defRPr/>
            </a:lvl2pPr>
            <a:lvl3pPr marL="1371600" lvl="2" indent="-381000" algn="l">
              <a:spcBef>
                <a:spcPts val="600"/>
              </a:spcBef>
              <a:spcAft>
                <a:spcPts val="0"/>
              </a:spcAft>
              <a:buClr>
                <a:schemeClr val="dk1"/>
              </a:buClr>
              <a:buSzPts val="2400"/>
              <a:buChar char="•"/>
              <a:defRPr/>
            </a:lvl3pPr>
            <a:lvl4pPr marL="1828800" lvl="3" indent="-355600" algn="l">
              <a:spcBef>
                <a:spcPts val="600"/>
              </a:spcBef>
              <a:spcAft>
                <a:spcPts val="0"/>
              </a:spcAft>
              <a:buClr>
                <a:schemeClr val="dk1"/>
              </a:buClr>
              <a:buSzPts val="2000"/>
              <a:buChar char="–"/>
              <a:defRPr/>
            </a:lvl4pPr>
            <a:lvl5pPr marL="2286000" lvl="4" indent="-355600" algn="l">
              <a:spcBef>
                <a:spcPts val="600"/>
              </a:spcBef>
              <a:spcAft>
                <a:spcPts val="0"/>
              </a:spcAft>
              <a:buClr>
                <a:schemeClr val="dk1"/>
              </a:buClr>
              <a:buSzPts val="2000"/>
              <a:buChar char="»"/>
              <a:defRPr/>
            </a:lvl5pPr>
            <a:lvl6pPr marL="2743200" lvl="5" indent="-355600" algn="l">
              <a:spcBef>
                <a:spcPts val="600"/>
              </a:spcBef>
              <a:spcAft>
                <a:spcPts val="0"/>
              </a:spcAft>
              <a:buClr>
                <a:schemeClr val="dk1"/>
              </a:buClr>
              <a:buSzPts val="2000"/>
              <a:buChar char="•"/>
              <a:defRPr/>
            </a:lvl6pPr>
            <a:lvl7pPr marL="3200400" lvl="6" indent="-355600" algn="l">
              <a:spcBef>
                <a:spcPts val="0"/>
              </a:spcBef>
              <a:spcAft>
                <a:spcPts val="0"/>
              </a:spcAft>
              <a:buClr>
                <a:schemeClr val="dk1"/>
              </a:buClr>
              <a:buSzPts val="2000"/>
              <a:buChar char="•"/>
              <a:defRPr/>
            </a:lvl7pPr>
            <a:lvl8pPr marL="3657600" lvl="7" indent="-355600" algn="l">
              <a:spcBef>
                <a:spcPts val="0"/>
              </a:spcBef>
              <a:spcAft>
                <a:spcPts val="0"/>
              </a:spcAft>
              <a:buClr>
                <a:schemeClr val="dk1"/>
              </a:buClr>
              <a:buSzPts val="2000"/>
              <a:buChar char="•"/>
              <a:defRPr/>
            </a:lvl8pPr>
            <a:lvl9pPr marL="4114800" lvl="8" indent="-355600" algn="l">
              <a:spcBef>
                <a:spcPts val="0"/>
              </a:spcBef>
              <a:spcAft>
                <a:spcPts val="0"/>
              </a:spcAft>
              <a:buClr>
                <a:schemeClr val="dk1"/>
              </a:buClr>
              <a:buSzPts val="2000"/>
              <a:buChar char="•"/>
              <a:defRPr/>
            </a:lvl9pPr>
          </a:lstStyle>
          <a:p>
            <a:endParaRPr/>
          </a:p>
        </p:txBody>
      </p:sp>
      <p:sp>
        <p:nvSpPr>
          <p:cNvPr id="53" name="Google Shape;53;p11"/>
          <p:cNvSpPr txBox="1">
            <a:spLocks noGrp="1"/>
          </p:cNvSpPr>
          <p:nvPr>
            <p:ph type="body" idx="2"/>
          </p:nvPr>
        </p:nvSpPr>
        <p:spPr>
          <a:xfrm>
            <a:off x="4692273" y="1600201"/>
            <a:ext cx="3994500" cy="4967599"/>
          </a:xfrm>
          <a:prstGeom prst="rect">
            <a:avLst/>
          </a:prstGeom>
          <a:noFill/>
          <a:ln>
            <a:noFill/>
          </a:ln>
        </p:spPr>
        <p:txBody>
          <a:bodyPr spcFirstLastPara="1" wrap="square" lIns="91425" tIns="91425" rIns="91425" bIns="91425" anchor="t" anchorCtr="0"/>
          <a:lstStyle>
            <a:lvl1pPr marL="457200" lvl="0" indent="-431800" algn="l">
              <a:spcBef>
                <a:spcPts val="0"/>
              </a:spcBef>
              <a:spcAft>
                <a:spcPts val="0"/>
              </a:spcAft>
              <a:buClr>
                <a:schemeClr val="dk1"/>
              </a:buClr>
              <a:buSzPts val="3200"/>
              <a:buChar char="•"/>
              <a:defRPr/>
            </a:lvl1pPr>
            <a:lvl2pPr marL="914400" lvl="1" indent="-406400" algn="l">
              <a:spcBef>
                <a:spcPts val="600"/>
              </a:spcBef>
              <a:spcAft>
                <a:spcPts val="0"/>
              </a:spcAft>
              <a:buClr>
                <a:schemeClr val="dk1"/>
              </a:buClr>
              <a:buSzPts val="2800"/>
              <a:buChar char="–"/>
              <a:defRPr/>
            </a:lvl2pPr>
            <a:lvl3pPr marL="1371600" lvl="2" indent="-381000" algn="l">
              <a:spcBef>
                <a:spcPts val="600"/>
              </a:spcBef>
              <a:spcAft>
                <a:spcPts val="0"/>
              </a:spcAft>
              <a:buClr>
                <a:schemeClr val="dk1"/>
              </a:buClr>
              <a:buSzPts val="2400"/>
              <a:buChar char="•"/>
              <a:defRPr/>
            </a:lvl3pPr>
            <a:lvl4pPr marL="1828800" lvl="3" indent="-355600" algn="l">
              <a:spcBef>
                <a:spcPts val="600"/>
              </a:spcBef>
              <a:spcAft>
                <a:spcPts val="0"/>
              </a:spcAft>
              <a:buClr>
                <a:schemeClr val="dk1"/>
              </a:buClr>
              <a:buSzPts val="2000"/>
              <a:buChar char="–"/>
              <a:defRPr/>
            </a:lvl4pPr>
            <a:lvl5pPr marL="2286000" lvl="4" indent="-355600" algn="l">
              <a:spcBef>
                <a:spcPts val="600"/>
              </a:spcBef>
              <a:spcAft>
                <a:spcPts val="0"/>
              </a:spcAft>
              <a:buClr>
                <a:schemeClr val="dk1"/>
              </a:buClr>
              <a:buSzPts val="2000"/>
              <a:buChar char="»"/>
              <a:defRPr/>
            </a:lvl5pPr>
            <a:lvl6pPr marL="2743200" lvl="5" indent="-355600" algn="l">
              <a:spcBef>
                <a:spcPts val="600"/>
              </a:spcBef>
              <a:spcAft>
                <a:spcPts val="0"/>
              </a:spcAft>
              <a:buClr>
                <a:schemeClr val="dk1"/>
              </a:buClr>
              <a:buSzPts val="2000"/>
              <a:buChar char="•"/>
              <a:defRPr/>
            </a:lvl6pPr>
            <a:lvl7pPr marL="3200400" lvl="6" indent="-355600" algn="l">
              <a:spcBef>
                <a:spcPts val="0"/>
              </a:spcBef>
              <a:spcAft>
                <a:spcPts val="0"/>
              </a:spcAft>
              <a:buClr>
                <a:schemeClr val="dk1"/>
              </a:buClr>
              <a:buSzPts val="2000"/>
              <a:buChar char="•"/>
              <a:defRPr/>
            </a:lvl7pPr>
            <a:lvl8pPr marL="3657600" lvl="7" indent="-355600" algn="l">
              <a:spcBef>
                <a:spcPts val="0"/>
              </a:spcBef>
              <a:spcAft>
                <a:spcPts val="0"/>
              </a:spcAft>
              <a:buClr>
                <a:schemeClr val="dk1"/>
              </a:buClr>
              <a:buSzPts val="2000"/>
              <a:buChar char="•"/>
              <a:defRPr/>
            </a:lvl8pPr>
            <a:lvl9pPr marL="4114800" lvl="8" indent="-355600" algn="l">
              <a:spcBef>
                <a:spcPts val="0"/>
              </a:spcBef>
              <a:spcAft>
                <a:spcPts val="0"/>
              </a:spcAft>
              <a:buClr>
                <a:schemeClr val="dk1"/>
              </a:buClr>
              <a:buSzPts val="20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54"/>
        <p:cNvGrpSpPr/>
        <p:nvPr/>
      </p:nvGrpSpPr>
      <p:grpSpPr>
        <a:xfrm>
          <a:off x="0" y="0"/>
          <a:ext cx="0" cy="0"/>
          <a:chOff x="0" y="0"/>
          <a:chExt cx="0" cy="0"/>
        </a:xfrm>
      </p:grpSpPr>
      <p:sp>
        <p:nvSpPr>
          <p:cNvPr id="55" name="Google Shape;55;p12"/>
          <p:cNvSpPr txBox="1">
            <a:spLocks noGrp="1"/>
          </p:cNvSpPr>
          <p:nvPr>
            <p:ph type="ctrTitle"/>
          </p:nvPr>
        </p:nvSpPr>
        <p:spPr>
          <a:xfrm>
            <a:off x="391613" y="449110"/>
            <a:ext cx="5208488" cy="249659"/>
          </a:xfrm>
          <a:prstGeom prst="rect">
            <a:avLst/>
          </a:prstGeom>
          <a:noFill/>
          <a:ln>
            <a:noFill/>
          </a:ln>
        </p:spPr>
        <p:txBody>
          <a:bodyPr spcFirstLastPara="1" wrap="square" lIns="20000" tIns="10000" rIns="20000" bIns="10000" anchor="ctr" anchorCtr="0"/>
          <a:lstStyle>
            <a:lvl1pPr lvl="0" algn="l">
              <a:spcBef>
                <a:spcPts val="0"/>
              </a:spcBef>
              <a:spcAft>
                <a:spcPts val="0"/>
              </a:spcAft>
              <a:buClr>
                <a:srgbClr val="376092"/>
              </a:buClr>
              <a:buSzPts val="2200"/>
              <a:buFont typeface="Arial"/>
              <a:buNone/>
              <a:defRPr sz="2200" b="1" i="0">
                <a:solidFill>
                  <a:srgbClr val="376092"/>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2"/>
          <p:cNvSpPr txBox="1">
            <a:spLocks noGrp="1"/>
          </p:cNvSpPr>
          <p:nvPr>
            <p:ph type="subTitle" idx="1"/>
          </p:nvPr>
        </p:nvSpPr>
        <p:spPr>
          <a:xfrm>
            <a:off x="391613" y="695463"/>
            <a:ext cx="5208488" cy="179335"/>
          </a:xfrm>
          <a:prstGeom prst="rect">
            <a:avLst/>
          </a:prstGeom>
          <a:noFill/>
          <a:ln>
            <a:noFill/>
          </a:ln>
        </p:spPr>
        <p:txBody>
          <a:bodyPr spcFirstLastPara="1" wrap="square" lIns="20000" tIns="10000" rIns="20000" bIns="10000" anchor="t" anchorCtr="0"/>
          <a:lstStyle>
            <a:lvl1pPr lvl="0" algn="l">
              <a:spcBef>
                <a:spcPts val="220"/>
              </a:spcBef>
              <a:spcAft>
                <a:spcPts val="0"/>
              </a:spcAft>
              <a:buClr>
                <a:srgbClr val="376092"/>
              </a:buClr>
              <a:buSzPts val="1100"/>
              <a:buNone/>
              <a:defRPr sz="1100">
                <a:solidFill>
                  <a:srgbClr val="376092"/>
                </a:solidFill>
                <a:latin typeface="Arial"/>
                <a:ea typeface="Arial"/>
                <a:cs typeface="Arial"/>
                <a:sym typeface="Arial"/>
              </a:defRPr>
            </a:lvl1pPr>
            <a:lvl2pPr lvl="1" algn="ctr">
              <a:spcBef>
                <a:spcPts val="600"/>
              </a:spcBef>
              <a:spcAft>
                <a:spcPts val="0"/>
              </a:spcAft>
              <a:buClr>
                <a:srgbClr val="888888"/>
              </a:buClr>
              <a:buSzPts val="2800"/>
              <a:buNone/>
              <a:defRPr>
                <a:solidFill>
                  <a:srgbClr val="888888"/>
                </a:solidFill>
              </a:defRPr>
            </a:lvl2pPr>
            <a:lvl3pPr lvl="2" algn="ctr">
              <a:spcBef>
                <a:spcPts val="600"/>
              </a:spcBef>
              <a:spcAft>
                <a:spcPts val="0"/>
              </a:spcAft>
              <a:buClr>
                <a:srgbClr val="888888"/>
              </a:buClr>
              <a:buSzPts val="2400"/>
              <a:buNone/>
              <a:defRPr>
                <a:solidFill>
                  <a:srgbClr val="888888"/>
                </a:solidFill>
              </a:defRPr>
            </a:lvl3pPr>
            <a:lvl4pPr lvl="3" algn="ctr">
              <a:spcBef>
                <a:spcPts val="600"/>
              </a:spcBef>
              <a:spcAft>
                <a:spcPts val="0"/>
              </a:spcAft>
              <a:buClr>
                <a:srgbClr val="888888"/>
              </a:buClr>
              <a:buSzPts val="2000"/>
              <a:buNone/>
              <a:defRPr>
                <a:solidFill>
                  <a:srgbClr val="888888"/>
                </a:solidFill>
              </a:defRPr>
            </a:lvl4pPr>
            <a:lvl5pPr lvl="4" algn="ctr">
              <a:spcBef>
                <a:spcPts val="600"/>
              </a:spcBef>
              <a:spcAft>
                <a:spcPts val="0"/>
              </a:spcAft>
              <a:buClr>
                <a:srgbClr val="888888"/>
              </a:buClr>
              <a:buSzPts val="2000"/>
              <a:buNone/>
              <a:defRPr>
                <a:solidFill>
                  <a:srgbClr val="888888"/>
                </a:solidFill>
              </a:defRPr>
            </a:lvl5pPr>
            <a:lvl6pPr lvl="5" algn="ctr">
              <a:spcBef>
                <a:spcPts val="6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57" name="Google Shape;57;p12"/>
          <p:cNvSpPr txBox="1">
            <a:spLocks noGrp="1"/>
          </p:cNvSpPr>
          <p:nvPr>
            <p:ph type="body" idx="2"/>
          </p:nvPr>
        </p:nvSpPr>
        <p:spPr>
          <a:xfrm>
            <a:off x="391613" y="68735"/>
            <a:ext cx="5208488" cy="90531"/>
          </a:xfrm>
          <a:prstGeom prst="rect">
            <a:avLst/>
          </a:prstGeom>
          <a:noFill/>
          <a:ln>
            <a:noFill/>
          </a:ln>
        </p:spPr>
        <p:txBody>
          <a:bodyPr spcFirstLastPara="1" wrap="square" lIns="20000" tIns="10000" rIns="20000" bIns="10000" anchor="t" anchorCtr="0"/>
          <a:lstStyle>
            <a:lvl1pPr marL="457200" lvl="0" indent="-228600" algn="l">
              <a:spcBef>
                <a:spcPts val="140"/>
              </a:spcBef>
              <a:spcAft>
                <a:spcPts val="0"/>
              </a:spcAft>
              <a:buClr>
                <a:srgbClr val="376092"/>
              </a:buClr>
              <a:buSzPts val="700"/>
              <a:buNone/>
              <a:defRPr sz="700">
                <a:solidFill>
                  <a:srgbClr val="376092"/>
                </a:solidFill>
                <a:latin typeface="Arial"/>
                <a:ea typeface="Arial"/>
                <a:cs typeface="Arial"/>
                <a:sym typeface="Arial"/>
              </a:defRPr>
            </a:lvl1pPr>
            <a:lvl2pPr marL="914400" lvl="1" indent="-228600" algn="l">
              <a:spcBef>
                <a:spcPts val="600"/>
              </a:spcBef>
              <a:spcAft>
                <a:spcPts val="0"/>
              </a:spcAft>
              <a:buClr>
                <a:srgbClr val="FFFFFF"/>
              </a:buClr>
              <a:buSzPts val="600"/>
              <a:buNone/>
              <a:defRPr sz="600">
                <a:solidFill>
                  <a:srgbClr val="FFFFFF"/>
                </a:solidFill>
                <a:latin typeface="Arial"/>
                <a:ea typeface="Arial"/>
                <a:cs typeface="Arial"/>
                <a:sym typeface="Arial"/>
              </a:defRPr>
            </a:lvl2pPr>
            <a:lvl3pPr marL="1371600" lvl="2" indent="-342900" algn="l">
              <a:spcBef>
                <a:spcPts val="600"/>
              </a:spcBef>
              <a:spcAft>
                <a:spcPts val="0"/>
              </a:spcAft>
              <a:buClr>
                <a:schemeClr val="dk1"/>
              </a:buClr>
              <a:buSzPts val="1800"/>
              <a:buChar char="•"/>
              <a:defRPr/>
            </a:lvl3pPr>
            <a:lvl4pPr marL="1828800" lvl="3" indent="-342900" algn="l">
              <a:spcBef>
                <a:spcPts val="600"/>
              </a:spcBef>
              <a:spcAft>
                <a:spcPts val="0"/>
              </a:spcAft>
              <a:buClr>
                <a:schemeClr val="dk1"/>
              </a:buClr>
              <a:buSzPts val="1800"/>
              <a:buChar char="–"/>
              <a:defRPr/>
            </a:lvl4pPr>
            <a:lvl5pPr marL="2286000" lvl="4" indent="-342900" algn="l">
              <a:spcBef>
                <a:spcPts val="600"/>
              </a:spcBef>
              <a:spcAft>
                <a:spcPts val="0"/>
              </a:spcAft>
              <a:buClr>
                <a:schemeClr val="dk1"/>
              </a:buClr>
              <a:buSzPts val="1800"/>
              <a:buChar char="»"/>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8" name="Google Shape;58;p12"/>
          <p:cNvSpPr txBox="1">
            <a:spLocks noGrp="1"/>
          </p:cNvSpPr>
          <p:nvPr>
            <p:ph type="body" idx="3"/>
          </p:nvPr>
        </p:nvSpPr>
        <p:spPr>
          <a:xfrm>
            <a:off x="391613" y="190219"/>
            <a:ext cx="5208488" cy="60015"/>
          </a:xfrm>
          <a:prstGeom prst="rect">
            <a:avLst/>
          </a:prstGeom>
          <a:noFill/>
          <a:ln>
            <a:noFill/>
          </a:ln>
        </p:spPr>
        <p:txBody>
          <a:bodyPr spcFirstLastPara="1" wrap="square" lIns="20000" tIns="10000" rIns="20000" bIns="10000" anchor="t" anchorCtr="0"/>
          <a:lstStyle>
            <a:lvl1pPr marL="457200" lvl="0" indent="-228600" algn="l">
              <a:spcBef>
                <a:spcPts val="80"/>
              </a:spcBef>
              <a:spcAft>
                <a:spcPts val="0"/>
              </a:spcAft>
              <a:buClr>
                <a:srgbClr val="376092"/>
              </a:buClr>
              <a:buSzPts val="400"/>
              <a:buNone/>
              <a:defRPr sz="400">
                <a:solidFill>
                  <a:srgbClr val="376092"/>
                </a:solidFill>
                <a:latin typeface="Arial"/>
                <a:ea typeface="Arial"/>
                <a:cs typeface="Arial"/>
                <a:sym typeface="Arial"/>
              </a:defRPr>
            </a:lvl1pPr>
            <a:lvl2pPr marL="914400" lvl="1" indent="-228600" algn="l">
              <a:spcBef>
                <a:spcPts val="600"/>
              </a:spcBef>
              <a:spcAft>
                <a:spcPts val="0"/>
              </a:spcAft>
              <a:buClr>
                <a:schemeClr val="dk1"/>
              </a:buClr>
              <a:buSzPts val="200"/>
              <a:buNone/>
              <a:defRPr sz="200"/>
            </a:lvl2pPr>
            <a:lvl3pPr marL="1371600" lvl="2" indent="-228600" algn="l">
              <a:spcBef>
                <a:spcPts val="600"/>
              </a:spcBef>
              <a:spcAft>
                <a:spcPts val="0"/>
              </a:spcAft>
              <a:buClr>
                <a:schemeClr val="dk1"/>
              </a:buClr>
              <a:buSzPts val="200"/>
              <a:buNone/>
              <a:defRPr sz="200"/>
            </a:lvl3pPr>
            <a:lvl4pPr marL="1828800" lvl="3" indent="-228600" algn="l">
              <a:spcBef>
                <a:spcPts val="600"/>
              </a:spcBef>
              <a:spcAft>
                <a:spcPts val="0"/>
              </a:spcAft>
              <a:buClr>
                <a:schemeClr val="dk1"/>
              </a:buClr>
              <a:buSzPts val="200"/>
              <a:buNone/>
              <a:defRPr sz="200"/>
            </a:lvl4pPr>
            <a:lvl5pPr marL="2286000" lvl="4" indent="-228600" algn="l">
              <a:spcBef>
                <a:spcPts val="600"/>
              </a:spcBef>
              <a:spcAft>
                <a:spcPts val="0"/>
              </a:spcAft>
              <a:buClr>
                <a:schemeClr val="dk1"/>
              </a:buClr>
              <a:buSzPts val="200"/>
              <a:buNone/>
              <a:defRPr sz="200"/>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9" name="Google Shape;59;p12"/>
          <p:cNvSpPr txBox="1">
            <a:spLocks noGrp="1"/>
          </p:cNvSpPr>
          <p:nvPr>
            <p:ph type="body" idx="4"/>
          </p:nvPr>
        </p:nvSpPr>
        <p:spPr>
          <a:xfrm>
            <a:off x="391613" y="251251"/>
            <a:ext cx="5208488" cy="70187"/>
          </a:xfrm>
          <a:prstGeom prst="rect">
            <a:avLst/>
          </a:prstGeom>
          <a:noFill/>
          <a:ln>
            <a:noFill/>
          </a:ln>
        </p:spPr>
        <p:txBody>
          <a:bodyPr spcFirstLastPara="1" wrap="square" lIns="20000" tIns="10000" rIns="20000" bIns="10000" anchor="t" anchorCtr="0"/>
          <a:lstStyle>
            <a:lvl1pPr marL="457200" lvl="0" indent="-228600" algn="l">
              <a:spcBef>
                <a:spcPts val="80"/>
              </a:spcBef>
              <a:spcAft>
                <a:spcPts val="0"/>
              </a:spcAft>
              <a:buClr>
                <a:srgbClr val="376092"/>
              </a:buClr>
              <a:buSzPts val="400"/>
              <a:buNone/>
              <a:defRPr sz="400">
                <a:solidFill>
                  <a:srgbClr val="376092"/>
                </a:solidFill>
                <a:latin typeface="Arial"/>
                <a:ea typeface="Arial"/>
                <a:cs typeface="Arial"/>
                <a:sym typeface="Arial"/>
              </a:defRPr>
            </a:lvl1pPr>
            <a:lvl2pPr marL="914400" lvl="1" indent="-254000" algn="l">
              <a:spcBef>
                <a:spcPts val="600"/>
              </a:spcBef>
              <a:spcAft>
                <a:spcPts val="0"/>
              </a:spcAft>
              <a:buClr>
                <a:schemeClr val="dk1"/>
              </a:buClr>
              <a:buSzPts val="400"/>
              <a:buChar char="–"/>
              <a:defRPr sz="400"/>
            </a:lvl2pPr>
            <a:lvl3pPr marL="1371600" lvl="2" indent="-254000" algn="l">
              <a:spcBef>
                <a:spcPts val="600"/>
              </a:spcBef>
              <a:spcAft>
                <a:spcPts val="0"/>
              </a:spcAft>
              <a:buClr>
                <a:schemeClr val="dk1"/>
              </a:buClr>
              <a:buSzPts val="400"/>
              <a:buChar char="•"/>
              <a:defRPr sz="400"/>
            </a:lvl3pPr>
            <a:lvl4pPr marL="1828800" lvl="3" indent="-254000" algn="l">
              <a:spcBef>
                <a:spcPts val="600"/>
              </a:spcBef>
              <a:spcAft>
                <a:spcPts val="0"/>
              </a:spcAft>
              <a:buClr>
                <a:schemeClr val="dk1"/>
              </a:buClr>
              <a:buSzPts val="400"/>
              <a:buChar char="–"/>
              <a:defRPr sz="400"/>
            </a:lvl4pPr>
            <a:lvl5pPr marL="2286000" lvl="4" indent="-254000" algn="l">
              <a:spcBef>
                <a:spcPts val="600"/>
              </a:spcBef>
              <a:spcAft>
                <a:spcPts val="0"/>
              </a:spcAft>
              <a:buClr>
                <a:schemeClr val="dk1"/>
              </a:buClr>
              <a:buSzPts val="400"/>
              <a:buChar char="»"/>
              <a:defRPr sz="400"/>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13"/>
          <p:cNvSpPr/>
          <p:nvPr/>
        </p:nvSpPr>
        <p:spPr>
          <a:xfrm>
            <a:off x="-75" y="6727600"/>
            <a:ext cx="9144000" cy="130400"/>
          </a:xfrm>
          <a:prstGeom prst="rect">
            <a:avLst/>
          </a:prstGeom>
          <a:solidFill>
            <a:srgbClr val="3489C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13"/>
          <p:cNvSpPr txBox="1">
            <a:spLocks noGrp="1"/>
          </p:cNvSpPr>
          <p:nvPr>
            <p:ph type="title"/>
          </p:nvPr>
        </p:nvSpPr>
        <p:spPr>
          <a:xfrm>
            <a:off x="311700" y="593367"/>
            <a:ext cx="8520600" cy="943200"/>
          </a:xfrm>
          <a:prstGeom prst="rect">
            <a:avLst/>
          </a:prstGeom>
          <a:noFill/>
          <a:ln>
            <a:noFill/>
          </a:ln>
        </p:spPr>
        <p:txBody>
          <a:bodyPr spcFirstLastPara="1" wrap="square" lIns="91425" tIns="91425" rIns="91425" bIns="91425" anchor="ctr" anchorCtr="0"/>
          <a:lstStyle>
            <a:lvl1pPr marR="0" lvl="0" algn="l">
              <a:lnSpc>
                <a:spcPct val="100000"/>
              </a:lnSpc>
              <a:spcBef>
                <a:spcPts val="0"/>
              </a:spcBef>
              <a:spcAft>
                <a:spcPts val="0"/>
              </a:spcAft>
              <a:buClr>
                <a:srgbClr val="3489CA"/>
              </a:buClr>
              <a:buSzPts val="2400"/>
              <a:buFont typeface="Roboto Black"/>
              <a:buNone/>
              <a:defRPr sz="2400" b="0" i="0" u="none" strike="noStrike" cap="none">
                <a:solidFill>
                  <a:srgbClr val="3489CA"/>
                </a:solidFill>
                <a:latin typeface="Roboto Black"/>
                <a:ea typeface="Roboto Black"/>
                <a:cs typeface="Roboto Black"/>
                <a:sym typeface="Roboto Black"/>
              </a:defRPr>
            </a:lvl1pPr>
            <a:lvl2pPr marR="0" lvl="1" algn="l">
              <a:lnSpc>
                <a:spcPct val="100000"/>
              </a:lnSpc>
              <a:spcBef>
                <a:spcPts val="0"/>
              </a:spcBef>
              <a:spcAft>
                <a:spcPts val="0"/>
              </a:spcAft>
              <a:buClr>
                <a:srgbClr val="5A5F5F"/>
              </a:buClr>
              <a:buSzPts val="3600"/>
              <a:buFont typeface="Roboto Black"/>
              <a:buNone/>
              <a:defRPr sz="3600" b="0" i="0" u="none" strike="noStrike" cap="none">
                <a:solidFill>
                  <a:srgbClr val="5A5F5F"/>
                </a:solidFill>
                <a:latin typeface="Roboto Black"/>
                <a:ea typeface="Roboto Black"/>
                <a:cs typeface="Roboto Black"/>
                <a:sym typeface="Roboto Black"/>
              </a:defRPr>
            </a:lvl2pPr>
            <a:lvl3pPr marR="0" lvl="2" algn="l">
              <a:lnSpc>
                <a:spcPct val="100000"/>
              </a:lnSpc>
              <a:spcBef>
                <a:spcPts val="0"/>
              </a:spcBef>
              <a:spcAft>
                <a:spcPts val="0"/>
              </a:spcAft>
              <a:buClr>
                <a:srgbClr val="5A5F5F"/>
              </a:buClr>
              <a:buSzPts val="3600"/>
              <a:buFont typeface="Roboto Black"/>
              <a:buNone/>
              <a:defRPr sz="3600" b="0" i="0" u="none" strike="noStrike" cap="none">
                <a:solidFill>
                  <a:srgbClr val="5A5F5F"/>
                </a:solidFill>
                <a:latin typeface="Roboto Black"/>
                <a:ea typeface="Roboto Black"/>
                <a:cs typeface="Roboto Black"/>
                <a:sym typeface="Roboto Black"/>
              </a:defRPr>
            </a:lvl3pPr>
            <a:lvl4pPr marR="0" lvl="3" algn="l">
              <a:lnSpc>
                <a:spcPct val="100000"/>
              </a:lnSpc>
              <a:spcBef>
                <a:spcPts val="0"/>
              </a:spcBef>
              <a:spcAft>
                <a:spcPts val="0"/>
              </a:spcAft>
              <a:buClr>
                <a:srgbClr val="5A5F5F"/>
              </a:buClr>
              <a:buSzPts val="3600"/>
              <a:buFont typeface="Roboto Black"/>
              <a:buNone/>
              <a:defRPr sz="3600" b="0" i="0" u="none" strike="noStrike" cap="none">
                <a:solidFill>
                  <a:srgbClr val="5A5F5F"/>
                </a:solidFill>
                <a:latin typeface="Roboto Black"/>
                <a:ea typeface="Roboto Black"/>
                <a:cs typeface="Roboto Black"/>
                <a:sym typeface="Roboto Black"/>
              </a:defRPr>
            </a:lvl4pPr>
            <a:lvl5pPr marR="0" lvl="4" algn="l">
              <a:lnSpc>
                <a:spcPct val="100000"/>
              </a:lnSpc>
              <a:spcBef>
                <a:spcPts val="0"/>
              </a:spcBef>
              <a:spcAft>
                <a:spcPts val="0"/>
              </a:spcAft>
              <a:buClr>
                <a:srgbClr val="5A5F5F"/>
              </a:buClr>
              <a:buSzPts val="3600"/>
              <a:buFont typeface="Roboto Black"/>
              <a:buNone/>
              <a:defRPr sz="3600" b="0" i="0" u="none" strike="noStrike" cap="none">
                <a:solidFill>
                  <a:srgbClr val="5A5F5F"/>
                </a:solidFill>
                <a:latin typeface="Roboto Black"/>
                <a:ea typeface="Roboto Black"/>
                <a:cs typeface="Roboto Black"/>
                <a:sym typeface="Roboto Black"/>
              </a:defRPr>
            </a:lvl5pPr>
            <a:lvl6pPr marR="0" lvl="5" algn="l">
              <a:lnSpc>
                <a:spcPct val="100000"/>
              </a:lnSpc>
              <a:spcBef>
                <a:spcPts val="0"/>
              </a:spcBef>
              <a:spcAft>
                <a:spcPts val="0"/>
              </a:spcAft>
              <a:buClr>
                <a:srgbClr val="5A5F5F"/>
              </a:buClr>
              <a:buSzPts val="3600"/>
              <a:buFont typeface="Roboto Black"/>
              <a:buNone/>
              <a:defRPr sz="3600" b="0" i="0" u="none" strike="noStrike" cap="none">
                <a:solidFill>
                  <a:srgbClr val="5A5F5F"/>
                </a:solidFill>
                <a:latin typeface="Roboto Black"/>
                <a:ea typeface="Roboto Black"/>
                <a:cs typeface="Roboto Black"/>
                <a:sym typeface="Roboto Black"/>
              </a:defRPr>
            </a:lvl6pPr>
            <a:lvl7pPr marR="0" lvl="6" algn="l">
              <a:lnSpc>
                <a:spcPct val="100000"/>
              </a:lnSpc>
              <a:spcBef>
                <a:spcPts val="0"/>
              </a:spcBef>
              <a:spcAft>
                <a:spcPts val="0"/>
              </a:spcAft>
              <a:buClr>
                <a:srgbClr val="5A5F5F"/>
              </a:buClr>
              <a:buSzPts val="3600"/>
              <a:buFont typeface="Roboto Black"/>
              <a:buNone/>
              <a:defRPr sz="3600" b="0" i="0" u="none" strike="noStrike" cap="none">
                <a:solidFill>
                  <a:srgbClr val="5A5F5F"/>
                </a:solidFill>
                <a:latin typeface="Roboto Black"/>
                <a:ea typeface="Roboto Black"/>
                <a:cs typeface="Roboto Black"/>
                <a:sym typeface="Roboto Black"/>
              </a:defRPr>
            </a:lvl7pPr>
            <a:lvl8pPr marR="0" lvl="7" algn="l">
              <a:lnSpc>
                <a:spcPct val="100000"/>
              </a:lnSpc>
              <a:spcBef>
                <a:spcPts val="0"/>
              </a:spcBef>
              <a:spcAft>
                <a:spcPts val="0"/>
              </a:spcAft>
              <a:buClr>
                <a:srgbClr val="5A5F5F"/>
              </a:buClr>
              <a:buSzPts val="3600"/>
              <a:buFont typeface="Roboto Black"/>
              <a:buNone/>
              <a:defRPr sz="3600" b="0" i="0" u="none" strike="noStrike" cap="none">
                <a:solidFill>
                  <a:srgbClr val="5A5F5F"/>
                </a:solidFill>
                <a:latin typeface="Roboto Black"/>
                <a:ea typeface="Roboto Black"/>
                <a:cs typeface="Roboto Black"/>
                <a:sym typeface="Roboto Black"/>
              </a:defRPr>
            </a:lvl8pPr>
            <a:lvl9pPr marR="0" lvl="8" algn="l">
              <a:lnSpc>
                <a:spcPct val="100000"/>
              </a:lnSpc>
              <a:spcBef>
                <a:spcPts val="0"/>
              </a:spcBef>
              <a:spcAft>
                <a:spcPts val="0"/>
              </a:spcAft>
              <a:buClr>
                <a:srgbClr val="5A5F5F"/>
              </a:buClr>
              <a:buSzPts val="3600"/>
              <a:buFont typeface="Roboto Black"/>
              <a:buNone/>
              <a:defRPr sz="3600" b="0" i="0" u="none" strike="noStrike" cap="none">
                <a:solidFill>
                  <a:srgbClr val="5A5F5F"/>
                </a:solidFill>
                <a:latin typeface="Roboto Black"/>
                <a:ea typeface="Roboto Black"/>
                <a:cs typeface="Roboto Black"/>
                <a:sym typeface="Roboto Black"/>
              </a:defRPr>
            </a:lvl9pPr>
          </a:lstStyle>
          <a:p>
            <a:endParaRPr/>
          </a:p>
        </p:txBody>
      </p:sp>
      <p:sp>
        <p:nvSpPr>
          <p:cNvPr id="63" name="Google Shape;63;p13"/>
          <p:cNvSpPr txBox="1">
            <a:spLocks noGrp="1"/>
          </p:cNvSpPr>
          <p:nvPr>
            <p:ph type="body" idx="1"/>
          </p:nvPr>
        </p:nvSpPr>
        <p:spPr>
          <a:xfrm>
            <a:off x="311700" y="1688433"/>
            <a:ext cx="8520600" cy="4403600"/>
          </a:xfrm>
          <a:prstGeom prst="rect">
            <a:avLst/>
          </a:prstGeom>
          <a:noFill/>
          <a:ln>
            <a:noFill/>
          </a:ln>
        </p:spPr>
        <p:txBody>
          <a:bodyPr spcFirstLastPara="1" wrap="square" lIns="91425" tIns="91425" rIns="91425" bIns="91425" anchor="t" anchorCtr="0"/>
          <a:lstStyle>
            <a:lvl1pPr marL="457200" marR="0" lvl="0" indent="-342900" algn="l">
              <a:lnSpc>
                <a:spcPct val="115000"/>
              </a:lnSpc>
              <a:spcBef>
                <a:spcPts val="0"/>
              </a:spcBef>
              <a:spcAft>
                <a:spcPts val="0"/>
              </a:spcAft>
              <a:buClr>
                <a:srgbClr val="5A5F5F"/>
              </a:buClr>
              <a:buSzPts val="1800"/>
              <a:buFont typeface="Roboto"/>
              <a:buChar char="●"/>
              <a:defRPr sz="1800" b="0" i="0" u="none" strike="noStrike" cap="none">
                <a:solidFill>
                  <a:srgbClr val="5A5F5F"/>
                </a:solidFill>
                <a:latin typeface="Roboto"/>
                <a:ea typeface="Roboto"/>
                <a:cs typeface="Roboto"/>
                <a:sym typeface="Roboto"/>
              </a:defRPr>
            </a:lvl1pPr>
            <a:lvl2pPr marL="914400" marR="0" lvl="1" indent="-317500" algn="l">
              <a:lnSpc>
                <a:spcPct val="115000"/>
              </a:lnSpc>
              <a:spcBef>
                <a:spcPts val="1600"/>
              </a:spcBef>
              <a:spcAft>
                <a:spcPts val="0"/>
              </a:spcAft>
              <a:buClr>
                <a:srgbClr val="5A5F5F"/>
              </a:buClr>
              <a:buSzPts val="1400"/>
              <a:buFont typeface="Roboto"/>
              <a:buChar char="○"/>
              <a:defRPr sz="1400" b="0" i="0" u="none" strike="noStrike" cap="none">
                <a:solidFill>
                  <a:srgbClr val="5A5F5F"/>
                </a:solidFill>
                <a:latin typeface="Roboto"/>
                <a:ea typeface="Roboto"/>
                <a:cs typeface="Roboto"/>
                <a:sym typeface="Roboto"/>
              </a:defRPr>
            </a:lvl2pPr>
            <a:lvl3pPr marL="1371600" marR="0" lvl="2" indent="-317500" algn="l">
              <a:lnSpc>
                <a:spcPct val="115000"/>
              </a:lnSpc>
              <a:spcBef>
                <a:spcPts val="1600"/>
              </a:spcBef>
              <a:spcAft>
                <a:spcPts val="0"/>
              </a:spcAft>
              <a:buClr>
                <a:srgbClr val="5A5F5F"/>
              </a:buClr>
              <a:buSzPts val="1400"/>
              <a:buFont typeface="Roboto"/>
              <a:buChar char="■"/>
              <a:defRPr sz="1400" b="0" i="0" u="none" strike="noStrike" cap="none">
                <a:solidFill>
                  <a:srgbClr val="5A5F5F"/>
                </a:solidFill>
                <a:latin typeface="Roboto"/>
                <a:ea typeface="Roboto"/>
                <a:cs typeface="Roboto"/>
                <a:sym typeface="Roboto"/>
              </a:defRPr>
            </a:lvl3pPr>
            <a:lvl4pPr marL="1828800" marR="0" lvl="3" indent="-317500" algn="l">
              <a:lnSpc>
                <a:spcPct val="115000"/>
              </a:lnSpc>
              <a:spcBef>
                <a:spcPts val="1600"/>
              </a:spcBef>
              <a:spcAft>
                <a:spcPts val="0"/>
              </a:spcAft>
              <a:buClr>
                <a:srgbClr val="5A5F5F"/>
              </a:buClr>
              <a:buSzPts val="1400"/>
              <a:buFont typeface="Roboto"/>
              <a:buChar char="●"/>
              <a:defRPr sz="1400" b="0" i="0" u="none" strike="noStrike" cap="none">
                <a:solidFill>
                  <a:srgbClr val="5A5F5F"/>
                </a:solidFill>
                <a:latin typeface="Roboto"/>
                <a:ea typeface="Roboto"/>
                <a:cs typeface="Roboto"/>
                <a:sym typeface="Roboto"/>
              </a:defRPr>
            </a:lvl4pPr>
            <a:lvl5pPr marL="2286000" marR="0" lvl="4" indent="-317500" algn="l">
              <a:lnSpc>
                <a:spcPct val="115000"/>
              </a:lnSpc>
              <a:spcBef>
                <a:spcPts val="1600"/>
              </a:spcBef>
              <a:spcAft>
                <a:spcPts val="0"/>
              </a:spcAft>
              <a:buClr>
                <a:srgbClr val="5A5F5F"/>
              </a:buClr>
              <a:buSzPts val="1400"/>
              <a:buFont typeface="Roboto"/>
              <a:buChar char="○"/>
              <a:defRPr sz="1400" b="0" i="0" u="none" strike="noStrike" cap="none">
                <a:solidFill>
                  <a:srgbClr val="5A5F5F"/>
                </a:solidFill>
                <a:latin typeface="Roboto"/>
                <a:ea typeface="Roboto"/>
                <a:cs typeface="Roboto"/>
                <a:sym typeface="Roboto"/>
              </a:defRPr>
            </a:lvl5pPr>
            <a:lvl6pPr marL="2743200" marR="0" lvl="5" indent="-317500" algn="l">
              <a:lnSpc>
                <a:spcPct val="115000"/>
              </a:lnSpc>
              <a:spcBef>
                <a:spcPts val="1600"/>
              </a:spcBef>
              <a:spcAft>
                <a:spcPts val="0"/>
              </a:spcAft>
              <a:buClr>
                <a:srgbClr val="5A5F5F"/>
              </a:buClr>
              <a:buSzPts val="1400"/>
              <a:buFont typeface="Roboto"/>
              <a:buChar char="■"/>
              <a:defRPr sz="1400" b="0" i="0" u="none" strike="noStrike" cap="none">
                <a:solidFill>
                  <a:srgbClr val="5A5F5F"/>
                </a:solidFill>
                <a:latin typeface="Roboto"/>
                <a:ea typeface="Roboto"/>
                <a:cs typeface="Roboto"/>
                <a:sym typeface="Roboto"/>
              </a:defRPr>
            </a:lvl6pPr>
            <a:lvl7pPr marL="3200400" marR="0" lvl="6" indent="-317500" algn="l">
              <a:lnSpc>
                <a:spcPct val="115000"/>
              </a:lnSpc>
              <a:spcBef>
                <a:spcPts val="1600"/>
              </a:spcBef>
              <a:spcAft>
                <a:spcPts val="0"/>
              </a:spcAft>
              <a:buClr>
                <a:srgbClr val="5A5F5F"/>
              </a:buClr>
              <a:buSzPts val="1400"/>
              <a:buFont typeface="Roboto"/>
              <a:buChar char="●"/>
              <a:defRPr sz="1400" b="0" i="0" u="none" strike="noStrike" cap="none">
                <a:solidFill>
                  <a:srgbClr val="5A5F5F"/>
                </a:solidFill>
                <a:latin typeface="Roboto"/>
                <a:ea typeface="Roboto"/>
                <a:cs typeface="Roboto"/>
                <a:sym typeface="Roboto"/>
              </a:defRPr>
            </a:lvl7pPr>
            <a:lvl8pPr marL="3657600" marR="0" lvl="7" indent="-317500" algn="l">
              <a:lnSpc>
                <a:spcPct val="115000"/>
              </a:lnSpc>
              <a:spcBef>
                <a:spcPts val="1600"/>
              </a:spcBef>
              <a:spcAft>
                <a:spcPts val="0"/>
              </a:spcAft>
              <a:buClr>
                <a:srgbClr val="5A5F5F"/>
              </a:buClr>
              <a:buSzPts val="1400"/>
              <a:buFont typeface="Roboto"/>
              <a:buChar char="○"/>
              <a:defRPr sz="1400" b="0" i="0" u="none" strike="noStrike" cap="none">
                <a:solidFill>
                  <a:srgbClr val="5A5F5F"/>
                </a:solidFill>
                <a:latin typeface="Roboto"/>
                <a:ea typeface="Roboto"/>
                <a:cs typeface="Roboto"/>
                <a:sym typeface="Roboto"/>
              </a:defRPr>
            </a:lvl8pPr>
            <a:lvl9pPr marL="4114800" marR="0" lvl="8" indent="-317500" algn="l">
              <a:lnSpc>
                <a:spcPct val="115000"/>
              </a:lnSpc>
              <a:spcBef>
                <a:spcPts val="1600"/>
              </a:spcBef>
              <a:spcAft>
                <a:spcPts val="1600"/>
              </a:spcAft>
              <a:buClr>
                <a:srgbClr val="5A5F5F"/>
              </a:buClr>
              <a:buSzPts val="1400"/>
              <a:buFont typeface="Roboto"/>
              <a:buChar char="■"/>
              <a:defRPr sz="1400" b="0" i="0" u="none" strike="noStrike" cap="none">
                <a:solidFill>
                  <a:srgbClr val="5A5F5F"/>
                </a:solidFill>
                <a:latin typeface="Roboto"/>
                <a:ea typeface="Roboto"/>
                <a:cs typeface="Roboto"/>
                <a:sym typeface="Roboto"/>
              </a:defRPr>
            </a:lvl9pPr>
          </a:lstStyle>
          <a:p>
            <a:endParaRPr/>
          </a:p>
        </p:txBody>
      </p:sp>
      <p:pic>
        <p:nvPicPr>
          <p:cNvPr id="64" name="Google Shape;64;p13"/>
          <p:cNvPicPr preferRelativeResize="0"/>
          <p:nvPr/>
        </p:nvPicPr>
        <p:blipFill rotWithShape="1">
          <a:blip r:embed="rId2">
            <a:alphaModFix/>
          </a:blip>
          <a:srcRect/>
          <a:stretch/>
        </p:blipFill>
        <p:spPr>
          <a:xfrm>
            <a:off x="7840827" y="6322622"/>
            <a:ext cx="1150801" cy="345733"/>
          </a:xfrm>
          <a:prstGeom prst="rect">
            <a:avLst/>
          </a:prstGeom>
          <a:noFill/>
          <a:ln>
            <a:noFill/>
          </a:ln>
        </p:spPr>
      </p:pic>
      <p:pic>
        <p:nvPicPr>
          <p:cNvPr id="65" name="Google Shape;65;p13"/>
          <p:cNvPicPr preferRelativeResize="0"/>
          <p:nvPr/>
        </p:nvPicPr>
        <p:blipFill rotWithShape="1">
          <a:blip r:embed="rId3">
            <a:alphaModFix/>
          </a:blip>
          <a:srcRect/>
          <a:stretch/>
        </p:blipFill>
        <p:spPr>
          <a:xfrm>
            <a:off x="7840827" y="6322622"/>
            <a:ext cx="1150801" cy="34573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21"/>
        <p:cNvGrpSpPr/>
        <p:nvPr/>
      </p:nvGrpSpPr>
      <p:grpSpPr>
        <a:xfrm>
          <a:off x="0" y="0"/>
          <a:ext cx="0" cy="0"/>
          <a:chOff x="0" y="0"/>
          <a:chExt cx="0" cy="0"/>
        </a:xfrm>
      </p:grpSpPr>
      <p:pic>
        <p:nvPicPr>
          <p:cNvPr id="22" name="Google Shape;22;p4" descr="OpenTargets_cover6.jpg"/>
          <p:cNvPicPr preferRelativeResize="0"/>
          <p:nvPr/>
        </p:nvPicPr>
        <p:blipFill rotWithShape="1">
          <a:blip r:embed="rId2">
            <a:alphaModFix/>
          </a:blip>
          <a:srcRect/>
          <a:stretch/>
        </p:blipFill>
        <p:spPr>
          <a:xfrm>
            <a:off x="1125730" y="429157"/>
            <a:ext cx="7867384" cy="6039528"/>
          </a:xfrm>
          <a:prstGeom prst="rect">
            <a:avLst/>
          </a:prstGeom>
          <a:noFill/>
          <a:ln>
            <a:noFill/>
          </a:ln>
        </p:spPr>
      </p:pic>
      <p:sp>
        <p:nvSpPr>
          <p:cNvPr id="23" name="Google Shape;23;p4"/>
          <p:cNvSpPr txBox="1">
            <a:spLocks noGrp="1"/>
          </p:cNvSpPr>
          <p:nvPr>
            <p:ph type="ctrTitle"/>
          </p:nvPr>
        </p:nvSpPr>
        <p:spPr>
          <a:xfrm>
            <a:off x="685800" y="1211089"/>
            <a:ext cx="4472004" cy="1470025"/>
          </a:xfrm>
          <a:prstGeom prst="rect">
            <a:avLst/>
          </a:prstGeom>
          <a:noFill/>
          <a:ln>
            <a:noFill/>
          </a:ln>
        </p:spPr>
        <p:txBody>
          <a:bodyPr spcFirstLastPara="1" wrap="square" lIns="91425" tIns="45700" rIns="91425" bIns="45700" anchor="ctr" anchorCtr="0"/>
          <a:lstStyle>
            <a:lvl1pPr lvl="0" algn="l">
              <a:spcBef>
                <a:spcPts val="0"/>
              </a:spcBef>
              <a:spcAft>
                <a:spcPts val="0"/>
              </a:spcAft>
              <a:buClr>
                <a:schemeClr val="dk1"/>
              </a:buClr>
              <a:buSzPts val="4000"/>
              <a:buFont typeface="Calibri"/>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4"/>
          <p:cNvSpPr txBox="1">
            <a:spLocks noGrp="1"/>
          </p:cNvSpPr>
          <p:nvPr>
            <p:ph type="subTitle" idx="1"/>
          </p:nvPr>
        </p:nvSpPr>
        <p:spPr>
          <a:xfrm>
            <a:off x="693935" y="3971903"/>
            <a:ext cx="3482175" cy="1752600"/>
          </a:xfrm>
          <a:prstGeom prst="rect">
            <a:avLst/>
          </a:prstGeom>
          <a:noFill/>
          <a:ln>
            <a:noFill/>
          </a:ln>
        </p:spPr>
        <p:txBody>
          <a:bodyPr spcFirstLastPara="1" wrap="square" lIns="91425" tIns="45700" rIns="91425" bIns="45700" anchor="t" anchorCtr="0"/>
          <a:lstStyle>
            <a:lvl1pPr lvl="0" algn="l">
              <a:spcBef>
                <a:spcPts val="640"/>
              </a:spcBef>
              <a:spcAft>
                <a:spcPts val="0"/>
              </a:spcAft>
              <a:buClr>
                <a:srgbClr val="888888"/>
              </a:buClr>
              <a:buSzPts val="3200"/>
              <a:buNone/>
              <a:defRPr>
                <a:solidFill>
                  <a:srgbClr val="888888"/>
                </a:solidFill>
              </a:defRPr>
            </a:lvl1pPr>
            <a:lvl2pPr lvl="1" algn="ctr">
              <a:spcBef>
                <a:spcPts val="600"/>
              </a:spcBef>
              <a:spcAft>
                <a:spcPts val="0"/>
              </a:spcAft>
              <a:buClr>
                <a:srgbClr val="888888"/>
              </a:buClr>
              <a:buSzPts val="2800"/>
              <a:buNone/>
              <a:defRPr>
                <a:solidFill>
                  <a:srgbClr val="888888"/>
                </a:solidFill>
              </a:defRPr>
            </a:lvl2pPr>
            <a:lvl3pPr lvl="2" algn="ctr">
              <a:spcBef>
                <a:spcPts val="600"/>
              </a:spcBef>
              <a:spcAft>
                <a:spcPts val="0"/>
              </a:spcAft>
              <a:buClr>
                <a:srgbClr val="888888"/>
              </a:buClr>
              <a:buSzPts val="2400"/>
              <a:buNone/>
              <a:defRPr>
                <a:solidFill>
                  <a:srgbClr val="888888"/>
                </a:solidFill>
              </a:defRPr>
            </a:lvl3pPr>
            <a:lvl4pPr lvl="3" algn="ctr">
              <a:spcBef>
                <a:spcPts val="600"/>
              </a:spcBef>
              <a:spcAft>
                <a:spcPts val="0"/>
              </a:spcAft>
              <a:buClr>
                <a:srgbClr val="888888"/>
              </a:buClr>
              <a:buSzPts val="2000"/>
              <a:buNone/>
              <a:defRPr>
                <a:solidFill>
                  <a:srgbClr val="888888"/>
                </a:solidFill>
              </a:defRPr>
            </a:lvl4pPr>
            <a:lvl5pPr lvl="4" algn="ctr">
              <a:spcBef>
                <a:spcPts val="600"/>
              </a:spcBef>
              <a:spcAft>
                <a:spcPts val="0"/>
              </a:spcAft>
              <a:buClr>
                <a:srgbClr val="888888"/>
              </a:buClr>
              <a:buSzPts val="2000"/>
              <a:buNone/>
              <a:defRPr>
                <a:solidFill>
                  <a:srgbClr val="888888"/>
                </a:solidFill>
              </a:defRPr>
            </a:lvl5pPr>
            <a:lvl6pPr lvl="5" algn="ctr">
              <a:spcBef>
                <a:spcPts val="6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pic>
        <p:nvPicPr>
          <p:cNvPr id="25" name="Google Shape;25;p4" descr="CTI_OT_Primary_Logo_HR.jpg"/>
          <p:cNvPicPr preferRelativeResize="0"/>
          <p:nvPr/>
        </p:nvPicPr>
        <p:blipFill rotWithShape="1">
          <a:blip r:embed="rId3">
            <a:alphaModFix/>
          </a:blip>
          <a:srcRect/>
          <a:stretch/>
        </p:blipFill>
        <p:spPr>
          <a:xfrm>
            <a:off x="7238586" y="6164637"/>
            <a:ext cx="1476001" cy="54312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6"/>
        <p:cNvGrpSpPr/>
        <p:nvPr/>
      </p:nvGrpSpPr>
      <p:grpSpPr>
        <a:xfrm>
          <a:off x="0" y="0"/>
          <a:ext cx="0" cy="0"/>
          <a:chOff x="0" y="0"/>
          <a:chExt cx="0" cy="0"/>
        </a:xfrm>
      </p:grpSpPr>
      <p:pic>
        <p:nvPicPr>
          <p:cNvPr id="27" name="Google Shape;27;p5" descr="CTTV_slidepage_protein.jpg"/>
          <p:cNvPicPr preferRelativeResize="0"/>
          <p:nvPr/>
        </p:nvPicPr>
        <p:blipFill rotWithShape="1">
          <a:blip r:embed="rId2">
            <a:alphaModFix/>
          </a:blip>
          <a:srcRect/>
          <a:stretch/>
        </p:blipFill>
        <p:spPr>
          <a:xfrm>
            <a:off x="1" y="1"/>
            <a:ext cx="9144000" cy="6858000"/>
          </a:xfrm>
          <a:prstGeom prst="rect">
            <a:avLst/>
          </a:prstGeom>
          <a:noFill/>
          <a:ln>
            <a:noFill/>
          </a:ln>
        </p:spPr>
      </p:pic>
      <p:sp>
        <p:nvSpPr>
          <p:cNvPr id="28" name="Google Shape;28;p5"/>
          <p:cNvSpPr txBox="1">
            <a:spLocks noGrp="1"/>
          </p:cNvSpPr>
          <p:nvPr>
            <p:ph type="ctrTitle"/>
          </p:nvPr>
        </p:nvSpPr>
        <p:spPr>
          <a:xfrm>
            <a:off x="457200" y="975954"/>
            <a:ext cx="7772400" cy="1470025"/>
          </a:xfrm>
          <a:prstGeom prst="rect">
            <a:avLst/>
          </a:prstGeom>
          <a:noFill/>
          <a:ln>
            <a:noFill/>
          </a:ln>
        </p:spPr>
        <p:txBody>
          <a:bodyPr spcFirstLastPara="1" wrap="square" lIns="91425" tIns="45700" rIns="91425" bIns="45700" anchor="ctr" anchorCtr="0"/>
          <a:lstStyle>
            <a:lvl1pPr lvl="0" algn="l">
              <a:spcBef>
                <a:spcPts val="0"/>
              </a:spcBef>
              <a:spcAft>
                <a:spcPts val="0"/>
              </a:spcAft>
              <a:buClr>
                <a:srgbClr val="366092"/>
              </a:buClr>
              <a:buSzPts val="6000"/>
              <a:buFont typeface="Gill Sans"/>
              <a:buNone/>
              <a:defRPr sz="6000" b="0" i="0">
                <a:solidFill>
                  <a:srgbClr val="366092"/>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subTitle" idx="1"/>
          </p:nvPr>
        </p:nvSpPr>
        <p:spPr>
          <a:xfrm>
            <a:off x="457200" y="4342109"/>
            <a:ext cx="6400800" cy="1088227"/>
          </a:xfrm>
          <a:prstGeom prst="rect">
            <a:avLst/>
          </a:prstGeom>
          <a:noFill/>
          <a:ln>
            <a:noFill/>
          </a:ln>
        </p:spPr>
        <p:txBody>
          <a:bodyPr spcFirstLastPara="1" wrap="square" lIns="91425" tIns="45700" rIns="91425" bIns="45700" anchor="t" anchorCtr="0"/>
          <a:lstStyle>
            <a:lvl1pPr lvl="0" algn="l">
              <a:spcBef>
                <a:spcPts val="560"/>
              </a:spcBef>
              <a:spcAft>
                <a:spcPts val="0"/>
              </a:spcAft>
              <a:buClr>
                <a:srgbClr val="366092"/>
              </a:buClr>
              <a:buSzPts val="2800"/>
              <a:buNone/>
              <a:defRPr sz="2800" b="0" i="0">
                <a:solidFill>
                  <a:srgbClr val="366092"/>
                </a:solidFill>
                <a:latin typeface="Gill Sans"/>
                <a:ea typeface="Gill Sans"/>
                <a:cs typeface="Gill Sans"/>
                <a:sym typeface="Gill Sans"/>
              </a:defRPr>
            </a:lvl1pPr>
            <a:lvl2pPr lvl="1" algn="ctr">
              <a:spcBef>
                <a:spcPts val="600"/>
              </a:spcBef>
              <a:spcAft>
                <a:spcPts val="0"/>
              </a:spcAft>
              <a:buClr>
                <a:srgbClr val="888888"/>
              </a:buClr>
              <a:buSzPts val="2800"/>
              <a:buNone/>
              <a:defRPr>
                <a:solidFill>
                  <a:srgbClr val="888888"/>
                </a:solidFill>
              </a:defRPr>
            </a:lvl2pPr>
            <a:lvl3pPr lvl="2" algn="ctr">
              <a:spcBef>
                <a:spcPts val="600"/>
              </a:spcBef>
              <a:spcAft>
                <a:spcPts val="0"/>
              </a:spcAft>
              <a:buClr>
                <a:srgbClr val="888888"/>
              </a:buClr>
              <a:buSzPts val="2400"/>
              <a:buNone/>
              <a:defRPr>
                <a:solidFill>
                  <a:srgbClr val="888888"/>
                </a:solidFill>
              </a:defRPr>
            </a:lvl3pPr>
            <a:lvl4pPr lvl="3" algn="ctr">
              <a:spcBef>
                <a:spcPts val="600"/>
              </a:spcBef>
              <a:spcAft>
                <a:spcPts val="0"/>
              </a:spcAft>
              <a:buClr>
                <a:srgbClr val="888888"/>
              </a:buClr>
              <a:buSzPts val="2000"/>
              <a:buNone/>
              <a:defRPr>
                <a:solidFill>
                  <a:srgbClr val="888888"/>
                </a:solidFill>
              </a:defRPr>
            </a:lvl4pPr>
            <a:lvl5pPr lvl="4" algn="ctr">
              <a:spcBef>
                <a:spcPts val="600"/>
              </a:spcBef>
              <a:spcAft>
                <a:spcPts val="0"/>
              </a:spcAft>
              <a:buClr>
                <a:srgbClr val="888888"/>
              </a:buClr>
              <a:buSzPts val="2000"/>
              <a:buNone/>
              <a:defRPr>
                <a:solidFill>
                  <a:srgbClr val="888888"/>
                </a:solidFill>
              </a:defRPr>
            </a:lvl5pPr>
            <a:lvl6pPr lvl="5" algn="ctr">
              <a:spcBef>
                <a:spcPts val="6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30"/>
        <p:cNvGrpSpPr/>
        <p:nvPr/>
      </p:nvGrpSpPr>
      <p:grpSpPr>
        <a:xfrm>
          <a:off x="0" y="0"/>
          <a:ext cx="0" cy="0"/>
          <a:chOff x="0" y="0"/>
          <a:chExt cx="0" cy="0"/>
        </a:xfrm>
      </p:grpSpPr>
      <p:pic>
        <p:nvPicPr>
          <p:cNvPr id="31" name="Google Shape;31;p6" descr="CTTV_slidepage_network2.jp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32" name="Google Shape;32;p6"/>
          <p:cNvSpPr txBox="1">
            <a:spLocks noGrp="1"/>
          </p:cNvSpPr>
          <p:nvPr>
            <p:ph type="ctrTitle"/>
          </p:nvPr>
        </p:nvSpPr>
        <p:spPr>
          <a:xfrm>
            <a:off x="457200" y="975954"/>
            <a:ext cx="7772400" cy="1470025"/>
          </a:xfrm>
          <a:prstGeom prst="rect">
            <a:avLst/>
          </a:prstGeom>
          <a:noFill/>
          <a:ln>
            <a:noFill/>
          </a:ln>
        </p:spPr>
        <p:txBody>
          <a:bodyPr spcFirstLastPara="1" wrap="square" lIns="91425" tIns="45700" rIns="91425" bIns="45700" anchor="ctr" anchorCtr="0"/>
          <a:lstStyle>
            <a:lvl1pPr lvl="0" algn="l">
              <a:spcBef>
                <a:spcPts val="0"/>
              </a:spcBef>
              <a:spcAft>
                <a:spcPts val="0"/>
              </a:spcAft>
              <a:buClr>
                <a:srgbClr val="366092"/>
              </a:buClr>
              <a:buSzPts val="6000"/>
              <a:buFont typeface="Gill Sans"/>
              <a:buNone/>
              <a:defRPr sz="6000" b="0" i="0">
                <a:solidFill>
                  <a:srgbClr val="366092"/>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6"/>
          <p:cNvSpPr txBox="1">
            <a:spLocks noGrp="1"/>
          </p:cNvSpPr>
          <p:nvPr>
            <p:ph type="subTitle" idx="1"/>
          </p:nvPr>
        </p:nvSpPr>
        <p:spPr>
          <a:xfrm>
            <a:off x="457200" y="4342109"/>
            <a:ext cx="6400800" cy="1088227"/>
          </a:xfrm>
          <a:prstGeom prst="rect">
            <a:avLst/>
          </a:prstGeom>
          <a:noFill/>
          <a:ln>
            <a:noFill/>
          </a:ln>
        </p:spPr>
        <p:txBody>
          <a:bodyPr spcFirstLastPara="1" wrap="square" lIns="91425" tIns="45700" rIns="91425" bIns="45700" anchor="t" anchorCtr="0"/>
          <a:lstStyle>
            <a:lvl1pPr lvl="0" algn="l">
              <a:spcBef>
                <a:spcPts val="560"/>
              </a:spcBef>
              <a:spcAft>
                <a:spcPts val="0"/>
              </a:spcAft>
              <a:buClr>
                <a:srgbClr val="366092"/>
              </a:buClr>
              <a:buSzPts val="2800"/>
              <a:buNone/>
              <a:defRPr sz="2800" b="0" i="0">
                <a:solidFill>
                  <a:srgbClr val="366092"/>
                </a:solidFill>
                <a:latin typeface="Gill Sans"/>
                <a:ea typeface="Gill Sans"/>
                <a:cs typeface="Gill Sans"/>
                <a:sym typeface="Gill Sans"/>
              </a:defRPr>
            </a:lvl1pPr>
            <a:lvl2pPr lvl="1" algn="ctr">
              <a:spcBef>
                <a:spcPts val="600"/>
              </a:spcBef>
              <a:spcAft>
                <a:spcPts val="0"/>
              </a:spcAft>
              <a:buClr>
                <a:srgbClr val="888888"/>
              </a:buClr>
              <a:buSzPts val="2800"/>
              <a:buNone/>
              <a:defRPr>
                <a:solidFill>
                  <a:srgbClr val="888888"/>
                </a:solidFill>
              </a:defRPr>
            </a:lvl2pPr>
            <a:lvl3pPr lvl="2" algn="ctr">
              <a:spcBef>
                <a:spcPts val="600"/>
              </a:spcBef>
              <a:spcAft>
                <a:spcPts val="0"/>
              </a:spcAft>
              <a:buClr>
                <a:srgbClr val="888888"/>
              </a:buClr>
              <a:buSzPts val="2400"/>
              <a:buNone/>
              <a:defRPr>
                <a:solidFill>
                  <a:srgbClr val="888888"/>
                </a:solidFill>
              </a:defRPr>
            </a:lvl3pPr>
            <a:lvl4pPr lvl="3" algn="ctr">
              <a:spcBef>
                <a:spcPts val="600"/>
              </a:spcBef>
              <a:spcAft>
                <a:spcPts val="0"/>
              </a:spcAft>
              <a:buClr>
                <a:srgbClr val="888888"/>
              </a:buClr>
              <a:buSzPts val="2000"/>
              <a:buNone/>
              <a:defRPr>
                <a:solidFill>
                  <a:srgbClr val="888888"/>
                </a:solidFill>
              </a:defRPr>
            </a:lvl4pPr>
            <a:lvl5pPr lvl="4" algn="ctr">
              <a:spcBef>
                <a:spcPts val="600"/>
              </a:spcBef>
              <a:spcAft>
                <a:spcPts val="0"/>
              </a:spcAft>
              <a:buClr>
                <a:srgbClr val="888888"/>
              </a:buClr>
              <a:buSzPts val="2000"/>
              <a:buNone/>
              <a:defRPr>
                <a:solidFill>
                  <a:srgbClr val="888888"/>
                </a:solidFill>
              </a:defRPr>
            </a:lvl5pPr>
            <a:lvl6pPr lvl="5" algn="ctr">
              <a:spcBef>
                <a:spcPts val="6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34"/>
        <p:cNvGrpSpPr/>
        <p:nvPr/>
      </p:nvGrpSpPr>
      <p:grpSpPr>
        <a:xfrm>
          <a:off x="0" y="0"/>
          <a:ext cx="0" cy="0"/>
          <a:chOff x="0" y="0"/>
          <a:chExt cx="0" cy="0"/>
        </a:xfrm>
      </p:grpSpPr>
      <p:pic>
        <p:nvPicPr>
          <p:cNvPr id="35" name="Google Shape;35;p7" descr="CTTV_slidepage_mole.jp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36" name="Google Shape;36;p7"/>
          <p:cNvSpPr txBox="1">
            <a:spLocks noGrp="1"/>
          </p:cNvSpPr>
          <p:nvPr>
            <p:ph type="ctrTitle"/>
          </p:nvPr>
        </p:nvSpPr>
        <p:spPr>
          <a:xfrm>
            <a:off x="457200" y="975954"/>
            <a:ext cx="7772400" cy="1470025"/>
          </a:xfrm>
          <a:prstGeom prst="rect">
            <a:avLst/>
          </a:prstGeom>
          <a:noFill/>
          <a:ln>
            <a:noFill/>
          </a:ln>
        </p:spPr>
        <p:txBody>
          <a:bodyPr spcFirstLastPara="1" wrap="square" lIns="91425" tIns="45700" rIns="91425" bIns="45700" anchor="ctr" anchorCtr="0"/>
          <a:lstStyle>
            <a:lvl1pPr lvl="0" algn="l">
              <a:spcBef>
                <a:spcPts val="0"/>
              </a:spcBef>
              <a:spcAft>
                <a:spcPts val="0"/>
              </a:spcAft>
              <a:buClr>
                <a:srgbClr val="366092"/>
              </a:buClr>
              <a:buSzPts val="6000"/>
              <a:buFont typeface="Gill Sans"/>
              <a:buNone/>
              <a:defRPr sz="6000" b="0" i="0">
                <a:solidFill>
                  <a:srgbClr val="366092"/>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7"/>
          <p:cNvSpPr txBox="1">
            <a:spLocks noGrp="1"/>
          </p:cNvSpPr>
          <p:nvPr>
            <p:ph type="subTitle" idx="1"/>
          </p:nvPr>
        </p:nvSpPr>
        <p:spPr>
          <a:xfrm>
            <a:off x="457200" y="4342109"/>
            <a:ext cx="6400800" cy="1088227"/>
          </a:xfrm>
          <a:prstGeom prst="rect">
            <a:avLst/>
          </a:prstGeom>
          <a:noFill/>
          <a:ln>
            <a:noFill/>
          </a:ln>
        </p:spPr>
        <p:txBody>
          <a:bodyPr spcFirstLastPara="1" wrap="square" lIns="91425" tIns="45700" rIns="91425" bIns="45700" anchor="t" anchorCtr="0"/>
          <a:lstStyle>
            <a:lvl1pPr lvl="0" algn="l">
              <a:spcBef>
                <a:spcPts val="560"/>
              </a:spcBef>
              <a:spcAft>
                <a:spcPts val="0"/>
              </a:spcAft>
              <a:buClr>
                <a:srgbClr val="366092"/>
              </a:buClr>
              <a:buSzPts val="2800"/>
              <a:buNone/>
              <a:defRPr sz="2800" b="0" i="0">
                <a:solidFill>
                  <a:srgbClr val="366092"/>
                </a:solidFill>
                <a:latin typeface="Gill Sans"/>
                <a:ea typeface="Gill Sans"/>
                <a:cs typeface="Gill Sans"/>
                <a:sym typeface="Gill Sans"/>
              </a:defRPr>
            </a:lvl1pPr>
            <a:lvl2pPr lvl="1" algn="ctr">
              <a:spcBef>
                <a:spcPts val="600"/>
              </a:spcBef>
              <a:spcAft>
                <a:spcPts val="0"/>
              </a:spcAft>
              <a:buClr>
                <a:srgbClr val="888888"/>
              </a:buClr>
              <a:buSzPts val="2800"/>
              <a:buNone/>
              <a:defRPr>
                <a:solidFill>
                  <a:srgbClr val="888888"/>
                </a:solidFill>
              </a:defRPr>
            </a:lvl2pPr>
            <a:lvl3pPr lvl="2" algn="ctr">
              <a:spcBef>
                <a:spcPts val="600"/>
              </a:spcBef>
              <a:spcAft>
                <a:spcPts val="0"/>
              </a:spcAft>
              <a:buClr>
                <a:srgbClr val="888888"/>
              </a:buClr>
              <a:buSzPts val="2400"/>
              <a:buNone/>
              <a:defRPr>
                <a:solidFill>
                  <a:srgbClr val="888888"/>
                </a:solidFill>
              </a:defRPr>
            </a:lvl3pPr>
            <a:lvl4pPr lvl="3" algn="ctr">
              <a:spcBef>
                <a:spcPts val="600"/>
              </a:spcBef>
              <a:spcAft>
                <a:spcPts val="0"/>
              </a:spcAft>
              <a:buClr>
                <a:srgbClr val="888888"/>
              </a:buClr>
              <a:buSzPts val="2000"/>
              <a:buNone/>
              <a:defRPr>
                <a:solidFill>
                  <a:srgbClr val="888888"/>
                </a:solidFill>
              </a:defRPr>
            </a:lvl4pPr>
            <a:lvl5pPr lvl="4" algn="ctr">
              <a:spcBef>
                <a:spcPts val="600"/>
              </a:spcBef>
              <a:spcAft>
                <a:spcPts val="0"/>
              </a:spcAft>
              <a:buClr>
                <a:srgbClr val="888888"/>
              </a:buClr>
              <a:buSzPts val="2000"/>
              <a:buNone/>
              <a:defRPr>
                <a:solidFill>
                  <a:srgbClr val="888888"/>
                </a:solidFill>
              </a:defRPr>
            </a:lvl5pPr>
            <a:lvl6pPr lvl="5" algn="ctr">
              <a:spcBef>
                <a:spcPts val="6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57200" y="8208"/>
            <a:ext cx="8229600" cy="1143000"/>
          </a:xfrm>
          <a:prstGeom prst="rect">
            <a:avLst/>
          </a:prstGeom>
          <a:noFill/>
          <a:ln>
            <a:noFill/>
          </a:ln>
        </p:spPr>
        <p:txBody>
          <a:bodyPr spcFirstLastPara="1" wrap="square" lIns="91425" tIns="45700" rIns="91425" bIns="45700" anchor="ctr" anchorCtr="0"/>
          <a:lstStyle>
            <a:lvl1pPr lvl="0" algn="l">
              <a:spcBef>
                <a:spcPts val="0"/>
              </a:spcBef>
              <a:spcAft>
                <a:spcPts val="0"/>
              </a:spcAft>
              <a:buClr>
                <a:srgbClr val="376092"/>
              </a:buClr>
              <a:buSzPts val="4000"/>
              <a:buFont typeface="Gill Sans"/>
              <a:buNone/>
              <a:defRPr sz="4000" b="0" i="0">
                <a:solidFill>
                  <a:srgbClr val="376092"/>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lstStyle>
            <a:lvl1pPr marL="457200" lvl="0" indent="-381000" algn="l">
              <a:spcBef>
                <a:spcPts val="480"/>
              </a:spcBef>
              <a:spcAft>
                <a:spcPts val="0"/>
              </a:spcAft>
              <a:buClr>
                <a:srgbClr val="376092"/>
              </a:buClr>
              <a:buSzPts val="2400"/>
              <a:buChar char="•"/>
              <a:defRPr sz="2400" b="0" i="0">
                <a:solidFill>
                  <a:srgbClr val="376092"/>
                </a:solidFill>
                <a:latin typeface="Gill Sans"/>
                <a:ea typeface="Gill Sans"/>
                <a:cs typeface="Gill Sans"/>
                <a:sym typeface="Gill Sans"/>
              </a:defRPr>
            </a:lvl1pPr>
            <a:lvl2pPr marL="914400" lvl="1" indent="-355600" algn="l">
              <a:spcBef>
                <a:spcPts val="600"/>
              </a:spcBef>
              <a:spcAft>
                <a:spcPts val="0"/>
              </a:spcAft>
              <a:buClr>
                <a:srgbClr val="376092"/>
              </a:buClr>
              <a:buSzPts val="2000"/>
              <a:buChar char="–"/>
              <a:defRPr sz="2000" b="0" i="0">
                <a:solidFill>
                  <a:srgbClr val="376092"/>
                </a:solidFill>
                <a:latin typeface="Gill Sans"/>
                <a:ea typeface="Gill Sans"/>
                <a:cs typeface="Gill Sans"/>
                <a:sym typeface="Gill Sans"/>
              </a:defRPr>
            </a:lvl2pPr>
            <a:lvl3pPr marL="1371600" lvl="2" indent="-342900" algn="l">
              <a:spcBef>
                <a:spcPts val="600"/>
              </a:spcBef>
              <a:spcAft>
                <a:spcPts val="0"/>
              </a:spcAft>
              <a:buClr>
                <a:srgbClr val="376092"/>
              </a:buClr>
              <a:buSzPts val="1800"/>
              <a:buChar char="•"/>
              <a:defRPr sz="1800" b="0" i="0">
                <a:solidFill>
                  <a:srgbClr val="376092"/>
                </a:solidFill>
                <a:latin typeface="Gill Sans"/>
                <a:ea typeface="Gill Sans"/>
                <a:cs typeface="Gill Sans"/>
                <a:sym typeface="Gill Sans"/>
              </a:defRPr>
            </a:lvl3pPr>
            <a:lvl4pPr marL="1828800" lvl="3" indent="-342900" algn="l">
              <a:spcBef>
                <a:spcPts val="600"/>
              </a:spcBef>
              <a:spcAft>
                <a:spcPts val="0"/>
              </a:spcAft>
              <a:buClr>
                <a:srgbClr val="376092"/>
              </a:buClr>
              <a:buSzPts val="1800"/>
              <a:buChar char="–"/>
              <a:defRPr sz="1800" b="0" i="0">
                <a:solidFill>
                  <a:srgbClr val="376092"/>
                </a:solidFill>
                <a:latin typeface="Gill Sans"/>
                <a:ea typeface="Gill Sans"/>
                <a:cs typeface="Gill Sans"/>
                <a:sym typeface="Gill Sans"/>
              </a:defRPr>
            </a:lvl4pPr>
            <a:lvl5pPr marL="2286000" lvl="4" indent="-342900" algn="l">
              <a:spcBef>
                <a:spcPts val="600"/>
              </a:spcBef>
              <a:spcAft>
                <a:spcPts val="0"/>
              </a:spcAft>
              <a:buClr>
                <a:srgbClr val="376092"/>
              </a:buClr>
              <a:buSzPts val="1800"/>
              <a:buChar char="»"/>
              <a:defRPr sz="1800" b="0" i="0">
                <a:solidFill>
                  <a:srgbClr val="376092"/>
                </a:solidFill>
                <a:latin typeface="Gill Sans"/>
                <a:ea typeface="Gill Sans"/>
                <a:cs typeface="Gill Sans"/>
                <a:sym typeface="Gill Sans"/>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41" name="Google Shape;41;p8"/>
          <p:cNvCxnSpPr/>
          <p:nvPr/>
        </p:nvCxnSpPr>
        <p:spPr>
          <a:xfrm>
            <a:off x="0" y="1159720"/>
            <a:ext cx="9144000" cy="0"/>
          </a:xfrm>
          <a:prstGeom prst="straightConnector1">
            <a:avLst/>
          </a:prstGeom>
          <a:noFill/>
          <a:ln w="19050" cap="flat" cmpd="sng">
            <a:solidFill>
              <a:schemeClr val="dk2"/>
            </a:solidFill>
            <a:prstDash val="solid"/>
            <a:round/>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457200" y="8208"/>
            <a:ext cx="8229600" cy="1143000"/>
          </a:xfrm>
          <a:prstGeom prst="rect">
            <a:avLst/>
          </a:prstGeom>
          <a:noFill/>
          <a:ln>
            <a:noFill/>
          </a:ln>
        </p:spPr>
        <p:txBody>
          <a:bodyPr spcFirstLastPara="1" wrap="square" lIns="91425" tIns="45700" rIns="91425" bIns="45700" anchor="ctr" anchorCtr="0"/>
          <a:lstStyle>
            <a:lvl1pPr lvl="0" algn="l">
              <a:spcBef>
                <a:spcPts val="0"/>
              </a:spcBef>
              <a:spcAft>
                <a:spcPts val="0"/>
              </a:spcAft>
              <a:buClr>
                <a:srgbClr val="376092"/>
              </a:buClr>
              <a:buSzPts val="4000"/>
              <a:buFont typeface="Gill Sans"/>
              <a:buNone/>
              <a:defRPr sz="4000" b="0" i="0">
                <a:solidFill>
                  <a:srgbClr val="376092"/>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9"/>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lstStyle>
            <a:lvl1pPr marL="457200" lvl="0" indent="-381000" algn="l">
              <a:spcBef>
                <a:spcPts val="480"/>
              </a:spcBef>
              <a:spcAft>
                <a:spcPts val="0"/>
              </a:spcAft>
              <a:buClr>
                <a:srgbClr val="376092"/>
              </a:buClr>
              <a:buSzPts val="2400"/>
              <a:buChar char="•"/>
              <a:defRPr sz="2400" b="0" i="0">
                <a:solidFill>
                  <a:srgbClr val="376092"/>
                </a:solidFill>
                <a:latin typeface="Gill Sans"/>
                <a:ea typeface="Gill Sans"/>
                <a:cs typeface="Gill Sans"/>
                <a:sym typeface="Gill Sans"/>
              </a:defRPr>
            </a:lvl1pPr>
            <a:lvl2pPr marL="914400" lvl="1" indent="-355600" algn="l">
              <a:spcBef>
                <a:spcPts val="600"/>
              </a:spcBef>
              <a:spcAft>
                <a:spcPts val="0"/>
              </a:spcAft>
              <a:buClr>
                <a:srgbClr val="376092"/>
              </a:buClr>
              <a:buSzPts val="2000"/>
              <a:buChar char="–"/>
              <a:defRPr sz="2000" b="0" i="0">
                <a:solidFill>
                  <a:srgbClr val="376092"/>
                </a:solidFill>
                <a:latin typeface="Gill Sans"/>
                <a:ea typeface="Gill Sans"/>
                <a:cs typeface="Gill Sans"/>
                <a:sym typeface="Gill Sans"/>
              </a:defRPr>
            </a:lvl2pPr>
            <a:lvl3pPr marL="1371600" lvl="2" indent="-342900" algn="l">
              <a:spcBef>
                <a:spcPts val="600"/>
              </a:spcBef>
              <a:spcAft>
                <a:spcPts val="0"/>
              </a:spcAft>
              <a:buClr>
                <a:srgbClr val="376092"/>
              </a:buClr>
              <a:buSzPts val="1800"/>
              <a:buChar char="•"/>
              <a:defRPr sz="1800" b="0" i="0">
                <a:solidFill>
                  <a:srgbClr val="376092"/>
                </a:solidFill>
                <a:latin typeface="Gill Sans"/>
                <a:ea typeface="Gill Sans"/>
                <a:cs typeface="Gill Sans"/>
                <a:sym typeface="Gill Sans"/>
              </a:defRPr>
            </a:lvl3pPr>
            <a:lvl4pPr marL="1828800" lvl="3" indent="-342900" algn="l">
              <a:spcBef>
                <a:spcPts val="600"/>
              </a:spcBef>
              <a:spcAft>
                <a:spcPts val="0"/>
              </a:spcAft>
              <a:buClr>
                <a:srgbClr val="376092"/>
              </a:buClr>
              <a:buSzPts val="1800"/>
              <a:buChar char="–"/>
              <a:defRPr sz="1800" b="0" i="0">
                <a:solidFill>
                  <a:srgbClr val="376092"/>
                </a:solidFill>
                <a:latin typeface="Gill Sans"/>
                <a:ea typeface="Gill Sans"/>
                <a:cs typeface="Gill Sans"/>
                <a:sym typeface="Gill Sans"/>
              </a:defRPr>
            </a:lvl4pPr>
            <a:lvl5pPr marL="2286000" lvl="4" indent="-342900" algn="l">
              <a:spcBef>
                <a:spcPts val="600"/>
              </a:spcBef>
              <a:spcAft>
                <a:spcPts val="0"/>
              </a:spcAft>
              <a:buClr>
                <a:srgbClr val="376092"/>
              </a:buClr>
              <a:buSzPts val="1800"/>
              <a:buChar char="»"/>
              <a:defRPr sz="1800" b="0" i="0">
                <a:solidFill>
                  <a:srgbClr val="376092"/>
                </a:solidFill>
                <a:latin typeface="Gill Sans"/>
                <a:ea typeface="Gill Sans"/>
                <a:cs typeface="Gill Sans"/>
                <a:sym typeface="Gill Sans"/>
              </a:defRPr>
            </a:lvl5pPr>
            <a:lvl6pPr marL="2743200" lvl="5" indent="-342900" algn="l">
              <a:spcBef>
                <a:spcPts val="60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5" name="Google Shape;45;p9"/>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lstStyle>
            <a:lvl1pPr marL="457200" lvl="0" indent="-381000" algn="l">
              <a:spcBef>
                <a:spcPts val="480"/>
              </a:spcBef>
              <a:spcAft>
                <a:spcPts val="0"/>
              </a:spcAft>
              <a:buClr>
                <a:srgbClr val="376092"/>
              </a:buClr>
              <a:buSzPts val="2400"/>
              <a:buChar char="•"/>
              <a:defRPr sz="2400" b="0" i="0">
                <a:solidFill>
                  <a:srgbClr val="376092"/>
                </a:solidFill>
                <a:latin typeface="Gill Sans"/>
                <a:ea typeface="Gill Sans"/>
                <a:cs typeface="Gill Sans"/>
                <a:sym typeface="Gill Sans"/>
              </a:defRPr>
            </a:lvl1pPr>
            <a:lvl2pPr marL="914400" lvl="1" indent="-355600" algn="l">
              <a:spcBef>
                <a:spcPts val="600"/>
              </a:spcBef>
              <a:spcAft>
                <a:spcPts val="0"/>
              </a:spcAft>
              <a:buClr>
                <a:srgbClr val="376092"/>
              </a:buClr>
              <a:buSzPts val="2000"/>
              <a:buChar char="–"/>
              <a:defRPr sz="2000" b="0" i="0">
                <a:solidFill>
                  <a:srgbClr val="376092"/>
                </a:solidFill>
                <a:latin typeface="Gill Sans"/>
                <a:ea typeface="Gill Sans"/>
                <a:cs typeface="Gill Sans"/>
                <a:sym typeface="Gill Sans"/>
              </a:defRPr>
            </a:lvl2pPr>
            <a:lvl3pPr marL="1371600" lvl="2" indent="-342900" algn="l">
              <a:spcBef>
                <a:spcPts val="600"/>
              </a:spcBef>
              <a:spcAft>
                <a:spcPts val="0"/>
              </a:spcAft>
              <a:buClr>
                <a:srgbClr val="376092"/>
              </a:buClr>
              <a:buSzPts val="1800"/>
              <a:buChar char="•"/>
              <a:defRPr sz="1800" b="0" i="0">
                <a:solidFill>
                  <a:srgbClr val="376092"/>
                </a:solidFill>
                <a:latin typeface="Gill Sans"/>
                <a:ea typeface="Gill Sans"/>
                <a:cs typeface="Gill Sans"/>
                <a:sym typeface="Gill Sans"/>
              </a:defRPr>
            </a:lvl3pPr>
            <a:lvl4pPr marL="1828800" lvl="3" indent="-342900" algn="l">
              <a:spcBef>
                <a:spcPts val="600"/>
              </a:spcBef>
              <a:spcAft>
                <a:spcPts val="0"/>
              </a:spcAft>
              <a:buClr>
                <a:srgbClr val="376092"/>
              </a:buClr>
              <a:buSzPts val="1800"/>
              <a:buChar char="–"/>
              <a:defRPr sz="1800" b="0" i="0">
                <a:solidFill>
                  <a:srgbClr val="376092"/>
                </a:solidFill>
                <a:latin typeface="Gill Sans"/>
                <a:ea typeface="Gill Sans"/>
                <a:cs typeface="Gill Sans"/>
                <a:sym typeface="Gill Sans"/>
              </a:defRPr>
            </a:lvl4pPr>
            <a:lvl5pPr marL="2286000" lvl="4" indent="-342900" algn="l">
              <a:spcBef>
                <a:spcPts val="600"/>
              </a:spcBef>
              <a:spcAft>
                <a:spcPts val="0"/>
              </a:spcAft>
              <a:buClr>
                <a:srgbClr val="376092"/>
              </a:buClr>
              <a:buSzPts val="1800"/>
              <a:buChar char="»"/>
              <a:defRPr sz="1800" b="0" i="0">
                <a:solidFill>
                  <a:srgbClr val="376092"/>
                </a:solidFill>
                <a:latin typeface="Gill Sans"/>
                <a:ea typeface="Gill Sans"/>
                <a:cs typeface="Gill Sans"/>
                <a:sym typeface="Gill Sans"/>
              </a:defRPr>
            </a:lvl5pPr>
            <a:lvl6pPr marL="2743200" lvl="5" indent="-342900" algn="l">
              <a:spcBef>
                <a:spcPts val="60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cxnSp>
        <p:nvCxnSpPr>
          <p:cNvPr id="46" name="Google Shape;46;p9"/>
          <p:cNvCxnSpPr/>
          <p:nvPr/>
        </p:nvCxnSpPr>
        <p:spPr>
          <a:xfrm>
            <a:off x="0" y="1159720"/>
            <a:ext cx="9144000" cy="0"/>
          </a:xfrm>
          <a:prstGeom prst="straightConnector1">
            <a:avLst/>
          </a:prstGeom>
          <a:noFill/>
          <a:ln w="19050" cap="flat" cmpd="sng">
            <a:solidFill>
              <a:schemeClr val="dk2"/>
            </a:solidFill>
            <a:prstDash val="solid"/>
            <a:round/>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10"/>
          <p:cNvSpPr txBox="1">
            <a:spLocks noGrp="1"/>
          </p:cNvSpPr>
          <p:nvPr>
            <p:ph type="title"/>
          </p:nvPr>
        </p:nvSpPr>
        <p:spPr>
          <a:xfrm>
            <a:off x="457200" y="8208"/>
            <a:ext cx="8229600" cy="1143000"/>
          </a:xfrm>
          <a:prstGeom prst="rect">
            <a:avLst/>
          </a:prstGeom>
          <a:noFill/>
          <a:ln>
            <a:noFill/>
          </a:ln>
        </p:spPr>
        <p:txBody>
          <a:bodyPr spcFirstLastPara="1" wrap="square" lIns="91425" tIns="45700" rIns="91425" bIns="45700" anchor="ctr" anchorCtr="0"/>
          <a:lstStyle>
            <a:lvl1pPr lvl="0" algn="l">
              <a:spcBef>
                <a:spcPts val="0"/>
              </a:spcBef>
              <a:spcAft>
                <a:spcPts val="0"/>
              </a:spcAft>
              <a:buClr>
                <a:srgbClr val="376092"/>
              </a:buClr>
              <a:buSzPts val="4000"/>
              <a:buFont typeface="Gill Sans"/>
              <a:buNone/>
              <a:defRPr sz="4000" b="0" i="0">
                <a:solidFill>
                  <a:srgbClr val="376092"/>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49" name="Google Shape;49;p10"/>
          <p:cNvCxnSpPr/>
          <p:nvPr/>
        </p:nvCxnSpPr>
        <p:spPr>
          <a:xfrm>
            <a:off x="0" y="1159720"/>
            <a:ext cx="9144000" cy="0"/>
          </a:xfrm>
          <a:prstGeom prst="straightConnector1">
            <a:avLst/>
          </a:prstGeom>
          <a:noFill/>
          <a:ln w="19050" cap="flat" cmpd="sng">
            <a:solidFill>
              <a:schemeClr val="dk2"/>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6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6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28.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www.opentargets.org/resources/#open-targets-platform" TargetMode="External"/><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hyperlink" Target="https://www.targetvalidation.org/" TargetMode="Externa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docs.targetvalidation.org/data-sources/data-source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docs.targetvalidation.org/data-sources/data-sources" TargetMode="External"/><Relationship Id="rId5" Type="http://schemas.openxmlformats.org/officeDocument/2006/relationships/image" Target="../media/image49.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hyperlink" Target="http://www.targetvalidation.org/target/ENSG00000141510"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0.jpg"/><Relationship Id="rId5" Type="http://schemas.openxmlformats.org/officeDocument/2006/relationships/hyperlink" Target="https://www.targetvalidation.org/evidence/ENSG00000141510/EFO_0000228" TargetMode="External"/><Relationship Id="rId4" Type="http://schemas.openxmlformats.org/officeDocument/2006/relationships/hyperlink" Target="http://www.targetvalidation.org/diseaset/EFO_0000228"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cttv.gsk.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docs.targetvalidation.org/getting-started/scoring"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docs.targetvalidation.org/getting-started/scoring"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docs.targetvalidation.org/getting-started/scoring"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targetvalidation.org/target/ENSG00000141510"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0.jpg"/><Relationship Id="rId5" Type="http://schemas.openxmlformats.org/officeDocument/2006/relationships/hyperlink" Target="https://www.targetvalidation.org/evidence/ENSG00000141510/EFO_0000228" TargetMode="External"/><Relationship Id="rId4" Type="http://schemas.openxmlformats.org/officeDocument/2006/relationships/hyperlink" Target="http://www.targetvalidation.org/diseaset/EFO_0000228"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18" Type="http://schemas.openxmlformats.org/officeDocument/2006/relationships/hyperlink" Target="https://docs.targetvalidation.org/getting-started/getting-started/target-profile" TargetMode="External"/><Relationship Id="rId3" Type="http://schemas.openxmlformats.org/officeDocument/2006/relationships/image" Target="../media/image63.png"/><Relationship Id="rId21" Type="http://schemas.openxmlformats.org/officeDocument/2006/relationships/image" Target="../media/image80.png"/><Relationship Id="rId7" Type="http://schemas.openxmlformats.org/officeDocument/2006/relationships/image" Target="../media/image67.png"/><Relationship Id="rId12" Type="http://schemas.openxmlformats.org/officeDocument/2006/relationships/image" Target="../media/image72.png"/><Relationship Id="rId17" Type="http://schemas.openxmlformats.org/officeDocument/2006/relationships/image" Target="../media/image77.png"/><Relationship Id="rId2" Type="http://schemas.openxmlformats.org/officeDocument/2006/relationships/notesSlide" Target="../notesSlides/notesSlide29.xml"/><Relationship Id="rId16" Type="http://schemas.openxmlformats.org/officeDocument/2006/relationships/image" Target="../media/image76.png"/><Relationship Id="rId20"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5" Type="http://schemas.openxmlformats.org/officeDocument/2006/relationships/image" Target="../media/image75.png"/><Relationship Id="rId10" Type="http://schemas.openxmlformats.org/officeDocument/2006/relationships/image" Target="../media/image70.png"/><Relationship Id="rId19" Type="http://schemas.openxmlformats.org/officeDocument/2006/relationships/image" Target="../media/image78.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 Id="rId22" Type="http://schemas.openxmlformats.org/officeDocument/2006/relationships/image" Target="../media/image81.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1.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5.jpg"/></Relationships>
</file>

<file path=ppt/slides/_rels/slide32.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33.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3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hyperlink" Target="https://docs.targetvalidation.org/getting-started/getting-started/target-profile" TargetMode="External"/><Relationship Id="rId4" Type="http://schemas.openxmlformats.org/officeDocument/2006/relationships/image" Target="../media/image89.png"/></Relationships>
</file>

<file path=ppt/slides/_rels/slide35.xml.rels><?xml version="1.0" encoding="UTF-8" standalone="yes"?>
<Relationships xmlns="http://schemas.openxmlformats.org/package/2006/relationships"><Relationship Id="rId8" Type="http://schemas.openxmlformats.org/officeDocument/2006/relationships/hyperlink" Target="https://docs.targetvalidation.org/getting-started/getting-started/disease-profile" TargetMode="External"/><Relationship Id="rId3" Type="http://schemas.openxmlformats.org/officeDocument/2006/relationships/image" Target="../media/image90.png"/><Relationship Id="rId7" Type="http://schemas.openxmlformats.org/officeDocument/2006/relationships/image" Target="../media/image92.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77.png"/><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3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hyperlink" Target="https://tinyurl.com/exercises-c4x" TargetMode="External"/><Relationship Id="rId4" Type="http://schemas.openxmlformats.org/officeDocument/2006/relationships/image" Target="../media/image99.png"/></Relationships>
</file>

<file path=ppt/slides/_rels/slide41.xml.rels><?xml version="1.0" encoding="UTF-8" standalone="yes"?>
<Relationships xmlns="http://schemas.openxmlformats.org/package/2006/relationships"><Relationship Id="rId3" Type="http://schemas.openxmlformats.org/officeDocument/2006/relationships/hyperlink" Target="https://cttv.gsk.com/"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42.xml.rels><?xml version="1.0" encoding="UTF-8" standalone="yes"?>
<Relationships xmlns="http://schemas.openxmlformats.org/package/2006/relationships"><Relationship Id="rId3" Type="http://schemas.openxmlformats.org/officeDocument/2006/relationships/hyperlink" Target="https://www.youtube.com/watch?v=CPkAxnVrt_s"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43.xml.rels><?xml version="1.0" encoding="UTF-8" standalone="yes"?>
<Relationships xmlns="http://schemas.openxmlformats.org/package/2006/relationships"><Relationship Id="rId3" Type="http://schemas.openxmlformats.org/officeDocument/2006/relationships/hyperlink" Target="https://www.targetvalidation.org/batch-search"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0.jp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hyperlink" Target="https://docs.targetvalidation.org/tutorials/python-client" TargetMode="External"/><Relationship Id="rId3" Type="http://schemas.openxmlformats.org/officeDocument/2006/relationships/hyperlink" Target="https://docs.targetvalidation.org/tutorials/rest-api" TargetMode="External"/><Relationship Id="rId7" Type="http://schemas.openxmlformats.org/officeDocument/2006/relationships/image" Target="../media/image105.jpe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04.jpeg"/><Relationship Id="rId5" Type="http://schemas.openxmlformats.org/officeDocument/2006/relationships/image" Target="../media/image103.png"/><Relationship Id="rId4" Type="http://schemas.openxmlformats.org/officeDocument/2006/relationships/image" Target="../media/image102.jpg"/></Relationships>
</file>

<file path=ppt/slides/_rels/slide4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4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4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png"/></Relationships>
</file>

<file path=ppt/slides/_rels/slide4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5.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18.png"/></Relationships>
</file>

<file path=ppt/slides/_rels/slide51.xml.rels><?xml version="1.0" encoding="UTF-8" standalone="yes"?>
<Relationships xmlns="http://schemas.openxmlformats.org/package/2006/relationships"><Relationship Id="rId3" Type="http://schemas.openxmlformats.org/officeDocument/2006/relationships/hyperlink" Target="https://cttv.gsk.com/"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5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hyperlink" Target="https://youtu.be/KQbfhwpeEvc" TargetMode="External"/><Relationship Id="rId4" Type="http://schemas.openxmlformats.org/officeDocument/2006/relationships/hyperlink" Target="https://docs.targetvalidation.org/programmatic-access/rest-api"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hyperlink" Target="https://tinyurl.com/exercises-c4x" TargetMode="External"/><Relationship Id="rId4" Type="http://schemas.openxmlformats.org/officeDocument/2006/relationships/image" Target="../media/image99.png"/></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hyperlink" Target="https://www.opentargets.org/resources/#open-targets-platform" TargetMode="External"/><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hyperlink" Target="https://genetics.opentargets.org/" TargetMode="External"/></Relationships>
</file>

<file path=ppt/slides/_rels/slide58.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5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https://genetics-docs.opentargets.org/our-approach/pipeline-overview"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hyperlink" Target="https://genetics.opentargets.org/" TargetMode="External"/><Relationship Id="rId2" Type="http://schemas.openxmlformats.org/officeDocument/2006/relationships/notesSlide" Target="../notesSlides/notesSlide6.xml"/><Relationship Id="rId16" Type="http://schemas.openxmlformats.org/officeDocument/2006/relationships/hyperlink" Target="http://www.targetvalidation.org/" TargetMode="Externa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6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hyperlink" Target="https://genetics.opentargets.io/" TargetMode="External"/><Relationship Id="rId3" Type="http://schemas.openxmlformats.org/officeDocument/2006/relationships/hyperlink" Target="http://genetics-api.opentargets.io/" TargetMode="External"/><Relationship Id="rId7" Type="http://schemas.openxmlformats.org/officeDocument/2006/relationships/hyperlink" Target="http://blog.opentargets.org/2019/04/09/open-targets-genetics-release-is-out/"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36.jpg"/><Relationship Id="rId5" Type="http://schemas.openxmlformats.org/officeDocument/2006/relationships/image" Target="../media/image135.png"/><Relationship Id="rId4" Type="http://schemas.openxmlformats.org/officeDocument/2006/relationships/image" Target="../media/image134.png"/><Relationship Id="rId9" Type="http://schemas.openxmlformats.org/officeDocument/2006/relationships/image" Target="../media/image137.png"/></Relationships>
</file>

<file path=ppt/slides/_rels/slide6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5.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4.png"/><Relationship Id="rId17" Type="http://schemas.openxmlformats.org/officeDocument/2006/relationships/hyperlink" Target="https://genetics.opentargets.org/" TargetMode="External"/><Relationship Id="rId2" Type="http://schemas.openxmlformats.org/officeDocument/2006/relationships/notesSlide" Target="../notesSlides/notesSlide61.xml"/><Relationship Id="rId16" Type="http://schemas.openxmlformats.org/officeDocument/2006/relationships/hyperlink" Target="http://www.targetvalidation.org/" TargetMode="Externa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3.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6.png"/></Relationships>
</file>

<file path=ppt/slides/_rels/slide63.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8.png"/><Relationship Id="rId7" Type="http://schemas.openxmlformats.org/officeDocument/2006/relationships/image" Target="../media/image37.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53.png"/><Relationship Id="rId10" Type="http://schemas.openxmlformats.org/officeDocument/2006/relationships/image" Target="../media/image143.png"/><Relationship Id="rId4" Type="http://schemas.openxmlformats.org/officeDocument/2006/relationships/image" Target="../media/image139.png"/><Relationship Id="rId9" Type="http://schemas.openxmlformats.org/officeDocument/2006/relationships/image" Target="../media/image142.jpg"/></Relationships>
</file>

<file path=ppt/slides/_rels/slide64.xml.rels><?xml version="1.0" encoding="UTF-8" standalone="yes"?>
<Relationships xmlns="http://schemas.openxmlformats.org/package/2006/relationships"><Relationship Id="rId3" Type="http://schemas.openxmlformats.org/officeDocument/2006/relationships/hyperlink" Target="https://cttv.gsk.com"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145.png"/><Relationship Id="rId4" Type="http://schemas.openxmlformats.org/officeDocument/2006/relationships/image" Target="../media/image144.png"/></Relationships>
</file>

<file path=ppt/slides/_rels/slide6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66.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0.png"/><Relationship Id="rId7" Type="http://schemas.openxmlformats.org/officeDocument/2006/relationships/image" Target="../media/image154.png"/><Relationship Id="rId12" Type="http://schemas.openxmlformats.org/officeDocument/2006/relationships/image" Target="../media/image159.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153.png"/><Relationship Id="rId11" Type="http://schemas.openxmlformats.org/officeDocument/2006/relationships/image" Target="../media/image158.png"/><Relationship Id="rId5" Type="http://schemas.openxmlformats.org/officeDocument/2006/relationships/image" Target="../media/image152.png"/><Relationship Id="rId10" Type="http://schemas.openxmlformats.org/officeDocument/2006/relationships/image" Target="../media/image157.jpg"/><Relationship Id="rId4" Type="http://schemas.openxmlformats.org/officeDocument/2006/relationships/image" Target="../media/image151.jpg"/><Relationship Id="rId9" Type="http://schemas.openxmlformats.org/officeDocument/2006/relationships/image" Target="../media/image156.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hyperlink" Target="http://www.opentargets.org/science/" TargetMode="Externa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12.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www.targetvalidation.org/evidence/ENSG00000100941/EFO_0000305?view=sec:affected_pathway" TargetMode="Externa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46"/>
          <p:cNvSpPr txBox="1">
            <a:spLocks noGrp="1"/>
          </p:cNvSpPr>
          <p:nvPr>
            <p:ph type="ctrTitle"/>
          </p:nvPr>
        </p:nvSpPr>
        <p:spPr>
          <a:xfrm>
            <a:off x="47044" y="32325"/>
            <a:ext cx="8830911" cy="2333269"/>
          </a:xfrm>
          <a:prstGeom prst="rect">
            <a:avLst/>
          </a:prstGeom>
          <a:noFill/>
          <a:ln>
            <a:noFill/>
          </a:ln>
        </p:spPr>
        <p:txBody>
          <a:bodyPr spcFirstLastPara="1" wrap="square" lIns="91425" tIns="45700" rIns="91425" bIns="45700" anchor="ctr" anchorCtr="0">
            <a:noAutofit/>
          </a:bodyPr>
          <a:lstStyle/>
          <a:p>
            <a:pPr lvl="0">
              <a:buClr>
                <a:srgbClr val="FFFFFF"/>
              </a:buClr>
            </a:pPr>
            <a:r>
              <a:rPr lang="en-US" b="1" dirty="0">
                <a:solidFill>
                  <a:srgbClr val="FFFFFF"/>
                </a:solidFill>
                <a:latin typeface="Helvetica Neue"/>
                <a:ea typeface="Helvetica Neue"/>
                <a:cs typeface="Helvetica Neue"/>
                <a:sym typeface="Helvetica Neue"/>
              </a:rPr>
              <a:t>Open Targets: integrating genetics, omics and chemical data for drug discovery</a:t>
            </a:r>
            <a:endParaRPr dirty="0">
              <a:solidFill>
                <a:srgbClr val="FFFFFF"/>
              </a:solidFill>
              <a:latin typeface="Helvetica Neue"/>
              <a:ea typeface="Helvetica Neue"/>
              <a:cs typeface="Helvetica Neue"/>
              <a:sym typeface="Helvetica Neue"/>
            </a:endParaRPr>
          </a:p>
        </p:txBody>
      </p:sp>
      <p:sp>
        <p:nvSpPr>
          <p:cNvPr id="213" name="Google Shape;213;p46"/>
          <p:cNvSpPr txBox="1"/>
          <p:nvPr/>
        </p:nvSpPr>
        <p:spPr>
          <a:xfrm>
            <a:off x="47044" y="4091207"/>
            <a:ext cx="5702114" cy="2485938"/>
          </a:xfrm>
          <a:prstGeom prst="rect">
            <a:avLst/>
          </a:prstGeom>
          <a:noFill/>
          <a:ln>
            <a:noFill/>
          </a:ln>
        </p:spPr>
        <p:txBody>
          <a:bodyPr spcFirstLastPara="1" wrap="square" lIns="90000" tIns="46800" rIns="90000" bIns="46800" anchor="t" anchorCtr="0">
            <a:noAutofit/>
          </a:bodyPr>
          <a:lstStyle/>
          <a:p>
            <a:pPr marL="0" marR="0" lvl="0" indent="0" algn="l" rtl="0">
              <a:spcBef>
                <a:spcPts val="0"/>
              </a:spcBef>
              <a:spcAft>
                <a:spcPts val="0"/>
              </a:spcAft>
              <a:buNone/>
            </a:pPr>
            <a:r>
              <a:rPr lang="en-US" sz="3200" i="0" u="none" strike="noStrike" cap="none" dirty="0">
                <a:solidFill>
                  <a:srgbClr val="F4F0E2"/>
                </a:solidFill>
                <a:latin typeface="Helvetica Neue"/>
                <a:ea typeface="Helvetica Neue"/>
                <a:cs typeface="Helvetica Neue"/>
                <a:sym typeface="Helvetica Neue"/>
              </a:rPr>
              <a:t>Denise Carvalho-Silva, PhD</a:t>
            </a:r>
            <a:endParaRPr dirty="0"/>
          </a:p>
          <a:p>
            <a:pPr lvl="0">
              <a:lnSpc>
                <a:spcPct val="90000"/>
              </a:lnSpc>
              <a:spcBef>
                <a:spcPts val="400"/>
              </a:spcBef>
            </a:pPr>
            <a:r>
              <a:rPr lang="en-US" sz="2000" i="0" u="none" strike="noStrike" cap="none" dirty="0">
                <a:solidFill>
                  <a:srgbClr val="F4F0E2"/>
                </a:solidFill>
                <a:latin typeface="Helvetica Neue"/>
                <a:ea typeface="Helvetica Neue"/>
                <a:cs typeface="Helvetica Neue"/>
                <a:sym typeface="Helvetica Neue"/>
              </a:rPr>
              <a:t>EMBL-EBI | Open Targets</a:t>
            </a:r>
            <a:endParaRPr dirty="0"/>
          </a:p>
          <a:p>
            <a:pPr marL="0" marR="0" lvl="0" indent="0" algn="l" rtl="0">
              <a:lnSpc>
                <a:spcPct val="90000"/>
              </a:lnSpc>
              <a:spcBef>
                <a:spcPts val="400"/>
              </a:spcBef>
              <a:spcAft>
                <a:spcPts val="0"/>
              </a:spcAft>
              <a:buNone/>
            </a:pPr>
            <a:r>
              <a:rPr lang="en-US" sz="2000" i="0" u="none" strike="noStrike" cap="none" dirty="0" err="1">
                <a:solidFill>
                  <a:srgbClr val="F4F0E2"/>
                </a:solidFill>
                <a:latin typeface="Helvetica Neue"/>
                <a:ea typeface="Helvetica Neue"/>
                <a:cs typeface="Helvetica Neue"/>
                <a:sym typeface="Helvetica Neue"/>
              </a:rPr>
              <a:t>Wellcome</a:t>
            </a:r>
            <a:r>
              <a:rPr lang="en-US" sz="2000" i="0" u="none" strike="noStrike" cap="none" dirty="0">
                <a:solidFill>
                  <a:srgbClr val="F4F0E2"/>
                </a:solidFill>
                <a:latin typeface="Helvetica Neue"/>
                <a:ea typeface="Helvetica Neue"/>
                <a:cs typeface="Helvetica Neue"/>
                <a:sym typeface="Helvetica Neue"/>
              </a:rPr>
              <a:t> Genome Campus</a:t>
            </a:r>
            <a:endParaRPr dirty="0"/>
          </a:p>
          <a:p>
            <a:pPr marL="0" marR="0" lvl="0" indent="0" algn="l" rtl="0">
              <a:lnSpc>
                <a:spcPct val="90000"/>
              </a:lnSpc>
              <a:spcBef>
                <a:spcPts val="400"/>
              </a:spcBef>
              <a:spcAft>
                <a:spcPts val="0"/>
              </a:spcAft>
              <a:buNone/>
            </a:pPr>
            <a:r>
              <a:rPr lang="en-US" sz="2000" i="0" u="none" strike="noStrike" cap="none" dirty="0">
                <a:solidFill>
                  <a:srgbClr val="F4F0E2"/>
                </a:solidFill>
                <a:latin typeface="Helvetica Neue"/>
                <a:ea typeface="Helvetica Neue"/>
                <a:cs typeface="Helvetica Neue"/>
                <a:sym typeface="Helvetica Neue"/>
              </a:rPr>
              <a:t>United Kingdom</a:t>
            </a:r>
            <a:endParaRPr dirty="0"/>
          </a:p>
        </p:txBody>
      </p:sp>
      <p:sp>
        <p:nvSpPr>
          <p:cNvPr id="214" name="Google Shape;214;p46"/>
          <p:cNvSpPr/>
          <p:nvPr/>
        </p:nvSpPr>
        <p:spPr>
          <a:xfrm>
            <a:off x="47044" y="2531629"/>
            <a:ext cx="6754512" cy="78380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None/>
            </a:pPr>
            <a:r>
              <a:rPr lang="en-US" sz="2200" b="0" i="0" u="none" strike="noStrike" cap="none" dirty="0">
                <a:solidFill>
                  <a:schemeClr val="lt1"/>
                </a:solidFill>
                <a:latin typeface="Helvetica Neue"/>
                <a:ea typeface="Helvetica Neue"/>
                <a:cs typeface="Helvetica Neue"/>
                <a:sym typeface="Helvetica Neue"/>
              </a:rPr>
              <a:t>C4X Discovery</a:t>
            </a:r>
            <a:endParaRPr lang="en-US" sz="1800" b="0" i="0" u="none" strike="noStrike" cap="none" dirty="0">
              <a:solidFill>
                <a:schemeClr val="lt1"/>
              </a:solidFill>
              <a:latin typeface="Helvetica Neue"/>
              <a:ea typeface="Helvetica Neue"/>
              <a:cs typeface="Helvetica Neue"/>
              <a:sym typeface="Helvetica Neue"/>
            </a:endParaRPr>
          </a:p>
          <a:p>
            <a:pPr marL="0" marR="0" lvl="0" indent="0" algn="l" rtl="0">
              <a:lnSpc>
                <a:spcPct val="120000"/>
              </a:lnSpc>
              <a:spcBef>
                <a:spcPts val="0"/>
              </a:spcBef>
              <a:spcAft>
                <a:spcPts val="0"/>
              </a:spcAft>
              <a:buNone/>
            </a:pPr>
            <a:r>
              <a:rPr lang="en-US" sz="2000" b="0" i="0" u="none" strike="noStrike" cap="none" dirty="0">
                <a:solidFill>
                  <a:schemeClr val="lt1"/>
                </a:solidFill>
                <a:latin typeface="Helvetica Neue"/>
                <a:ea typeface="Helvetica Neue"/>
                <a:cs typeface="Helvetica Neue"/>
                <a:sym typeface="Helvetica Neue"/>
              </a:rPr>
              <a:t>June 18</a:t>
            </a:r>
            <a:r>
              <a:rPr lang="en-US" sz="2000" b="0" i="0" u="none" strike="noStrike" cap="none" baseline="30000" dirty="0">
                <a:solidFill>
                  <a:schemeClr val="lt1"/>
                </a:solidFill>
                <a:latin typeface="Helvetica Neue"/>
                <a:ea typeface="Helvetica Neue"/>
                <a:cs typeface="Helvetica Neue"/>
                <a:sym typeface="Helvetica Neue"/>
              </a:rPr>
              <a:t>th</a:t>
            </a:r>
            <a:r>
              <a:rPr lang="en-US" sz="2000" b="0" i="0" u="none" strike="noStrike" cap="none" dirty="0">
                <a:solidFill>
                  <a:schemeClr val="lt1"/>
                </a:solidFill>
                <a:latin typeface="Helvetica Neue"/>
                <a:ea typeface="Helvetica Neue"/>
                <a:cs typeface="Helvetica Neue"/>
                <a:sym typeface="Helvetica Neue"/>
              </a:rPr>
              <a:t> 2019</a:t>
            </a:r>
            <a:endParaRPr sz="2000" b="0" i="0" u="none" strike="noStrike" cap="none" dirty="0">
              <a:solidFill>
                <a:schemeClr val="lt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42239427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8"/>
          <p:cNvSpPr txBox="1">
            <a:spLocks/>
          </p:cNvSpPr>
          <p:nvPr/>
        </p:nvSpPr>
        <p:spPr>
          <a:xfrm>
            <a:off x="1" y="297473"/>
            <a:ext cx="914399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4000" dirty="0">
                <a:ea typeface="Calibri"/>
                <a:sym typeface="Calibri"/>
              </a:rPr>
              <a:t>Open Targets preprints</a:t>
            </a:r>
          </a:p>
        </p:txBody>
      </p:sp>
      <p:sp>
        <p:nvSpPr>
          <p:cNvPr id="10" name="Title 8"/>
          <p:cNvSpPr txBox="1">
            <a:spLocks/>
          </p:cNvSpPr>
          <p:nvPr/>
        </p:nvSpPr>
        <p:spPr>
          <a:xfrm>
            <a:off x="0" y="755064"/>
            <a:ext cx="914399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endParaRPr lang="en-GB" sz="2000" dirty="0">
              <a:ea typeface="Calibri"/>
              <a:sym typeface="Calibri"/>
            </a:endParaRPr>
          </a:p>
        </p:txBody>
      </p:sp>
      <p:pic>
        <p:nvPicPr>
          <p:cNvPr id="18" name="Picture 17">
            <a:extLst>
              <a:ext uri="{FF2B5EF4-FFF2-40B4-BE49-F238E27FC236}">
                <a16:creationId xmlns:a16="http://schemas.microsoft.com/office/drawing/2014/main" id="{DAAA5D9B-6E5F-8C4A-8C22-D2F45A218210}"/>
              </a:ext>
            </a:extLst>
          </p:cNvPr>
          <p:cNvPicPr>
            <a:picLocks noChangeAspect="1"/>
          </p:cNvPicPr>
          <p:nvPr/>
        </p:nvPicPr>
        <p:blipFill rotWithShape="1">
          <a:blip r:embed="rId3"/>
          <a:srcRect l="1961" r="4616" b="17419"/>
          <a:stretch/>
        </p:blipFill>
        <p:spPr>
          <a:xfrm>
            <a:off x="206828" y="1314316"/>
            <a:ext cx="5406049" cy="1641600"/>
          </a:xfrm>
          <a:prstGeom prst="rect">
            <a:avLst/>
          </a:prstGeom>
        </p:spPr>
      </p:pic>
      <p:pic>
        <p:nvPicPr>
          <p:cNvPr id="20" name="Picture 19">
            <a:extLst>
              <a:ext uri="{FF2B5EF4-FFF2-40B4-BE49-F238E27FC236}">
                <a16:creationId xmlns:a16="http://schemas.microsoft.com/office/drawing/2014/main" id="{7343CF38-D419-6542-9F19-C0E92BFCD9C0}"/>
              </a:ext>
            </a:extLst>
          </p:cNvPr>
          <p:cNvPicPr>
            <a:picLocks noChangeAspect="1"/>
          </p:cNvPicPr>
          <p:nvPr/>
        </p:nvPicPr>
        <p:blipFill rotWithShape="1">
          <a:blip r:embed="rId4"/>
          <a:srcRect t="13962"/>
          <a:stretch/>
        </p:blipFill>
        <p:spPr>
          <a:xfrm>
            <a:off x="3540935" y="2936038"/>
            <a:ext cx="5292158" cy="2178000"/>
          </a:xfrm>
          <a:prstGeom prst="rect">
            <a:avLst/>
          </a:prstGeom>
        </p:spPr>
      </p:pic>
      <p:pic>
        <p:nvPicPr>
          <p:cNvPr id="6" name="Picture 5">
            <a:extLst>
              <a:ext uri="{FF2B5EF4-FFF2-40B4-BE49-F238E27FC236}">
                <a16:creationId xmlns:a16="http://schemas.microsoft.com/office/drawing/2014/main" id="{B9CA9436-6CEB-944C-88AC-A483E2959C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2762" y="313402"/>
            <a:ext cx="650453" cy="639203"/>
          </a:xfrm>
          <a:prstGeom prst="rect">
            <a:avLst/>
          </a:prstGeom>
        </p:spPr>
      </p:pic>
      <p:pic>
        <p:nvPicPr>
          <p:cNvPr id="3" name="Picture 2">
            <a:extLst>
              <a:ext uri="{FF2B5EF4-FFF2-40B4-BE49-F238E27FC236}">
                <a16:creationId xmlns:a16="http://schemas.microsoft.com/office/drawing/2014/main" id="{952D8866-EA5F-EF45-BE4C-D90AA319EB10}"/>
              </a:ext>
            </a:extLst>
          </p:cNvPr>
          <p:cNvPicPr>
            <a:picLocks noChangeAspect="1"/>
          </p:cNvPicPr>
          <p:nvPr/>
        </p:nvPicPr>
        <p:blipFill>
          <a:blip r:embed="rId6"/>
          <a:stretch>
            <a:fillRect/>
          </a:stretch>
        </p:blipFill>
        <p:spPr>
          <a:xfrm>
            <a:off x="206828" y="5143373"/>
            <a:ext cx="5887200" cy="1605600"/>
          </a:xfrm>
          <a:prstGeom prst="rect">
            <a:avLst/>
          </a:prstGeom>
        </p:spPr>
      </p:pic>
    </p:spTree>
    <p:extLst>
      <p:ext uri="{BB962C8B-B14F-4D97-AF65-F5344CB8AC3E}">
        <p14:creationId xmlns:p14="http://schemas.microsoft.com/office/powerpoint/2010/main" val="3619929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8"/>
          <p:cNvSpPr txBox="1">
            <a:spLocks/>
          </p:cNvSpPr>
          <p:nvPr/>
        </p:nvSpPr>
        <p:spPr>
          <a:xfrm>
            <a:off x="409763" y="433545"/>
            <a:ext cx="8354890" cy="930447"/>
          </a:xfrm>
          <a:prstGeom prst="rect">
            <a:avLst/>
          </a:prstGeom>
        </p:spPr>
        <p:txBody>
          <a:bodyPr vert="horz" lIns="91440" tIns="45720" rIns="91440" bIns="45720" rtlCol="0" anchor="b">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defTabSz="914400">
              <a:lnSpc>
                <a:spcPct val="90000"/>
              </a:lnSpc>
              <a:spcAft>
                <a:spcPts val="600"/>
              </a:spcAft>
            </a:pPr>
            <a:r>
              <a:rPr lang="en-US" sz="4700" dirty="0">
                <a:solidFill>
                  <a:srgbClr val="FFFFFF"/>
                </a:solidFill>
                <a:latin typeface="+mj-lt"/>
                <a:cs typeface="+mj-cs"/>
                <a:sym typeface="Calibri"/>
              </a:rPr>
              <a:t>Data integration: Open Targets</a:t>
            </a:r>
          </a:p>
        </p:txBody>
      </p:sp>
      <p:pic>
        <p:nvPicPr>
          <p:cNvPr id="4" name="Picture 3">
            <a:extLst>
              <a:ext uri="{FF2B5EF4-FFF2-40B4-BE49-F238E27FC236}">
                <a16:creationId xmlns:a16="http://schemas.microsoft.com/office/drawing/2014/main" id="{0FBBE2C7-1A48-F347-B5AF-07DC26F503EF}"/>
              </a:ext>
            </a:extLst>
          </p:cNvPr>
          <p:cNvPicPr>
            <a:picLocks noChangeAspect="1"/>
          </p:cNvPicPr>
          <p:nvPr/>
        </p:nvPicPr>
        <p:blipFill>
          <a:blip r:embed="rId3"/>
          <a:stretch>
            <a:fillRect/>
          </a:stretch>
        </p:blipFill>
        <p:spPr>
          <a:xfrm>
            <a:off x="222171" y="1742045"/>
            <a:ext cx="4091938" cy="3979409"/>
          </a:xfrm>
          <a:prstGeom prst="rect">
            <a:avLst/>
          </a:prstGeom>
          <a:ln>
            <a:solidFill>
              <a:schemeClr val="bg1">
                <a:lumMod val="75000"/>
              </a:schemeClr>
            </a:solidFill>
          </a:ln>
        </p:spPr>
      </p:pic>
      <p:pic>
        <p:nvPicPr>
          <p:cNvPr id="6" name="Picture 5">
            <a:extLst>
              <a:ext uri="{FF2B5EF4-FFF2-40B4-BE49-F238E27FC236}">
                <a16:creationId xmlns:a16="http://schemas.microsoft.com/office/drawing/2014/main" id="{76D33147-9B3E-EA49-95C4-65A52A77B93D}"/>
              </a:ext>
            </a:extLst>
          </p:cNvPr>
          <p:cNvPicPr>
            <a:picLocks noChangeAspect="1"/>
          </p:cNvPicPr>
          <p:nvPr/>
        </p:nvPicPr>
        <p:blipFill>
          <a:blip r:embed="rId4"/>
          <a:stretch>
            <a:fillRect/>
          </a:stretch>
        </p:blipFill>
        <p:spPr>
          <a:xfrm>
            <a:off x="4807300" y="1752274"/>
            <a:ext cx="4091938" cy="3958950"/>
          </a:xfrm>
          <a:prstGeom prst="rect">
            <a:avLst/>
          </a:prstGeom>
          <a:ln>
            <a:solidFill>
              <a:schemeClr val="bg1">
                <a:lumMod val="75000"/>
              </a:schemeClr>
            </a:solidFill>
          </a:ln>
        </p:spPr>
      </p:pic>
      <p:sp>
        <p:nvSpPr>
          <p:cNvPr id="8" name="Title 8">
            <a:extLst>
              <a:ext uri="{FF2B5EF4-FFF2-40B4-BE49-F238E27FC236}">
                <a16:creationId xmlns:a16="http://schemas.microsoft.com/office/drawing/2014/main" id="{4349BF3C-DE48-C945-AB52-F20CD84C3DE2}"/>
              </a:ext>
            </a:extLst>
          </p:cNvPr>
          <p:cNvSpPr txBox="1">
            <a:spLocks/>
          </p:cNvSpPr>
          <p:nvPr/>
        </p:nvSpPr>
        <p:spPr>
          <a:xfrm>
            <a:off x="0" y="242496"/>
            <a:ext cx="914399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4000" dirty="0">
                <a:ea typeface="Calibri"/>
                <a:sym typeface="Calibri"/>
              </a:rPr>
              <a:t>Data integration: web resources</a:t>
            </a:r>
          </a:p>
        </p:txBody>
      </p:sp>
      <p:sp>
        <p:nvSpPr>
          <p:cNvPr id="2" name="Rectangle 1">
            <a:extLst>
              <a:ext uri="{FF2B5EF4-FFF2-40B4-BE49-F238E27FC236}">
                <a16:creationId xmlns:a16="http://schemas.microsoft.com/office/drawing/2014/main" id="{50C8E5D9-30D4-7646-81ED-08D97646B43E}"/>
              </a:ext>
            </a:extLst>
          </p:cNvPr>
          <p:cNvSpPr/>
          <p:nvPr/>
        </p:nvSpPr>
        <p:spPr>
          <a:xfrm>
            <a:off x="-1" y="6078002"/>
            <a:ext cx="9143999" cy="307777"/>
          </a:xfrm>
          <a:prstGeom prst="rect">
            <a:avLst/>
          </a:prstGeom>
        </p:spPr>
        <p:txBody>
          <a:bodyPr wrap="square">
            <a:spAutoFit/>
          </a:bodyPr>
          <a:lstStyle/>
          <a:p>
            <a:pPr algn="ctr"/>
            <a:r>
              <a:rPr lang="en-US" dirty="0">
                <a:latin typeface="Helvetica" pitchFamily="2" charset="0"/>
                <a:hlinkClick r:id="rId5"/>
              </a:rPr>
              <a:t>https://www.opentargets.org/resources/#open-targets-platform</a:t>
            </a:r>
            <a:endParaRPr lang="en-US" dirty="0">
              <a:latin typeface="Helvetica" pitchFamily="2" charset="0"/>
            </a:endParaRPr>
          </a:p>
        </p:txBody>
      </p:sp>
    </p:spTree>
    <p:extLst>
      <p:ext uri="{BB962C8B-B14F-4D97-AF65-F5344CB8AC3E}">
        <p14:creationId xmlns:p14="http://schemas.microsoft.com/office/powerpoint/2010/main" val="2383712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8" name="Google Shape;348;p56" descr="Screen Shot 2017-06-09 at 11.12.15.png"/>
          <p:cNvPicPr preferRelativeResize="0"/>
          <p:nvPr/>
        </p:nvPicPr>
        <p:blipFill rotWithShape="1">
          <a:blip r:embed="rId3">
            <a:alphaModFix/>
          </a:blip>
          <a:srcRect l="72518" t="8089" r="2837" b="11999"/>
          <a:stretch/>
        </p:blipFill>
        <p:spPr>
          <a:xfrm>
            <a:off x="28683531" y="37607828"/>
            <a:ext cx="1374636" cy="1367998"/>
          </a:xfrm>
          <a:prstGeom prst="rect">
            <a:avLst/>
          </a:prstGeom>
          <a:noFill/>
          <a:ln>
            <a:noFill/>
          </a:ln>
        </p:spPr>
      </p:pic>
      <p:pic>
        <p:nvPicPr>
          <p:cNvPr id="349" name="Google Shape;349;p56" descr="Screen Shot 2017-06-09 at 11.12.15.png"/>
          <p:cNvPicPr preferRelativeResize="0"/>
          <p:nvPr/>
        </p:nvPicPr>
        <p:blipFill rotWithShape="1">
          <a:blip r:embed="rId3">
            <a:alphaModFix/>
          </a:blip>
          <a:srcRect l="37564" t="8089" r="37761" b="11999"/>
          <a:stretch/>
        </p:blipFill>
        <p:spPr>
          <a:xfrm>
            <a:off x="27027309" y="37607828"/>
            <a:ext cx="1376280" cy="1367998"/>
          </a:xfrm>
          <a:prstGeom prst="rect">
            <a:avLst/>
          </a:prstGeom>
          <a:noFill/>
          <a:ln>
            <a:noFill/>
          </a:ln>
        </p:spPr>
      </p:pic>
      <p:pic>
        <p:nvPicPr>
          <p:cNvPr id="350" name="Google Shape;350;p56" descr="Screen Shot 2017-06-09 at 11.12.15.png"/>
          <p:cNvPicPr preferRelativeResize="0"/>
          <p:nvPr/>
        </p:nvPicPr>
        <p:blipFill rotWithShape="1">
          <a:blip r:embed="rId3">
            <a:alphaModFix/>
          </a:blip>
          <a:srcRect l="2738" t="8089" r="72437" b="11999"/>
          <a:stretch/>
        </p:blipFill>
        <p:spPr>
          <a:xfrm>
            <a:off x="25362744" y="37607828"/>
            <a:ext cx="1384623" cy="1367998"/>
          </a:xfrm>
          <a:prstGeom prst="rect">
            <a:avLst/>
          </a:prstGeom>
          <a:noFill/>
          <a:ln>
            <a:noFill/>
          </a:ln>
        </p:spPr>
      </p:pic>
      <p:pic>
        <p:nvPicPr>
          <p:cNvPr id="351" name="Google Shape;351;p56" descr="Screen Shot 2017-06-09 at 11.12.15.png"/>
          <p:cNvPicPr preferRelativeResize="0"/>
          <p:nvPr/>
        </p:nvPicPr>
        <p:blipFill rotWithShape="1">
          <a:blip r:embed="rId3">
            <a:alphaModFix/>
          </a:blip>
          <a:srcRect l="72518" t="8089" r="2837" b="11999"/>
          <a:stretch/>
        </p:blipFill>
        <p:spPr>
          <a:xfrm>
            <a:off x="28835931" y="37760228"/>
            <a:ext cx="1374636" cy="1367998"/>
          </a:xfrm>
          <a:prstGeom prst="rect">
            <a:avLst/>
          </a:prstGeom>
          <a:noFill/>
          <a:ln>
            <a:noFill/>
          </a:ln>
        </p:spPr>
      </p:pic>
      <p:pic>
        <p:nvPicPr>
          <p:cNvPr id="352" name="Google Shape;352;p56" descr="Screen Shot 2017-06-09 at 11.12.15.png"/>
          <p:cNvPicPr preferRelativeResize="0"/>
          <p:nvPr/>
        </p:nvPicPr>
        <p:blipFill rotWithShape="1">
          <a:blip r:embed="rId3">
            <a:alphaModFix/>
          </a:blip>
          <a:srcRect l="37564" t="8089" r="37761" b="11999"/>
          <a:stretch/>
        </p:blipFill>
        <p:spPr>
          <a:xfrm>
            <a:off x="27179709" y="37760228"/>
            <a:ext cx="1376280" cy="1367998"/>
          </a:xfrm>
          <a:prstGeom prst="rect">
            <a:avLst/>
          </a:prstGeom>
          <a:noFill/>
          <a:ln>
            <a:noFill/>
          </a:ln>
        </p:spPr>
      </p:pic>
      <p:pic>
        <p:nvPicPr>
          <p:cNvPr id="353" name="Google Shape;353;p56" descr="Screen Shot 2017-06-09 at 11.12.15.png"/>
          <p:cNvPicPr preferRelativeResize="0"/>
          <p:nvPr/>
        </p:nvPicPr>
        <p:blipFill rotWithShape="1">
          <a:blip r:embed="rId3">
            <a:alphaModFix/>
          </a:blip>
          <a:srcRect l="2738" t="8089" r="72437" b="11999"/>
          <a:stretch/>
        </p:blipFill>
        <p:spPr>
          <a:xfrm>
            <a:off x="25515144" y="37760228"/>
            <a:ext cx="1384623" cy="1367998"/>
          </a:xfrm>
          <a:prstGeom prst="rect">
            <a:avLst/>
          </a:prstGeom>
          <a:noFill/>
          <a:ln>
            <a:noFill/>
          </a:ln>
        </p:spPr>
      </p:pic>
      <p:pic>
        <p:nvPicPr>
          <p:cNvPr id="354" name="Google Shape;354;p56" descr="Screen Shot 2017-06-09 at 11.12.15.png"/>
          <p:cNvPicPr preferRelativeResize="0"/>
          <p:nvPr/>
        </p:nvPicPr>
        <p:blipFill rotWithShape="1">
          <a:blip r:embed="rId3">
            <a:alphaModFix/>
          </a:blip>
          <a:srcRect l="2738" t="8089" r="72437" b="11999"/>
          <a:stretch/>
        </p:blipFill>
        <p:spPr>
          <a:xfrm>
            <a:off x="25667544" y="37912628"/>
            <a:ext cx="1384623" cy="1367998"/>
          </a:xfrm>
          <a:prstGeom prst="rect">
            <a:avLst/>
          </a:prstGeom>
          <a:noFill/>
          <a:ln>
            <a:noFill/>
          </a:ln>
        </p:spPr>
      </p:pic>
      <p:pic>
        <p:nvPicPr>
          <p:cNvPr id="355" name="Google Shape;355;p56" descr="data_model.png"/>
          <p:cNvPicPr preferRelativeResize="0"/>
          <p:nvPr/>
        </p:nvPicPr>
        <p:blipFill rotWithShape="1">
          <a:blip r:embed="rId4">
            <a:alphaModFix/>
          </a:blip>
          <a:srcRect t="3258" b="5799"/>
          <a:stretch/>
        </p:blipFill>
        <p:spPr>
          <a:xfrm>
            <a:off x="2241976" y="3314549"/>
            <a:ext cx="4946912" cy="2766129"/>
          </a:xfrm>
          <a:prstGeom prst="rect">
            <a:avLst/>
          </a:prstGeom>
          <a:noFill/>
          <a:ln>
            <a:noFill/>
          </a:ln>
        </p:spPr>
      </p:pic>
      <p:sp>
        <p:nvSpPr>
          <p:cNvPr id="356" name="Google Shape;356;p56"/>
          <p:cNvSpPr txBox="1"/>
          <p:nvPr/>
        </p:nvSpPr>
        <p:spPr>
          <a:xfrm>
            <a:off x="1793764" y="6092058"/>
            <a:ext cx="1748275" cy="659155"/>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None/>
            </a:pPr>
            <a:r>
              <a:rPr lang="en-US" sz="2600">
                <a:solidFill>
                  <a:srgbClr val="4F81BD"/>
                </a:solidFill>
                <a:latin typeface="Helvetica Neue"/>
                <a:ea typeface="Helvetica Neue"/>
                <a:cs typeface="Helvetica Neue"/>
                <a:sym typeface="Helvetica Neue"/>
              </a:rPr>
              <a:t>Target</a:t>
            </a:r>
            <a:endParaRPr sz="2200">
              <a:solidFill>
                <a:srgbClr val="4F81BD"/>
              </a:solidFill>
              <a:latin typeface="Helvetica Neue"/>
              <a:ea typeface="Helvetica Neue"/>
              <a:cs typeface="Helvetica Neue"/>
              <a:sym typeface="Helvetica Neue"/>
            </a:endParaRPr>
          </a:p>
        </p:txBody>
      </p:sp>
      <p:sp>
        <p:nvSpPr>
          <p:cNvPr id="357" name="Google Shape;357;p56"/>
          <p:cNvSpPr txBox="1"/>
          <p:nvPr/>
        </p:nvSpPr>
        <p:spPr>
          <a:xfrm>
            <a:off x="5844251" y="6092058"/>
            <a:ext cx="1748275" cy="659155"/>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None/>
            </a:pPr>
            <a:r>
              <a:rPr lang="en-US" sz="2600">
                <a:solidFill>
                  <a:srgbClr val="4F81BD"/>
                </a:solidFill>
                <a:latin typeface="Helvetica Neue"/>
                <a:ea typeface="Helvetica Neue"/>
                <a:cs typeface="Helvetica Neue"/>
                <a:sym typeface="Helvetica Neue"/>
              </a:rPr>
              <a:t>Disease</a:t>
            </a:r>
            <a:endParaRPr sz="2200">
              <a:solidFill>
                <a:srgbClr val="4F81BD"/>
              </a:solidFill>
              <a:latin typeface="Helvetica Neue"/>
              <a:ea typeface="Helvetica Neue"/>
              <a:cs typeface="Helvetica Neue"/>
              <a:sym typeface="Helvetica Neue"/>
            </a:endParaRPr>
          </a:p>
        </p:txBody>
      </p:sp>
      <p:sp>
        <p:nvSpPr>
          <p:cNvPr id="358" name="Google Shape;358;p56"/>
          <p:cNvSpPr txBox="1"/>
          <p:nvPr/>
        </p:nvSpPr>
        <p:spPr>
          <a:xfrm>
            <a:off x="3811616" y="2513696"/>
            <a:ext cx="1748275" cy="659155"/>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None/>
            </a:pPr>
            <a:r>
              <a:rPr lang="en-US" sz="2600">
                <a:solidFill>
                  <a:srgbClr val="4F81BD"/>
                </a:solidFill>
                <a:latin typeface="Helvetica Neue"/>
                <a:ea typeface="Helvetica Neue"/>
                <a:cs typeface="Helvetica Neue"/>
                <a:sym typeface="Helvetica Neue"/>
              </a:rPr>
              <a:t>Evidence</a:t>
            </a:r>
            <a:endParaRPr sz="2200">
              <a:solidFill>
                <a:srgbClr val="4F81BD"/>
              </a:solidFill>
              <a:latin typeface="Helvetica Neue"/>
              <a:ea typeface="Helvetica Neue"/>
              <a:cs typeface="Helvetica Neue"/>
              <a:sym typeface="Helvetica Neue"/>
            </a:endParaRPr>
          </a:p>
        </p:txBody>
      </p:sp>
      <p:sp>
        <p:nvSpPr>
          <p:cNvPr id="359" name="Google Shape;359;p56"/>
          <p:cNvSpPr txBox="1"/>
          <p:nvPr/>
        </p:nvSpPr>
        <p:spPr>
          <a:xfrm rot="-5400000">
            <a:off x="-4118014" y="3251309"/>
            <a:ext cx="9129059" cy="8309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u="sng">
                <a:solidFill>
                  <a:schemeClr val="hlink"/>
                </a:solidFill>
                <a:latin typeface="Helvetica Neue"/>
                <a:ea typeface="Helvetica Neue"/>
                <a:cs typeface="Helvetica Neue"/>
                <a:sym typeface="Helvetica Neue"/>
                <a:hlinkClick r:id="rId5"/>
              </a:rPr>
              <a:t>https://www.targetvalidation.org</a:t>
            </a:r>
            <a:endParaRPr sz="2400">
              <a:solidFill>
                <a:srgbClr val="0000FF"/>
              </a:solidFill>
              <a:latin typeface="Helvetica Neue"/>
              <a:ea typeface="Helvetica Neue"/>
              <a:cs typeface="Helvetica Neue"/>
              <a:sym typeface="Helvetica Neue"/>
            </a:endParaRPr>
          </a:p>
          <a:p>
            <a:pPr marL="0" marR="0" lvl="0" indent="0" algn="ctr" rtl="0">
              <a:spcBef>
                <a:spcPts val="0"/>
              </a:spcBef>
              <a:spcAft>
                <a:spcPts val="0"/>
              </a:spcAft>
              <a:buNone/>
            </a:pPr>
            <a:endParaRPr sz="2400">
              <a:solidFill>
                <a:srgbClr val="0000FF"/>
              </a:solidFill>
              <a:latin typeface="Helvetica Neue"/>
              <a:ea typeface="Helvetica Neue"/>
              <a:cs typeface="Helvetica Neue"/>
              <a:sym typeface="Helvetica Neue"/>
            </a:endParaRPr>
          </a:p>
        </p:txBody>
      </p:sp>
      <p:sp>
        <p:nvSpPr>
          <p:cNvPr id="360" name="Google Shape;360;p56"/>
          <p:cNvSpPr/>
          <p:nvPr/>
        </p:nvSpPr>
        <p:spPr>
          <a:xfrm>
            <a:off x="6100811" y="5450001"/>
            <a:ext cx="141118" cy="220594"/>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61" name="Google Shape;361;p56" descr="Screen Shot 2018-09-24 at 13.41.57.png"/>
          <p:cNvPicPr preferRelativeResize="0"/>
          <p:nvPr/>
        </p:nvPicPr>
        <p:blipFill rotWithShape="1">
          <a:blip r:embed="rId6">
            <a:alphaModFix/>
          </a:blip>
          <a:srcRect b="23975"/>
          <a:stretch/>
        </p:blipFill>
        <p:spPr>
          <a:xfrm>
            <a:off x="1713714" y="308047"/>
            <a:ext cx="5953516" cy="2012440"/>
          </a:xfrm>
          <a:prstGeom prst="rect">
            <a:avLst/>
          </a:prstGeom>
          <a:noFill/>
          <a:ln w="9525" cap="flat" cmpd="sng">
            <a:solidFill>
              <a:srgbClr val="BFBFBF"/>
            </a:solidFill>
            <a:prstDash val="solid"/>
            <a:round/>
            <a:headEnd type="none" w="sm" len="sm"/>
            <a:tailEnd type="none" w="sm" len="sm"/>
          </a:ln>
        </p:spPr>
      </p:pic>
    </p:spTree>
    <p:extLst>
      <p:ext uri="{BB962C8B-B14F-4D97-AF65-F5344CB8AC3E}">
        <p14:creationId xmlns:p14="http://schemas.microsoft.com/office/powerpoint/2010/main" val="2145485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8"/>
          <p:cNvSpPr txBox="1">
            <a:spLocks/>
          </p:cNvSpPr>
          <p:nvPr/>
        </p:nvSpPr>
        <p:spPr>
          <a:xfrm>
            <a:off x="12526" y="254723"/>
            <a:ext cx="9144000"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US" sz="4000" dirty="0"/>
              <a:t>What is a target?</a:t>
            </a:r>
          </a:p>
        </p:txBody>
      </p:sp>
      <p:sp>
        <p:nvSpPr>
          <p:cNvPr id="2" name="Rectangle 1"/>
          <p:cNvSpPr/>
          <p:nvPr/>
        </p:nvSpPr>
        <p:spPr>
          <a:xfrm>
            <a:off x="137566" y="5435148"/>
            <a:ext cx="8677822" cy="1503104"/>
          </a:xfrm>
          <a:prstGeom prst="rect">
            <a:avLst/>
          </a:prstGeom>
        </p:spPr>
        <p:txBody>
          <a:bodyPr wrap="square">
            <a:spAutoFit/>
          </a:bodyPr>
          <a:lstStyle/>
          <a:p>
            <a:pPr>
              <a:lnSpc>
                <a:spcPct val="200000"/>
              </a:lnSpc>
            </a:pPr>
            <a:r>
              <a:rPr lang="en-US" sz="1600" dirty="0">
                <a:solidFill>
                  <a:schemeClr val="bg1">
                    <a:lumMod val="65000"/>
                  </a:schemeClr>
                </a:solidFill>
                <a:latin typeface="Helvetica"/>
                <a:cs typeface="Helvetica"/>
                <a:hlinkClick r:id="" action="ppaction://noaction"/>
              </a:rPr>
              <a:t>https://www.targetvalidation.org/target/ENSG00000255248</a:t>
            </a:r>
          </a:p>
          <a:p>
            <a:pPr>
              <a:lnSpc>
                <a:spcPct val="200000"/>
              </a:lnSpc>
            </a:pPr>
            <a:r>
              <a:rPr lang="en-US" sz="1600" dirty="0">
                <a:solidFill>
                  <a:schemeClr val="bg1">
                    <a:lumMod val="65000"/>
                  </a:schemeClr>
                </a:solidFill>
                <a:latin typeface="Helvetica"/>
                <a:cs typeface="Helvetica"/>
                <a:hlinkClick r:id="" action="ppaction://noaction"/>
              </a:rPr>
              <a:t>https://www.targetvalidation.org/target/ENSG00000175482?view=sec:genome_browser</a:t>
            </a:r>
            <a:endParaRPr lang="en-US" sz="1600" dirty="0">
              <a:solidFill>
                <a:schemeClr val="bg1">
                  <a:lumMod val="65000"/>
                </a:schemeClr>
              </a:solidFill>
              <a:latin typeface="Helvetica"/>
              <a:cs typeface="Helvetica"/>
            </a:endParaRPr>
          </a:p>
          <a:p>
            <a:pPr>
              <a:lnSpc>
                <a:spcPct val="200000"/>
              </a:lnSpc>
            </a:pPr>
            <a:endParaRPr lang="en-US" sz="1600" dirty="0">
              <a:solidFill>
                <a:schemeClr val="bg1">
                  <a:lumMod val="65000"/>
                </a:schemeClr>
              </a:solidFill>
              <a:latin typeface="Helvetica"/>
              <a:cs typeface="Helvetica"/>
            </a:endParaRPr>
          </a:p>
        </p:txBody>
      </p:sp>
      <p:grpSp>
        <p:nvGrpSpPr>
          <p:cNvPr id="3" name="Group 2">
            <a:extLst>
              <a:ext uri="{FF2B5EF4-FFF2-40B4-BE49-F238E27FC236}">
                <a16:creationId xmlns:a16="http://schemas.microsoft.com/office/drawing/2014/main" id="{98C39BCC-B14E-2642-911A-99CBF97BAB78}"/>
              </a:ext>
            </a:extLst>
          </p:cNvPr>
          <p:cNvGrpSpPr>
            <a:grpSpLocks noChangeAspect="1"/>
          </p:cNvGrpSpPr>
          <p:nvPr/>
        </p:nvGrpSpPr>
        <p:grpSpPr>
          <a:xfrm>
            <a:off x="453450" y="1429576"/>
            <a:ext cx="2193707" cy="1317600"/>
            <a:chOff x="5064411" y="4419114"/>
            <a:chExt cx="3991828" cy="2396420"/>
          </a:xfrm>
        </p:grpSpPr>
        <p:pic>
          <p:nvPicPr>
            <p:cNvPr id="5" name="Picture 4" descr="data_model.png"/>
            <p:cNvPicPr>
              <a:picLocks noChangeAspect="1"/>
            </p:cNvPicPr>
            <p:nvPr/>
          </p:nvPicPr>
          <p:blipFill rotWithShape="1">
            <a:blip r:embed="rId3">
              <a:alphaModFix/>
              <a:extLst>
                <a:ext uri="{28A0092B-C50C-407E-A947-70E740481C1C}">
                  <a14:useLocalDpi xmlns:a14="http://schemas.microsoft.com/office/drawing/2010/main" val="0"/>
                </a:ext>
              </a:extLst>
            </a:blip>
            <a:srcRect t="55294" r="79778"/>
            <a:stretch/>
          </p:blipFill>
          <p:spPr>
            <a:xfrm>
              <a:off x="5064411" y="5719795"/>
              <a:ext cx="794530" cy="1079998"/>
            </a:xfrm>
            <a:prstGeom prst="rect">
              <a:avLst/>
            </a:prstGeom>
          </p:spPr>
        </p:pic>
        <p:pic>
          <p:nvPicPr>
            <p:cNvPr id="6" name="Picture 5" descr="data_model.png"/>
            <p:cNvPicPr>
              <a:picLocks noChangeAspect="1"/>
            </p:cNvPicPr>
            <p:nvPr/>
          </p:nvPicPr>
          <p:blipFill rotWithShape="1">
            <a:blip r:embed="rId3">
              <a:alphaModFix amt="30000"/>
              <a:extLst>
                <a:ext uri="{28A0092B-C50C-407E-A947-70E740481C1C}">
                  <a14:useLocalDpi xmlns:a14="http://schemas.microsoft.com/office/drawing/2010/main" val="0"/>
                </a:ext>
              </a:extLst>
            </a:blip>
            <a:srcRect l="18719"/>
            <a:stretch/>
          </p:blipFill>
          <p:spPr>
            <a:xfrm>
              <a:off x="5888253" y="4419114"/>
              <a:ext cx="3167986" cy="2396420"/>
            </a:xfrm>
            <a:prstGeom prst="rect">
              <a:avLst/>
            </a:prstGeom>
          </p:spPr>
        </p:pic>
        <p:sp>
          <p:nvSpPr>
            <p:cNvPr id="8" name="Rectangle 7"/>
            <p:cNvSpPr/>
            <p:nvPr/>
          </p:nvSpPr>
          <p:spPr>
            <a:xfrm>
              <a:off x="8176317" y="6127409"/>
              <a:ext cx="141118" cy="22059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Shape 236"/>
          <p:cNvSpPr/>
          <p:nvPr/>
        </p:nvSpPr>
        <p:spPr>
          <a:xfrm>
            <a:off x="890084" y="3299319"/>
            <a:ext cx="1198976" cy="1198976"/>
          </a:xfrm>
          <a:prstGeom prst="ellipse">
            <a:avLst/>
          </a:prstGeom>
          <a:solidFill>
            <a:srgbClr val="3E7FCD"/>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Shape 237"/>
          <p:cNvSpPr/>
          <p:nvPr/>
        </p:nvSpPr>
        <p:spPr>
          <a:xfrm>
            <a:off x="1065670" y="3474905"/>
            <a:ext cx="847804" cy="847804"/>
          </a:xfrm>
          <a:prstGeom prst="rect">
            <a:avLst/>
          </a:prstGeom>
          <a:noFill/>
          <a:ln>
            <a:noFill/>
          </a:ln>
        </p:spPr>
        <p:txBody>
          <a:bodyPr spcFirstLastPara="1" wrap="square" lIns="17850" tIns="17850" rIns="17850" bIns="17850" anchor="ctr" anchorCtr="0">
            <a:noAutofit/>
          </a:bodyPr>
          <a:lstStyle/>
          <a:p>
            <a:pPr marL="0" marR="0" lvl="0" indent="0" algn="ctr" rtl="0">
              <a:lnSpc>
                <a:spcPct val="90000"/>
              </a:lnSpc>
              <a:spcBef>
                <a:spcPts val="0"/>
              </a:spcBef>
              <a:spcAft>
                <a:spcPts val="0"/>
              </a:spcAft>
              <a:buNone/>
            </a:pPr>
            <a:r>
              <a:rPr lang="en-US" sz="1600" dirty="0">
                <a:solidFill>
                  <a:schemeClr val="lt1"/>
                </a:solidFill>
                <a:latin typeface="Helvetica Neue"/>
                <a:ea typeface="Helvetica Neue"/>
                <a:cs typeface="Helvetica Neue"/>
                <a:sym typeface="Helvetica Neue"/>
              </a:rPr>
              <a:t>28K</a:t>
            </a:r>
            <a:endParaRPr dirty="0"/>
          </a:p>
          <a:p>
            <a:pPr marL="0" marR="0" lvl="0" indent="0" algn="ctr" rtl="0">
              <a:lnSpc>
                <a:spcPct val="90000"/>
              </a:lnSpc>
              <a:spcBef>
                <a:spcPts val="560"/>
              </a:spcBef>
              <a:spcAft>
                <a:spcPts val="0"/>
              </a:spcAft>
              <a:buNone/>
            </a:pPr>
            <a:r>
              <a:rPr lang="en-US" sz="1600" dirty="0">
                <a:solidFill>
                  <a:schemeClr val="lt1"/>
                </a:solidFill>
                <a:latin typeface="Helvetica Neue"/>
                <a:ea typeface="Helvetica Neue"/>
                <a:cs typeface="Helvetica Neue"/>
                <a:sym typeface="Helvetica Neue"/>
              </a:rPr>
              <a:t>targets</a:t>
            </a:r>
            <a:endParaRPr dirty="0"/>
          </a:p>
        </p:txBody>
      </p:sp>
      <p:pic>
        <p:nvPicPr>
          <p:cNvPr id="11" name="Picture 10">
            <a:extLst>
              <a:ext uri="{FF2B5EF4-FFF2-40B4-BE49-F238E27FC236}">
                <a16:creationId xmlns:a16="http://schemas.microsoft.com/office/drawing/2014/main" id="{E41ADE61-D689-814D-8A35-2B06341B783F}"/>
              </a:ext>
            </a:extLst>
          </p:cNvPr>
          <p:cNvPicPr>
            <a:picLocks noChangeAspect="1"/>
          </p:cNvPicPr>
          <p:nvPr/>
        </p:nvPicPr>
        <p:blipFill rotWithShape="1">
          <a:blip r:embed="rId4"/>
          <a:srcRect l="1505" r="51789" b="30735"/>
          <a:stretch/>
        </p:blipFill>
        <p:spPr>
          <a:xfrm>
            <a:off x="3458849" y="1397723"/>
            <a:ext cx="5356539" cy="3350374"/>
          </a:xfrm>
          <a:prstGeom prst="rect">
            <a:avLst/>
          </a:prstGeom>
          <a:ln>
            <a:solidFill>
              <a:schemeClr val="bg1">
                <a:lumMod val="75000"/>
              </a:schemeClr>
            </a:solidFill>
          </a:ln>
        </p:spPr>
      </p:pic>
      <p:sp>
        <p:nvSpPr>
          <p:cNvPr id="13" name="TextBox 12">
            <a:extLst>
              <a:ext uri="{FF2B5EF4-FFF2-40B4-BE49-F238E27FC236}">
                <a16:creationId xmlns:a16="http://schemas.microsoft.com/office/drawing/2014/main" id="{440A35F3-1AC5-BF43-90C0-3DF4BB66FCE5}"/>
              </a:ext>
            </a:extLst>
          </p:cNvPr>
          <p:cNvSpPr txBox="1"/>
          <p:nvPr/>
        </p:nvSpPr>
        <p:spPr>
          <a:xfrm>
            <a:off x="137566" y="4921558"/>
            <a:ext cx="6925540" cy="509627"/>
          </a:xfrm>
          <a:prstGeom prst="rect">
            <a:avLst/>
          </a:prstGeom>
          <a:noFill/>
        </p:spPr>
        <p:txBody>
          <a:bodyPr wrap="square" rtlCol="0">
            <a:spAutoFit/>
          </a:bodyPr>
          <a:lstStyle/>
          <a:p>
            <a:pPr algn="just">
              <a:lnSpc>
                <a:spcPct val="120000"/>
              </a:lnSpc>
            </a:pPr>
            <a:r>
              <a:rPr lang="en-US" sz="2400" dirty="0">
                <a:solidFill>
                  <a:srgbClr val="4F81BD"/>
                </a:solidFill>
                <a:latin typeface="Helvetica"/>
                <a:cs typeface="Helvetica"/>
              </a:rPr>
              <a:t>Examples</a:t>
            </a:r>
          </a:p>
        </p:txBody>
      </p:sp>
    </p:spTree>
    <p:extLst>
      <p:ext uri="{BB962C8B-B14F-4D97-AF65-F5344CB8AC3E}">
        <p14:creationId xmlns:p14="http://schemas.microsoft.com/office/powerpoint/2010/main" val="3075703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046671"/>
            <a:ext cx="9039412" cy="2246769"/>
          </a:xfrm>
          <a:prstGeom prst="rect">
            <a:avLst/>
          </a:prstGeom>
          <a:noFill/>
        </p:spPr>
        <p:txBody>
          <a:bodyPr wrap="square" rtlCol="0">
            <a:spAutoFit/>
          </a:bodyPr>
          <a:lstStyle/>
          <a:p>
            <a:pPr marL="285750" indent="-285750" algn="just">
              <a:lnSpc>
                <a:spcPct val="200000"/>
              </a:lnSpc>
              <a:buFont typeface="Arial"/>
              <a:buChar char="•"/>
            </a:pPr>
            <a:r>
              <a:rPr lang="en-US" sz="2400" dirty="0">
                <a:solidFill>
                  <a:srgbClr val="4F81BD"/>
                </a:solidFill>
                <a:latin typeface="Helvetica"/>
                <a:cs typeface="Helvetica"/>
              </a:rPr>
              <a:t>Modified version of Experimental Factor Ontology (EFO)</a:t>
            </a:r>
          </a:p>
          <a:p>
            <a:pPr marL="285750" indent="-285750" algn="just">
              <a:lnSpc>
                <a:spcPct val="200000"/>
              </a:lnSpc>
              <a:buFont typeface="Arial"/>
              <a:buChar char="•"/>
            </a:pPr>
            <a:r>
              <a:rPr lang="en-US" sz="2400" dirty="0">
                <a:solidFill>
                  <a:srgbClr val="4F81BD"/>
                </a:solidFill>
                <a:latin typeface="Helvetica"/>
                <a:cs typeface="Helvetica"/>
              </a:rPr>
              <a:t>Controlled vocabulary (Coeliac versus Celiac)</a:t>
            </a:r>
          </a:p>
          <a:p>
            <a:pPr marL="285750" indent="-285750" algn="just">
              <a:lnSpc>
                <a:spcPct val="200000"/>
              </a:lnSpc>
              <a:buFont typeface="Arial"/>
              <a:buChar char="•"/>
            </a:pPr>
            <a:r>
              <a:rPr lang="en-US" sz="2400" dirty="0">
                <a:solidFill>
                  <a:srgbClr val="4F81BD"/>
                </a:solidFill>
                <a:latin typeface="Helvetica"/>
                <a:cs typeface="Helvetica"/>
              </a:rPr>
              <a:t>Hierarchy (relationships)</a:t>
            </a:r>
            <a:endParaRPr lang="is-IS" sz="2400" dirty="0">
              <a:solidFill>
                <a:srgbClr val="4F81BD"/>
              </a:solidFill>
              <a:latin typeface="Helvetica"/>
              <a:cs typeface="Helvetica"/>
            </a:endParaRPr>
          </a:p>
        </p:txBody>
      </p:sp>
      <p:sp>
        <p:nvSpPr>
          <p:cNvPr id="7" name="Title 8"/>
          <p:cNvSpPr txBox="1">
            <a:spLocks/>
          </p:cNvSpPr>
          <p:nvPr/>
        </p:nvSpPr>
        <p:spPr>
          <a:xfrm>
            <a:off x="0" y="140851"/>
            <a:ext cx="9144000"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US" sz="4000" dirty="0"/>
              <a:t>How do we describe our diseases?</a:t>
            </a:r>
          </a:p>
        </p:txBody>
      </p:sp>
      <p:sp>
        <p:nvSpPr>
          <p:cNvPr id="9" name="Rectangle 8"/>
          <p:cNvSpPr/>
          <p:nvPr/>
        </p:nvSpPr>
        <p:spPr>
          <a:xfrm>
            <a:off x="433592" y="3437700"/>
            <a:ext cx="4682487" cy="1080296"/>
          </a:xfrm>
          <a:prstGeom prst="rect">
            <a:avLst/>
          </a:prstGeom>
        </p:spPr>
        <p:txBody>
          <a:bodyPr wrap="square">
            <a:spAutoFit/>
          </a:bodyPr>
          <a:lstStyle/>
          <a:p>
            <a:pPr marL="285750" indent="-285750">
              <a:lnSpc>
                <a:spcPct val="120000"/>
              </a:lnSpc>
              <a:buFont typeface="Arial"/>
              <a:buChar char="•"/>
            </a:pPr>
            <a:r>
              <a:rPr lang="en-US" dirty="0">
                <a:solidFill>
                  <a:srgbClr val="4F81BD"/>
                </a:solidFill>
                <a:latin typeface="Helvetica"/>
                <a:cs typeface="Helvetica"/>
              </a:rPr>
              <a:t>Promotes consistency</a:t>
            </a:r>
          </a:p>
          <a:p>
            <a:pPr marL="285750" indent="-285750">
              <a:lnSpc>
                <a:spcPct val="120000"/>
              </a:lnSpc>
              <a:buFont typeface="Arial"/>
              <a:buChar char="•"/>
            </a:pPr>
            <a:r>
              <a:rPr lang="en-US" dirty="0">
                <a:solidFill>
                  <a:srgbClr val="4F81BD"/>
                </a:solidFill>
                <a:latin typeface="Helvetica"/>
                <a:cs typeface="Helvetica"/>
              </a:rPr>
              <a:t>Increases the richness of annotation</a:t>
            </a:r>
          </a:p>
          <a:p>
            <a:pPr marL="285750" indent="-285750">
              <a:lnSpc>
                <a:spcPct val="120000"/>
              </a:lnSpc>
              <a:buFont typeface="Arial"/>
              <a:buChar char="•"/>
            </a:pPr>
            <a:r>
              <a:rPr lang="en-US" dirty="0">
                <a:solidFill>
                  <a:srgbClr val="4F81BD"/>
                </a:solidFill>
                <a:latin typeface="Helvetica"/>
                <a:cs typeface="Helvetica"/>
              </a:rPr>
              <a:t>Allow for easier and automatic integration</a:t>
            </a:r>
          </a:p>
        </p:txBody>
      </p:sp>
      <p:pic>
        <p:nvPicPr>
          <p:cNvPr id="11" name="Picture 10" descr="Screen Shot 2017-01-13 at 16.10.01.png"/>
          <p:cNvPicPr>
            <a:picLocks noChangeAspect="1"/>
          </p:cNvPicPr>
          <p:nvPr/>
        </p:nvPicPr>
        <p:blipFill rotWithShape="1">
          <a:blip r:embed="rId3">
            <a:extLst>
              <a:ext uri="{28A0092B-C50C-407E-A947-70E740481C1C}">
                <a14:useLocalDpi xmlns:a14="http://schemas.microsoft.com/office/drawing/2010/main" val="0"/>
              </a:ext>
            </a:extLst>
          </a:blip>
          <a:srcRect l="6739" t="2338"/>
          <a:stretch/>
        </p:blipFill>
        <p:spPr>
          <a:xfrm>
            <a:off x="5578723" y="3554876"/>
            <a:ext cx="3460689" cy="3240000"/>
          </a:xfrm>
          <a:prstGeom prst="rect">
            <a:avLst/>
          </a:prstGeom>
        </p:spPr>
      </p:pic>
      <p:cxnSp>
        <p:nvCxnSpPr>
          <p:cNvPr id="3" name="Straight Arrow Connector 2"/>
          <p:cNvCxnSpPr/>
          <p:nvPr/>
        </p:nvCxnSpPr>
        <p:spPr>
          <a:xfrm flipV="1">
            <a:off x="5747896" y="4126510"/>
            <a:ext cx="0" cy="2024228"/>
          </a:xfrm>
          <a:prstGeom prst="straightConnector1">
            <a:avLst/>
          </a:prstGeom>
          <a:ln w="101600" cmpd="sng">
            <a:solidFill>
              <a:schemeClr val="bg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5" name="Group 4">
            <a:extLst>
              <a:ext uri="{FF2B5EF4-FFF2-40B4-BE49-F238E27FC236}">
                <a16:creationId xmlns:a16="http://schemas.microsoft.com/office/drawing/2014/main" id="{73492FE1-E919-6B44-9224-77C9E97C26A9}"/>
              </a:ext>
            </a:extLst>
          </p:cNvPr>
          <p:cNvGrpSpPr>
            <a:grpSpLocks noChangeAspect="1"/>
          </p:cNvGrpSpPr>
          <p:nvPr/>
        </p:nvGrpSpPr>
        <p:grpSpPr>
          <a:xfrm>
            <a:off x="1436763" y="5496749"/>
            <a:ext cx="2120326" cy="1220400"/>
            <a:chOff x="312613" y="4556142"/>
            <a:chExt cx="3999254" cy="2301858"/>
          </a:xfrm>
        </p:grpSpPr>
        <p:pic>
          <p:nvPicPr>
            <p:cNvPr id="6" name="Picture 5" descr="data_model.png"/>
            <p:cNvPicPr>
              <a:picLocks noChangeAspect="1"/>
            </p:cNvPicPr>
            <p:nvPr/>
          </p:nvPicPr>
          <p:blipFill rotWithShape="1">
            <a:blip r:embed="rId4">
              <a:alphaModFix amt="30000"/>
              <a:extLst>
                <a:ext uri="{28A0092B-C50C-407E-A947-70E740481C1C}">
                  <a14:useLocalDpi xmlns:a14="http://schemas.microsoft.com/office/drawing/2010/main" val="0"/>
                </a:ext>
              </a:extLst>
            </a:blip>
            <a:srcRect l="-715" r="18959" b="4566"/>
            <a:stretch/>
          </p:blipFill>
          <p:spPr>
            <a:xfrm>
              <a:off x="312613" y="4556142"/>
              <a:ext cx="3205224" cy="2300400"/>
            </a:xfrm>
            <a:prstGeom prst="rect">
              <a:avLst/>
            </a:prstGeom>
          </p:spPr>
        </p:pic>
        <p:pic>
          <p:nvPicPr>
            <p:cNvPr id="8" name="Picture 7" descr="data_model.png"/>
            <p:cNvPicPr>
              <a:picLocks noChangeAspect="1"/>
            </p:cNvPicPr>
            <p:nvPr/>
          </p:nvPicPr>
          <p:blipFill rotWithShape="1">
            <a:blip r:embed="rId4">
              <a:alphaModFix/>
              <a:extLst>
                <a:ext uri="{28A0092B-C50C-407E-A947-70E740481C1C}">
                  <a14:useLocalDpi xmlns:a14="http://schemas.microsoft.com/office/drawing/2010/main" val="0"/>
                </a:ext>
              </a:extLst>
            </a:blip>
            <a:srcRect l="79601" t="57358" b="2920"/>
            <a:stretch/>
          </p:blipFill>
          <p:spPr>
            <a:xfrm>
              <a:off x="3519867" y="5909759"/>
              <a:ext cx="792000" cy="948241"/>
            </a:xfrm>
            <a:prstGeom prst="rect">
              <a:avLst/>
            </a:prstGeom>
          </p:spPr>
        </p:pic>
        <p:sp>
          <p:nvSpPr>
            <p:cNvPr id="10" name="Rectangle 9"/>
            <p:cNvSpPr/>
            <p:nvPr/>
          </p:nvSpPr>
          <p:spPr>
            <a:xfrm>
              <a:off x="3400647" y="6255077"/>
              <a:ext cx="141118" cy="22059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Shape 240"/>
          <p:cNvSpPr/>
          <p:nvPr/>
        </p:nvSpPr>
        <p:spPr>
          <a:xfrm>
            <a:off x="193602" y="5015434"/>
            <a:ext cx="1198976" cy="1198976"/>
          </a:xfrm>
          <a:prstGeom prst="ellipse">
            <a:avLst/>
          </a:prstGeom>
          <a:solidFill>
            <a:srgbClr val="3F80CD"/>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241"/>
          <p:cNvSpPr/>
          <p:nvPr/>
        </p:nvSpPr>
        <p:spPr>
          <a:xfrm>
            <a:off x="369188" y="5191020"/>
            <a:ext cx="847804" cy="847804"/>
          </a:xfrm>
          <a:prstGeom prst="rect">
            <a:avLst/>
          </a:prstGeom>
          <a:noFill/>
          <a:ln>
            <a:noFill/>
          </a:ln>
        </p:spPr>
        <p:txBody>
          <a:bodyPr spcFirstLastPara="1" wrap="square" lIns="17850" tIns="17850" rIns="17850" bIns="17850" anchor="ctr" anchorCtr="0">
            <a:noAutofit/>
          </a:bodyPr>
          <a:lstStyle/>
          <a:p>
            <a:pPr marL="0" marR="0" lvl="0" indent="0" algn="ctr" rtl="0">
              <a:lnSpc>
                <a:spcPct val="90000"/>
              </a:lnSpc>
              <a:spcBef>
                <a:spcPts val="0"/>
              </a:spcBef>
              <a:spcAft>
                <a:spcPts val="0"/>
              </a:spcAft>
              <a:buNone/>
            </a:pPr>
            <a:r>
              <a:rPr lang="en-US" sz="1600" dirty="0">
                <a:solidFill>
                  <a:schemeClr val="lt1"/>
                </a:solidFill>
                <a:latin typeface="Helvetica Neue"/>
                <a:ea typeface="Helvetica Neue"/>
                <a:cs typeface="Helvetica Neue"/>
                <a:sym typeface="Helvetica Neue"/>
              </a:rPr>
              <a:t>10K</a:t>
            </a:r>
            <a:endParaRPr dirty="0"/>
          </a:p>
          <a:p>
            <a:pPr marL="0" marR="0" lvl="0" indent="0" algn="ctr" rtl="0">
              <a:lnSpc>
                <a:spcPct val="90000"/>
              </a:lnSpc>
              <a:spcBef>
                <a:spcPts val="560"/>
              </a:spcBef>
              <a:spcAft>
                <a:spcPts val="0"/>
              </a:spcAft>
              <a:buNone/>
            </a:pPr>
            <a:r>
              <a:rPr lang="en-US" sz="1600" dirty="0">
                <a:solidFill>
                  <a:schemeClr val="lt1"/>
                </a:solidFill>
                <a:latin typeface="Helvetica Neue"/>
                <a:ea typeface="Helvetica Neue"/>
                <a:cs typeface="Helvetica Neue"/>
                <a:sym typeface="Helvetica Neue"/>
              </a:rPr>
              <a:t>diseases</a:t>
            </a:r>
            <a:endParaRPr dirty="0"/>
          </a:p>
        </p:txBody>
      </p:sp>
    </p:spTree>
    <p:extLst>
      <p:ext uri="{BB962C8B-B14F-4D97-AF65-F5344CB8AC3E}">
        <p14:creationId xmlns:p14="http://schemas.microsoft.com/office/powerpoint/2010/main" val="3833033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7"/>
          <p:cNvSpPr txBox="1"/>
          <p:nvPr/>
        </p:nvSpPr>
        <p:spPr>
          <a:xfrm>
            <a:off x="11151482" y="6866073"/>
            <a:ext cx="18466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8" name="Google Shape;368;p57"/>
          <p:cNvSpPr txBox="1"/>
          <p:nvPr/>
        </p:nvSpPr>
        <p:spPr>
          <a:xfrm>
            <a:off x="1121" y="209851"/>
            <a:ext cx="9144000"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r>
              <a:rPr lang="en-US" sz="4000" b="0" i="0">
                <a:solidFill>
                  <a:srgbClr val="0091EB"/>
                </a:solidFill>
                <a:latin typeface="Helvetica Neue"/>
                <a:ea typeface="Helvetica Neue"/>
                <a:cs typeface="Helvetica Neue"/>
                <a:sym typeface="Helvetica Neue"/>
              </a:rPr>
              <a:t>Evidence for our T-D associations</a:t>
            </a:r>
            <a:endParaRPr sz="4000" b="0" i="0">
              <a:solidFill>
                <a:srgbClr val="0091EB"/>
              </a:solidFill>
              <a:latin typeface="Helvetica Neue"/>
              <a:ea typeface="Helvetica Neue"/>
              <a:cs typeface="Helvetica Neue"/>
              <a:sym typeface="Helvetica Neue"/>
            </a:endParaRPr>
          </a:p>
        </p:txBody>
      </p:sp>
      <p:sp>
        <p:nvSpPr>
          <p:cNvPr id="369" name="Google Shape;369;p57"/>
          <p:cNvSpPr txBox="1"/>
          <p:nvPr/>
        </p:nvSpPr>
        <p:spPr>
          <a:xfrm>
            <a:off x="0" y="6245649"/>
            <a:ext cx="9146242" cy="70788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000">
              <a:solidFill>
                <a:srgbClr val="A6A6A6"/>
              </a:solidFill>
              <a:latin typeface="Helvetica Neue"/>
              <a:ea typeface="Helvetica Neue"/>
              <a:cs typeface="Helvetica Neue"/>
              <a:sym typeface="Helvetica Neue"/>
            </a:endParaRPr>
          </a:p>
          <a:p>
            <a:pPr marL="0" marR="0" lvl="0" indent="0" algn="ctr" rtl="0">
              <a:spcBef>
                <a:spcPts val="0"/>
              </a:spcBef>
              <a:spcAft>
                <a:spcPts val="0"/>
              </a:spcAft>
              <a:buNone/>
            </a:pPr>
            <a:endParaRPr sz="2000">
              <a:solidFill>
                <a:srgbClr val="A6A6A6"/>
              </a:solidFill>
              <a:latin typeface="Helvetica Neue"/>
              <a:ea typeface="Helvetica Neue"/>
              <a:cs typeface="Helvetica Neue"/>
              <a:sym typeface="Helvetica Neue"/>
            </a:endParaRPr>
          </a:p>
        </p:txBody>
      </p:sp>
      <p:sp>
        <p:nvSpPr>
          <p:cNvPr id="370" name="Google Shape;370;p57"/>
          <p:cNvSpPr/>
          <p:nvPr/>
        </p:nvSpPr>
        <p:spPr>
          <a:xfrm>
            <a:off x="6699954" y="4856480"/>
            <a:ext cx="665201" cy="100778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71" name="Google Shape;371;p57" descr="datasources_1804.png"/>
          <p:cNvPicPr preferRelativeResize="0"/>
          <p:nvPr/>
        </p:nvPicPr>
        <p:blipFill rotWithShape="1">
          <a:blip r:embed="rId3">
            <a:alphaModFix/>
          </a:blip>
          <a:srcRect/>
          <a:stretch/>
        </p:blipFill>
        <p:spPr>
          <a:xfrm>
            <a:off x="1408632" y="1229099"/>
            <a:ext cx="6612609" cy="4283994"/>
          </a:xfrm>
          <a:prstGeom prst="rect">
            <a:avLst/>
          </a:prstGeom>
          <a:noFill/>
          <a:ln>
            <a:noFill/>
          </a:ln>
        </p:spPr>
      </p:pic>
      <p:sp>
        <p:nvSpPr>
          <p:cNvPr id="372" name="Google Shape;372;p57"/>
          <p:cNvSpPr txBox="1"/>
          <p:nvPr/>
        </p:nvSpPr>
        <p:spPr>
          <a:xfrm>
            <a:off x="0" y="6347249"/>
            <a:ext cx="9146242" cy="101566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u="sng" dirty="0">
                <a:solidFill>
                  <a:schemeClr val="hlink"/>
                </a:solidFill>
                <a:latin typeface="Helvetica Neue"/>
                <a:ea typeface="Helvetica Neue"/>
                <a:cs typeface="Helvetica Neue"/>
                <a:sym typeface="Helvetica Neue"/>
                <a:hlinkClick r:id="rId4"/>
              </a:rPr>
              <a:t>https://docs.targetvalidation.org/data-sources/data-sources</a:t>
            </a:r>
            <a:endParaRPr sz="2000" dirty="0">
              <a:solidFill>
                <a:srgbClr val="A6A6A6"/>
              </a:solidFill>
              <a:latin typeface="Helvetica Neue"/>
              <a:ea typeface="Helvetica Neue"/>
              <a:cs typeface="Helvetica Neue"/>
              <a:sym typeface="Helvetica Neue"/>
            </a:endParaRPr>
          </a:p>
          <a:p>
            <a:pPr marL="0" marR="0" lvl="0" indent="0" algn="ctr" rtl="0">
              <a:spcBef>
                <a:spcPts val="0"/>
              </a:spcBef>
              <a:spcAft>
                <a:spcPts val="0"/>
              </a:spcAft>
              <a:buNone/>
            </a:pPr>
            <a:endParaRPr sz="2000" dirty="0">
              <a:solidFill>
                <a:srgbClr val="A6A6A6"/>
              </a:solidFill>
              <a:latin typeface="Helvetica Neue"/>
              <a:ea typeface="Helvetica Neue"/>
              <a:cs typeface="Helvetica Neue"/>
              <a:sym typeface="Helvetica Neue"/>
            </a:endParaRPr>
          </a:p>
          <a:p>
            <a:pPr marL="0" marR="0" lvl="0" indent="0" algn="ctr" rtl="0">
              <a:spcBef>
                <a:spcPts val="0"/>
              </a:spcBef>
              <a:spcAft>
                <a:spcPts val="0"/>
              </a:spcAft>
              <a:buNone/>
            </a:pPr>
            <a:endParaRPr sz="2000" dirty="0">
              <a:solidFill>
                <a:srgbClr val="A6A6A6"/>
              </a:solidFill>
              <a:latin typeface="Helvetica Neue"/>
              <a:ea typeface="Helvetica Neue"/>
              <a:cs typeface="Helvetica Neue"/>
              <a:sym typeface="Helvetica Neue"/>
            </a:endParaRPr>
          </a:p>
        </p:txBody>
      </p:sp>
      <p:pic>
        <p:nvPicPr>
          <p:cNvPr id="373" name="Google Shape;373;p57" descr="t-e-d-datasources.png"/>
          <p:cNvPicPr preferRelativeResize="0"/>
          <p:nvPr/>
        </p:nvPicPr>
        <p:blipFill rotWithShape="1">
          <a:blip r:embed="rId5">
            <a:alphaModFix amt="30000"/>
          </a:blip>
          <a:srcRect l="12330" t="66922" r="32355" b="16592"/>
          <a:stretch/>
        </p:blipFill>
        <p:spPr>
          <a:xfrm>
            <a:off x="2602105" y="5283924"/>
            <a:ext cx="4051862" cy="853884"/>
          </a:xfrm>
          <a:prstGeom prst="rect">
            <a:avLst/>
          </a:prstGeom>
          <a:noFill/>
          <a:ln>
            <a:noFill/>
          </a:ln>
        </p:spPr>
      </p:pic>
      <p:sp>
        <p:nvSpPr>
          <p:cNvPr id="374" name="Google Shape;374;p57"/>
          <p:cNvSpPr/>
          <p:nvPr/>
        </p:nvSpPr>
        <p:spPr>
          <a:xfrm>
            <a:off x="6571854" y="5331848"/>
            <a:ext cx="120432" cy="181245"/>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5" name="Google Shape;375;p57"/>
          <p:cNvSpPr/>
          <p:nvPr/>
        </p:nvSpPr>
        <p:spPr>
          <a:xfrm>
            <a:off x="6571854" y="5864269"/>
            <a:ext cx="120432" cy="181245"/>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868578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58"/>
          <p:cNvSpPr txBox="1"/>
          <p:nvPr/>
        </p:nvSpPr>
        <p:spPr>
          <a:xfrm>
            <a:off x="0" y="84939"/>
            <a:ext cx="9143999" cy="576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91EB"/>
              </a:buClr>
              <a:buSzPts val="4200"/>
              <a:buFont typeface="Helvetica Neue"/>
              <a:buNone/>
            </a:pPr>
            <a:r>
              <a:rPr lang="en-US" sz="4000" b="0" i="0" dirty="0">
                <a:solidFill>
                  <a:srgbClr val="0091EB"/>
                </a:solidFill>
                <a:latin typeface="Helvetica Neue"/>
                <a:ea typeface="Helvetica Neue"/>
                <a:cs typeface="Helvetica Neue"/>
                <a:sym typeface="Helvetica Neue"/>
              </a:rPr>
              <a:t>Data sources grouped into data types</a:t>
            </a:r>
            <a:endParaRPr sz="4000" b="0" i="0" dirty="0">
              <a:solidFill>
                <a:srgbClr val="0091EB"/>
              </a:solidFill>
              <a:latin typeface="Helvetica Neue"/>
              <a:ea typeface="Helvetica Neue"/>
              <a:cs typeface="Helvetica Neue"/>
              <a:sym typeface="Helvetica Neue"/>
            </a:endParaRPr>
          </a:p>
        </p:txBody>
      </p:sp>
      <p:pic>
        <p:nvPicPr>
          <p:cNvPr id="4" name="Picture 3">
            <a:extLst>
              <a:ext uri="{FF2B5EF4-FFF2-40B4-BE49-F238E27FC236}">
                <a16:creationId xmlns:a16="http://schemas.microsoft.com/office/drawing/2014/main" id="{DC9FA166-B4DC-F843-A26E-35344A785139}"/>
              </a:ext>
            </a:extLst>
          </p:cNvPr>
          <p:cNvPicPr>
            <a:picLocks noChangeAspect="1"/>
          </p:cNvPicPr>
          <p:nvPr/>
        </p:nvPicPr>
        <p:blipFill>
          <a:blip r:embed="rId3"/>
          <a:stretch>
            <a:fillRect/>
          </a:stretch>
        </p:blipFill>
        <p:spPr>
          <a:xfrm>
            <a:off x="44118" y="1038441"/>
            <a:ext cx="9050418" cy="5760000"/>
          </a:xfrm>
          <a:prstGeom prst="rect">
            <a:avLst/>
          </a:prstGeom>
        </p:spPr>
      </p:pic>
      <p:sp>
        <p:nvSpPr>
          <p:cNvPr id="7" name="Rectangle 6">
            <a:extLst>
              <a:ext uri="{FF2B5EF4-FFF2-40B4-BE49-F238E27FC236}">
                <a16:creationId xmlns:a16="http://schemas.microsoft.com/office/drawing/2014/main" id="{06770953-4ACB-5C4A-BF79-BAF941060B35}"/>
              </a:ext>
            </a:extLst>
          </p:cNvPr>
          <p:cNvSpPr/>
          <p:nvPr/>
        </p:nvSpPr>
        <p:spPr>
          <a:xfrm>
            <a:off x="4683087" y="5695008"/>
            <a:ext cx="1128000" cy="335733"/>
          </a:xfrm>
          <a:prstGeom prst="rect">
            <a:avLst/>
          </a:prstGeom>
        </p:spPr>
        <p:txBody>
          <a:bodyPr wrap="square">
            <a:spAutoFit/>
          </a:bodyPr>
          <a:lstStyle/>
          <a:p>
            <a:pPr algn="ctr">
              <a:lnSpc>
                <a:spcPct val="120000"/>
              </a:lnSpc>
            </a:pPr>
            <a:r>
              <a:rPr lang="en-US" dirty="0">
                <a:solidFill>
                  <a:srgbClr val="4F81BD"/>
                </a:solidFill>
                <a:latin typeface="Helvetica"/>
                <a:cs typeface="Helvetica"/>
              </a:rPr>
              <a:t>Data type</a:t>
            </a:r>
          </a:p>
        </p:txBody>
      </p:sp>
      <p:sp>
        <p:nvSpPr>
          <p:cNvPr id="8" name="Rectangle 7">
            <a:extLst>
              <a:ext uri="{FF2B5EF4-FFF2-40B4-BE49-F238E27FC236}">
                <a16:creationId xmlns:a16="http://schemas.microsoft.com/office/drawing/2014/main" id="{A7F845B3-9F97-7548-B18D-BCE903F177D1}"/>
              </a:ext>
            </a:extLst>
          </p:cNvPr>
          <p:cNvSpPr/>
          <p:nvPr/>
        </p:nvSpPr>
        <p:spPr>
          <a:xfrm>
            <a:off x="4554125" y="6329514"/>
            <a:ext cx="1385925" cy="335733"/>
          </a:xfrm>
          <a:prstGeom prst="rect">
            <a:avLst/>
          </a:prstGeom>
        </p:spPr>
        <p:txBody>
          <a:bodyPr wrap="square">
            <a:spAutoFit/>
          </a:bodyPr>
          <a:lstStyle/>
          <a:p>
            <a:pPr algn="ctr">
              <a:lnSpc>
                <a:spcPct val="120000"/>
              </a:lnSpc>
            </a:pPr>
            <a:r>
              <a:rPr lang="en-US" dirty="0">
                <a:solidFill>
                  <a:srgbClr val="4F81BD"/>
                </a:solidFill>
                <a:latin typeface="Helvetica"/>
                <a:cs typeface="Helvetica"/>
              </a:rPr>
              <a:t>Data source</a:t>
            </a:r>
          </a:p>
        </p:txBody>
      </p:sp>
      <p:pic>
        <p:nvPicPr>
          <p:cNvPr id="9" name="Picture 8">
            <a:extLst>
              <a:ext uri="{FF2B5EF4-FFF2-40B4-BE49-F238E27FC236}">
                <a16:creationId xmlns:a16="http://schemas.microsoft.com/office/drawing/2014/main" id="{20ACEA13-2745-7549-88C4-2D1164A96AEF}"/>
              </a:ext>
            </a:extLst>
          </p:cNvPr>
          <p:cNvPicPr>
            <a:picLocks noChangeAspect="1"/>
          </p:cNvPicPr>
          <p:nvPr/>
        </p:nvPicPr>
        <p:blipFill rotWithShape="1">
          <a:blip r:embed="rId4"/>
          <a:srcRect b="64217"/>
          <a:stretch/>
        </p:blipFill>
        <p:spPr>
          <a:xfrm>
            <a:off x="3362164" y="5581125"/>
            <a:ext cx="1206500" cy="563501"/>
          </a:xfrm>
          <a:prstGeom prst="rect">
            <a:avLst/>
          </a:prstGeom>
        </p:spPr>
      </p:pic>
      <p:pic>
        <p:nvPicPr>
          <p:cNvPr id="10" name="Picture 9">
            <a:extLst>
              <a:ext uri="{FF2B5EF4-FFF2-40B4-BE49-F238E27FC236}">
                <a16:creationId xmlns:a16="http://schemas.microsoft.com/office/drawing/2014/main" id="{2619394D-76FA-1541-9512-51362217FA21}"/>
              </a:ext>
            </a:extLst>
          </p:cNvPr>
          <p:cNvPicPr>
            <a:picLocks noChangeAspect="1"/>
          </p:cNvPicPr>
          <p:nvPr/>
        </p:nvPicPr>
        <p:blipFill rotWithShape="1">
          <a:blip r:embed="rId4"/>
          <a:srcRect t="64100"/>
          <a:stretch/>
        </p:blipFill>
        <p:spPr>
          <a:xfrm>
            <a:off x="3362164" y="6214706"/>
            <a:ext cx="1206500" cy="565351"/>
          </a:xfrm>
          <a:prstGeom prst="rect">
            <a:avLst/>
          </a:prstGeom>
        </p:spPr>
      </p:pic>
      <p:pic>
        <p:nvPicPr>
          <p:cNvPr id="384" name="Google Shape;384;p58" descr="Screen Shot 2018-09-24 at 13.05.16.png"/>
          <p:cNvPicPr preferRelativeResize="0"/>
          <p:nvPr/>
        </p:nvPicPr>
        <p:blipFill rotWithShape="1">
          <a:blip r:embed="rId5">
            <a:alphaModFix/>
          </a:blip>
          <a:srcRect l="5795" t="4128" r="3771" b="2420"/>
          <a:stretch/>
        </p:blipFill>
        <p:spPr>
          <a:xfrm>
            <a:off x="6086855" y="3149461"/>
            <a:ext cx="2348204" cy="3599999"/>
          </a:xfrm>
          <a:prstGeom prst="rect">
            <a:avLst/>
          </a:prstGeom>
          <a:noFill/>
          <a:ln w="9525" cap="flat" cmpd="sng">
            <a:solidFill>
              <a:srgbClr val="BFBFBF"/>
            </a:solidFill>
            <a:prstDash val="solid"/>
            <a:round/>
            <a:headEnd type="none" w="sm" len="sm"/>
            <a:tailEnd type="none" w="sm" len="sm"/>
          </a:ln>
        </p:spPr>
      </p:pic>
      <p:sp>
        <p:nvSpPr>
          <p:cNvPr id="2" name="Up Arrow 1"/>
          <p:cNvSpPr/>
          <p:nvPr/>
        </p:nvSpPr>
        <p:spPr>
          <a:xfrm rot="19564014">
            <a:off x="8255775" y="4273111"/>
            <a:ext cx="549240" cy="634960"/>
          </a:xfrm>
          <a:prstGeom prst="up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09D600E9-90E1-7049-A0BF-74B14F01EC48}"/>
              </a:ext>
            </a:extLst>
          </p:cNvPr>
          <p:cNvSpPr/>
          <p:nvPr/>
        </p:nvSpPr>
        <p:spPr>
          <a:xfrm>
            <a:off x="9112" y="6564301"/>
            <a:ext cx="3714762" cy="246221"/>
          </a:xfrm>
          <a:prstGeom prst="rect">
            <a:avLst/>
          </a:prstGeom>
        </p:spPr>
        <p:txBody>
          <a:bodyPr wrap="square">
            <a:spAutoFit/>
          </a:bodyPr>
          <a:lstStyle/>
          <a:p>
            <a:r>
              <a:rPr lang="en-US" sz="1000" dirty="0">
                <a:latin typeface="Helvetica" pitchFamily="2" charset="0"/>
                <a:hlinkClick r:id="rId6"/>
              </a:rPr>
              <a:t>https://docs.targetvalidation.org/data-sources/data-sources</a:t>
            </a:r>
            <a:endParaRPr lang="en-US" sz="1000" dirty="0">
              <a:latin typeface="Helvetica" pitchFamily="2" charset="0"/>
            </a:endParaRPr>
          </a:p>
        </p:txBody>
      </p:sp>
    </p:spTree>
    <p:extLst>
      <p:ext uri="{BB962C8B-B14F-4D97-AF65-F5344CB8AC3E}">
        <p14:creationId xmlns:p14="http://schemas.microsoft.com/office/powerpoint/2010/main" val="122567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5"/>
          <p:cNvSpPr txBox="1"/>
          <p:nvPr/>
        </p:nvSpPr>
        <p:spPr>
          <a:xfrm>
            <a:off x="59912" y="389956"/>
            <a:ext cx="5576222" cy="1143000"/>
          </a:xfrm>
          <a:prstGeom prst="rect">
            <a:avLst/>
          </a:prstGeom>
          <a:noFill/>
          <a:ln>
            <a:noFill/>
          </a:ln>
        </p:spPr>
        <p:txBody>
          <a:bodyPr spcFirstLastPara="1" wrap="square" lIns="91425" tIns="45700" rIns="91425" bIns="45700" anchor="t" anchorCtr="0">
            <a:noAutofit/>
          </a:bodyPr>
          <a:lstStyle/>
          <a:p>
            <a:pPr marL="0" marR="0" lvl="0" indent="0" algn="l" rtl="0">
              <a:lnSpc>
                <a:spcPct val="130000"/>
              </a:lnSpc>
              <a:spcBef>
                <a:spcPts val="0"/>
              </a:spcBef>
              <a:spcAft>
                <a:spcPts val="0"/>
              </a:spcAft>
              <a:buClr>
                <a:srgbClr val="0091EB"/>
              </a:buClr>
              <a:buSzPts val="4000"/>
              <a:buFont typeface="Helvetica Neue"/>
              <a:buNone/>
            </a:pPr>
            <a:r>
              <a:rPr lang="en-US" sz="4000" b="0" i="0" dirty="0">
                <a:solidFill>
                  <a:srgbClr val="0091EB"/>
                </a:solidFill>
                <a:latin typeface="Helvetica Neue"/>
                <a:ea typeface="Helvetica Neue"/>
                <a:cs typeface="Helvetica Neue"/>
                <a:sym typeface="Helvetica Neue"/>
              </a:rPr>
              <a:t>What can you do with the Open Targets Platform?</a:t>
            </a:r>
            <a:endParaRPr sz="4000" b="0" i="0" dirty="0">
              <a:solidFill>
                <a:srgbClr val="0091EB"/>
              </a:solidFill>
              <a:latin typeface="Helvetica Neue"/>
              <a:ea typeface="Helvetica Neue"/>
              <a:cs typeface="Helvetica Neue"/>
              <a:sym typeface="Helvetica Neue"/>
            </a:endParaRPr>
          </a:p>
        </p:txBody>
      </p:sp>
      <p:sp>
        <p:nvSpPr>
          <p:cNvPr id="336" name="Google Shape;336;p55"/>
          <p:cNvSpPr txBox="1"/>
          <p:nvPr/>
        </p:nvSpPr>
        <p:spPr>
          <a:xfrm>
            <a:off x="14" y="4795459"/>
            <a:ext cx="5636120" cy="461665"/>
          </a:xfrm>
          <a:prstGeom prst="rect">
            <a:avLst/>
          </a:prstGeom>
          <a:noFill/>
          <a:ln>
            <a:noFill/>
          </a:ln>
        </p:spPr>
        <p:txBody>
          <a:bodyPr spcFirstLastPara="1" wrap="square" lIns="91425" tIns="45700" rIns="91425" bIns="45700" anchor="t" anchorCtr="0">
            <a:noAutofit/>
          </a:bodyPr>
          <a:lstStyle/>
          <a:p>
            <a:pPr marL="342900" marR="0" lvl="0" indent="-342900" algn="just" rtl="0">
              <a:spcBef>
                <a:spcPts val="0"/>
              </a:spcBef>
              <a:spcAft>
                <a:spcPts val="0"/>
              </a:spcAft>
              <a:buClr>
                <a:schemeClr val="accent1"/>
              </a:buClr>
              <a:buSzPts val="2400"/>
              <a:buFont typeface="Arial"/>
              <a:buChar char="•"/>
            </a:pPr>
            <a:r>
              <a:rPr lang="en-US" sz="2400" dirty="0">
                <a:solidFill>
                  <a:schemeClr val="accent1"/>
                </a:solidFill>
                <a:latin typeface="Helvetica Neue"/>
                <a:ea typeface="Helvetica Neue"/>
                <a:cs typeface="Helvetica Neue"/>
                <a:sym typeface="Helvetica Neue"/>
              </a:rPr>
              <a:t>Target annotations</a:t>
            </a:r>
            <a:endParaRPr sz="2400" dirty="0">
              <a:solidFill>
                <a:schemeClr val="accent1"/>
              </a:solidFill>
              <a:latin typeface="Helvetica Neue"/>
              <a:ea typeface="Helvetica Neue"/>
              <a:cs typeface="Helvetica Neue"/>
              <a:sym typeface="Helvetica Neue"/>
            </a:endParaRPr>
          </a:p>
        </p:txBody>
      </p:sp>
      <p:sp>
        <p:nvSpPr>
          <p:cNvPr id="337" name="Google Shape;337;p55"/>
          <p:cNvSpPr txBox="1"/>
          <p:nvPr/>
        </p:nvSpPr>
        <p:spPr>
          <a:xfrm>
            <a:off x="14" y="3845834"/>
            <a:ext cx="7419338" cy="461665"/>
          </a:xfrm>
          <a:prstGeom prst="rect">
            <a:avLst/>
          </a:prstGeom>
          <a:noFill/>
          <a:ln>
            <a:noFill/>
          </a:ln>
        </p:spPr>
        <p:txBody>
          <a:bodyPr spcFirstLastPara="1" wrap="square" lIns="91425" tIns="45700" rIns="91425" bIns="45700" anchor="t" anchorCtr="0">
            <a:noAutofit/>
          </a:bodyPr>
          <a:lstStyle/>
          <a:p>
            <a:pPr marL="342900" marR="0" lvl="0" indent="-342900" algn="just" rtl="0">
              <a:spcBef>
                <a:spcPts val="0"/>
              </a:spcBef>
              <a:spcAft>
                <a:spcPts val="0"/>
              </a:spcAft>
              <a:buClr>
                <a:schemeClr val="accent1"/>
              </a:buClr>
              <a:buSzPts val="2400"/>
              <a:buFont typeface="Arial"/>
              <a:buChar char="•"/>
            </a:pPr>
            <a:r>
              <a:rPr lang="en-US" sz="2400" dirty="0">
                <a:solidFill>
                  <a:schemeClr val="accent1"/>
                </a:solidFill>
                <a:latin typeface="Helvetica Neue"/>
                <a:ea typeface="Helvetica Neue"/>
                <a:cs typeface="Helvetica Neue"/>
                <a:sym typeface="Helvetica Neue"/>
              </a:rPr>
              <a:t>Target-disease associations (+ evidence + score)</a:t>
            </a:r>
            <a:endParaRPr sz="2400" dirty="0">
              <a:solidFill>
                <a:schemeClr val="accent1"/>
              </a:solidFill>
              <a:latin typeface="Helvetica Neue"/>
              <a:ea typeface="Helvetica Neue"/>
              <a:cs typeface="Helvetica Neue"/>
              <a:sym typeface="Helvetica Neue"/>
            </a:endParaRPr>
          </a:p>
        </p:txBody>
      </p:sp>
      <p:sp>
        <p:nvSpPr>
          <p:cNvPr id="339" name="Google Shape;339;p55"/>
          <p:cNvSpPr txBox="1"/>
          <p:nvPr/>
        </p:nvSpPr>
        <p:spPr>
          <a:xfrm>
            <a:off x="14" y="5819446"/>
            <a:ext cx="3668717" cy="461665"/>
          </a:xfrm>
          <a:prstGeom prst="rect">
            <a:avLst/>
          </a:prstGeom>
          <a:noFill/>
          <a:ln>
            <a:noFill/>
          </a:ln>
        </p:spPr>
        <p:txBody>
          <a:bodyPr spcFirstLastPara="1" wrap="square" lIns="91425" tIns="45700" rIns="91425" bIns="45700" anchor="t" anchorCtr="0">
            <a:noAutofit/>
          </a:bodyPr>
          <a:lstStyle/>
          <a:p>
            <a:pPr marL="342900" marR="0" lvl="0" indent="-342900" algn="just" rtl="0">
              <a:spcBef>
                <a:spcPts val="0"/>
              </a:spcBef>
              <a:spcAft>
                <a:spcPts val="0"/>
              </a:spcAft>
              <a:buClr>
                <a:schemeClr val="accent1"/>
              </a:buClr>
              <a:buSzPts val="2400"/>
              <a:buFont typeface="Arial"/>
              <a:buChar char="•"/>
            </a:pPr>
            <a:r>
              <a:rPr lang="en-US" sz="2400" dirty="0">
                <a:solidFill>
                  <a:schemeClr val="accent1"/>
                </a:solidFill>
                <a:latin typeface="Helvetica Neue"/>
                <a:ea typeface="Helvetica Neue"/>
                <a:cs typeface="Helvetica Neue"/>
                <a:sym typeface="Helvetica Neue"/>
              </a:rPr>
              <a:t>Disease annotations</a:t>
            </a:r>
            <a:endParaRPr sz="2400" dirty="0">
              <a:solidFill>
                <a:schemeClr val="accent1"/>
              </a:solidFill>
              <a:latin typeface="Helvetica Neue"/>
              <a:ea typeface="Helvetica Neue"/>
              <a:cs typeface="Helvetica Neue"/>
              <a:sym typeface="Helvetica Neue"/>
            </a:endParaRPr>
          </a:p>
        </p:txBody>
      </p:sp>
      <p:sp>
        <p:nvSpPr>
          <p:cNvPr id="340" name="Google Shape;340;p55"/>
          <p:cNvSpPr txBox="1"/>
          <p:nvPr/>
        </p:nvSpPr>
        <p:spPr>
          <a:xfrm>
            <a:off x="0" y="5211962"/>
            <a:ext cx="6239100" cy="5847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600" u="sng">
                <a:solidFill>
                  <a:schemeClr val="hlink"/>
                </a:solidFill>
                <a:latin typeface="Helvetica Neue"/>
                <a:ea typeface="Helvetica Neue"/>
                <a:cs typeface="Helvetica Neue"/>
                <a:sym typeface="Helvetica Neue"/>
                <a:hlinkClick r:id="rId3"/>
              </a:rPr>
              <a:t>http://www.targetvalidation.org/target/ENSG00000141510</a:t>
            </a:r>
            <a:endParaRPr sz="1600">
              <a:solidFill>
                <a:srgbClr val="7F7F7F"/>
              </a:solidFill>
              <a:latin typeface="Helvetica Neue"/>
              <a:ea typeface="Helvetica Neue"/>
              <a:cs typeface="Helvetica Neue"/>
              <a:sym typeface="Helvetica Neue"/>
            </a:endParaRPr>
          </a:p>
          <a:p>
            <a:pPr marL="285750" marR="0" lvl="0" indent="-184150" algn="just" rtl="0">
              <a:spcBef>
                <a:spcPts val="0"/>
              </a:spcBef>
              <a:spcAft>
                <a:spcPts val="0"/>
              </a:spcAft>
              <a:buClr>
                <a:schemeClr val="dk1"/>
              </a:buClr>
              <a:buSzPts val="1600"/>
              <a:buFont typeface="Calibri"/>
              <a:buNone/>
            </a:pPr>
            <a:endParaRPr sz="1600">
              <a:solidFill>
                <a:srgbClr val="7F7F7F"/>
              </a:solidFill>
              <a:latin typeface="Helvetica Neue"/>
              <a:ea typeface="Helvetica Neue"/>
              <a:cs typeface="Helvetica Neue"/>
              <a:sym typeface="Helvetica Neue"/>
            </a:endParaRPr>
          </a:p>
        </p:txBody>
      </p:sp>
      <p:sp>
        <p:nvSpPr>
          <p:cNvPr id="341" name="Google Shape;341;p55"/>
          <p:cNvSpPr txBox="1"/>
          <p:nvPr/>
        </p:nvSpPr>
        <p:spPr>
          <a:xfrm>
            <a:off x="0" y="6183860"/>
            <a:ext cx="5959500" cy="5847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600" u="sng" dirty="0">
                <a:solidFill>
                  <a:schemeClr val="hlink"/>
                </a:solidFill>
                <a:latin typeface="Helvetica Neue"/>
                <a:ea typeface="Helvetica Neue"/>
                <a:cs typeface="Helvetica Neue"/>
                <a:sym typeface="Helvetica Neue"/>
                <a:hlinkClick r:id="rId4"/>
              </a:rPr>
              <a:t>http://www.targetvalidation.org/diseaset/EFO_0000228</a:t>
            </a:r>
            <a:endParaRPr sz="1600" dirty="0">
              <a:solidFill>
                <a:srgbClr val="7F7F7F"/>
              </a:solidFill>
              <a:latin typeface="Helvetica Neue"/>
              <a:ea typeface="Helvetica Neue"/>
              <a:cs typeface="Helvetica Neue"/>
              <a:sym typeface="Helvetica Neue"/>
            </a:endParaRPr>
          </a:p>
          <a:p>
            <a:pPr marL="0" marR="0" lvl="0" indent="0" algn="just" rtl="0">
              <a:spcBef>
                <a:spcPts val="0"/>
              </a:spcBef>
              <a:spcAft>
                <a:spcPts val="0"/>
              </a:spcAft>
              <a:buNone/>
            </a:pPr>
            <a:endParaRPr sz="1600" dirty="0">
              <a:solidFill>
                <a:srgbClr val="7F7F7F"/>
              </a:solidFill>
              <a:latin typeface="Helvetica Neue"/>
              <a:ea typeface="Helvetica Neue"/>
              <a:cs typeface="Helvetica Neue"/>
              <a:sym typeface="Helvetica Neue"/>
            </a:endParaRPr>
          </a:p>
        </p:txBody>
      </p:sp>
      <p:sp>
        <p:nvSpPr>
          <p:cNvPr id="342" name="Google Shape;342;p55"/>
          <p:cNvSpPr txBox="1"/>
          <p:nvPr/>
        </p:nvSpPr>
        <p:spPr>
          <a:xfrm>
            <a:off x="0" y="4299674"/>
            <a:ext cx="8316009" cy="584776"/>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600" u="sng" dirty="0">
                <a:solidFill>
                  <a:schemeClr val="hlink"/>
                </a:solidFill>
                <a:latin typeface="Helvetica Neue"/>
                <a:ea typeface="Helvetica Neue"/>
                <a:cs typeface="Helvetica Neue"/>
                <a:sym typeface="Helvetica Neue"/>
                <a:hlinkClick r:id="rId5"/>
              </a:rPr>
              <a:t>https://www.targetvalidation.org/evidence/ENSG00000141510/EFO_0000228</a:t>
            </a:r>
            <a:endParaRPr sz="1600" dirty="0">
              <a:solidFill>
                <a:srgbClr val="7F7F7F"/>
              </a:solidFill>
              <a:latin typeface="Helvetica Neue"/>
              <a:ea typeface="Helvetica Neue"/>
              <a:cs typeface="Helvetica Neue"/>
              <a:sym typeface="Helvetica Neue"/>
            </a:endParaRPr>
          </a:p>
          <a:p>
            <a:pPr marL="0" marR="0" lvl="0" indent="0" algn="just" rtl="0">
              <a:spcBef>
                <a:spcPts val="0"/>
              </a:spcBef>
              <a:spcAft>
                <a:spcPts val="0"/>
              </a:spcAft>
              <a:buNone/>
            </a:pPr>
            <a:endParaRPr sz="1600" dirty="0">
              <a:solidFill>
                <a:srgbClr val="7F7F7F"/>
              </a:solidFill>
              <a:latin typeface="Helvetica Neue"/>
              <a:ea typeface="Helvetica Neue"/>
              <a:cs typeface="Helvetica Neue"/>
              <a:sym typeface="Helvetica Neue"/>
            </a:endParaRPr>
          </a:p>
        </p:txBody>
      </p:sp>
      <p:pic>
        <p:nvPicPr>
          <p:cNvPr id="12" name="Picture 11">
            <a:extLst>
              <a:ext uri="{FF2B5EF4-FFF2-40B4-BE49-F238E27FC236}">
                <a16:creationId xmlns:a16="http://schemas.microsoft.com/office/drawing/2014/main" id="{1BD3FA09-C26F-244D-A4ED-69EEC2513B18}"/>
              </a:ext>
            </a:extLst>
          </p:cNvPr>
          <p:cNvPicPr>
            <a:picLocks noChangeAspect="1"/>
          </p:cNvPicPr>
          <p:nvPr/>
        </p:nvPicPr>
        <p:blipFill rotWithShape="1">
          <a:blip r:embed="rId6"/>
          <a:srcRect l="14884" r="-1" b="870"/>
          <a:stretch/>
        </p:blipFill>
        <p:spPr>
          <a:xfrm>
            <a:off x="5331246" y="620979"/>
            <a:ext cx="3527203" cy="2736895"/>
          </a:xfrm>
          <a:prstGeom prst="ellipse">
            <a:avLst/>
          </a:prstGeom>
        </p:spPr>
      </p:pic>
    </p:spTree>
    <p:extLst>
      <p:ext uri="{BB962C8B-B14F-4D97-AF65-F5344CB8AC3E}">
        <p14:creationId xmlns:p14="http://schemas.microsoft.com/office/powerpoint/2010/main" val="3144048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8"/>
          <p:cNvSpPr txBox="1">
            <a:spLocks/>
          </p:cNvSpPr>
          <p:nvPr/>
        </p:nvSpPr>
        <p:spPr>
          <a:xfrm>
            <a:off x="0" y="222188"/>
            <a:ext cx="9144000" cy="781707"/>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lnSpc>
                <a:spcPct val="120000"/>
              </a:lnSpc>
            </a:pPr>
            <a:r>
              <a:rPr lang="en-GB" sz="4000" dirty="0">
                <a:ea typeface="Calibri"/>
                <a:sym typeface="Calibri"/>
              </a:rPr>
              <a:t>Demo 1</a:t>
            </a:r>
          </a:p>
          <a:p>
            <a:pPr algn="ctr">
              <a:lnSpc>
                <a:spcPct val="120000"/>
              </a:lnSpc>
            </a:pPr>
            <a:r>
              <a:rPr lang="en-GB" sz="4000" dirty="0">
                <a:ea typeface="Calibri"/>
                <a:sym typeface="Calibri"/>
              </a:rPr>
              <a:t>Searching for a disease </a:t>
            </a:r>
            <a:r>
              <a:rPr lang="en-GB" sz="4000" dirty="0">
                <a:ea typeface="Calibri"/>
                <a:sym typeface="Wingdings" pitchFamily="2" charset="2"/>
              </a:rPr>
              <a:t> targets</a:t>
            </a:r>
            <a:endParaRPr lang="en-GB" sz="4000" dirty="0">
              <a:ea typeface="Calibri"/>
              <a:sym typeface="Calibri"/>
            </a:endParaRPr>
          </a:p>
          <a:p>
            <a:pPr algn="ctr">
              <a:lnSpc>
                <a:spcPct val="120000"/>
              </a:lnSpc>
            </a:pPr>
            <a:endParaRPr lang="en-GB" sz="4000" dirty="0">
              <a:ea typeface="Calibri"/>
              <a:sym typeface="Calibri"/>
            </a:endParaRPr>
          </a:p>
        </p:txBody>
      </p:sp>
      <p:sp>
        <p:nvSpPr>
          <p:cNvPr id="14" name="TextBox 13"/>
          <p:cNvSpPr txBox="1"/>
          <p:nvPr/>
        </p:nvSpPr>
        <p:spPr>
          <a:xfrm>
            <a:off x="269167" y="4034626"/>
            <a:ext cx="3267663" cy="707886"/>
          </a:xfrm>
          <a:prstGeom prst="rect">
            <a:avLst/>
          </a:prstGeom>
          <a:noFill/>
        </p:spPr>
        <p:txBody>
          <a:bodyPr wrap="square" rtlCol="0">
            <a:spAutoFit/>
          </a:bodyPr>
          <a:lstStyle/>
          <a:p>
            <a:pPr algn="ctr"/>
            <a:r>
              <a:rPr lang="en-GB" sz="2000" dirty="0">
                <a:solidFill>
                  <a:srgbClr val="4F81BD"/>
                </a:solidFill>
                <a:latin typeface="Helvetica"/>
                <a:ea typeface="Calibri"/>
                <a:cs typeface="Helvetica"/>
                <a:sym typeface="Calibri"/>
              </a:rPr>
              <a:t>What is the evidence for the association?</a:t>
            </a:r>
            <a:endParaRPr lang="en-US" sz="2000" dirty="0">
              <a:solidFill>
                <a:srgbClr val="4F81BD"/>
              </a:solidFill>
              <a:latin typeface="Helvetica"/>
              <a:cs typeface="Helvetica"/>
            </a:endParaRPr>
          </a:p>
        </p:txBody>
      </p:sp>
      <p:sp>
        <p:nvSpPr>
          <p:cNvPr id="16" name="TextBox 15"/>
          <p:cNvSpPr txBox="1"/>
          <p:nvPr/>
        </p:nvSpPr>
        <p:spPr>
          <a:xfrm>
            <a:off x="-196183" y="2811861"/>
            <a:ext cx="4198362" cy="707886"/>
          </a:xfrm>
          <a:prstGeom prst="rect">
            <a:avLst/>
          </a:prstGeom>
          <a:noFill/>
        </p:spPr>
        <p:txBody>
          <a:bodyPr wrap="square" rtlCol="0">
            <a:spAutoFit/>
          </a:bodyPr>
          <a:lstStyle/>
          <a:p>
            <a:pPr algn="ctr"/>
            <a:r>
              <a:rPr lang="en-US" sz="2000" dirty="0">
                <a:solidFill>
                  <a:schemeClr val="accent1"/>
                </a:solidFill>
                <a:latin typeface="Helvetica"/>
                <a:cs typeface="Helvetica"/>
              </a:rPr>
              <a:t>Which targets are </a:t>
            </a:r>
          </a:p>
          <a:p>
            <a:pPr algn="ctr"/>
            <a:r>
              <a:rPr lang="en-US" sz="2000" dirty="0">
                <a:solidFill>
                  <a:schemeClr val="accent1"/>
                </a:solidFill>
                <a:latin typeface="Helvetica"/>
                <a:cs typeface="Helvetica"/>
              </a:rPr>
              <a:t>associated with my disease?</a:t>
            </a:r>
          </a:p>
        </p:txBody>
      </p:sp>
      <p:sp>
        <p:nvSpPr>
          <p:cNvPr id="21" name="TextBox 20"/>
          <p:cNvSpPr txBox="1"/>
          <p:nvPr/>
        </p:nvSpPr>
        <p:spPr>
          <a:xfrm>
            <a:off x="139396" y="5257391"/>
            <a:ext cx="3527203" cy="1015663"/>
          </a:xfrm>
          <a:prstGeom prst="rect">
            <a:avLst/>
          </a:prstGeom>
          <a:noFill/>
        </p:spPr>
        <p:txBody>
          <a:bodyPr wrap="square" rtlCol="0">
            <a:spAutoFit/>
          </a:bodyPr>
          <a:lstStyle/>
          <a:p>
            <a:pPr algn="ctr"/>
            <a:r>
              <a:rPr lang="en-US" sz="2000" dirty="0">
                <a:solidFill>
                  <a:schemeClr val="accent1"/>
                </a:solidFill>
                <a:latin typeface="Helvetica"/>
                <a:cs typeface="Helvetica"/>
              </a:rPr>
              <a:t>Is there any data to help me with target prioritization e.g.</a:t>
            </a:r>
          </a:p>
          <a:p>
            <a:pPr algn="ctr"/>
            <a:r>
              <a:rPr lang="en-US" sz="2000" dirty="0">
                <a:solidFill>
                  <a:schemeClr val="accent1"/>
                </a:solidFill>
                <a:latin typeface="Helvetica"/>
                <a:cs typeface="Helvetica"/>
              </a:rPr>
              <a:t>tractability?</a:t>
            </a:r>
          </a:p>
        </p:txBody>
      </p:sp>
      <p:pic>
        <p:nvPicPr>
          <p:cNvPr id="4" name="Picture 3">
            <a:extLst>
              <a:ext uri="{FF2B5EF4-FFF2-40B4-BE49-F238E27FC236}">
                <a16:creationId xmlns:a16="http://schemas.microsoft.com/office/drawing/2014/main" id="{09F6301A-4E5B-274C-8D98-3906DF229485}"/>
              </a:ext>
            </a:extLst>
          </p:cNvPr>
          <p:cNvPicPr>
            <a:picLocks noChangeAspect="1"/>
          </p:cNvPicPr>
          <p:nvPr/>
        </p:nvPicPr>
        <p:blipFill rotWithShape="1">
          <a:blip r:embed="rId3"/>
          <a:srcRect l="5751" t="12316" r="4178" b="38834"/>
          <a:stretch/>
        </p:blipFill>
        <p:spPr>
          <a:xfrm>
            <a:off x="3937191" y="3114447"/>
            <a:ext cx="4936783" cy="2548244"/>
          </a:xfrm>
          <a:prstGeom prst="rect">
            <a:avLst/>
          </a:prstGeom>
          <a:ln>
            <a:solidFill>
              <a:schemeClr val="bg1">
                <a:lumMod val="75000"/>
              </a:schemeClr>
            </a:solidFill>
          </a:ln>
        </p:spPr>
      </p:pic>
      <p:sp>
        <p:nvSpPr>
          <p:cNvPr id="3" name="Right Arrow 2"/>
          <p:cNvSpPr/>
          <p:nvPr/>
        </p:nvSpPr>
        <p:spPr>
          <a:xfrm rot="10800000">
            <a:off x="5571022" y="4408390"/>
            <a:ext cx="701778" cy="551480"/>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08879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0577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5"/>
          <p:cNvSpPr txBox="1">
            <a:spLocks/>
          </p:cNvSpPr>
          <p:nvPr/>
        </p:nvSpPr>
        <p:spPr>
          <a:xfrm>
            <a:off x="0" y="1652205"/>
            <a:ext cx="9144000" cy="4525963"/>
          </a:xfrm>
          <a:prstGeom prst="rect">
            <a:avLst/>
          </a:prstGeom>
        </p:spPr>
        <p:txBody>
          <a:bodyPr>
            <a:normAutofit fontScale="92500" lnSpcReduction="20000"/>
          </a:bodyPr>
          <a:lstStyle>
            <a:lvl1pPr marL="342900" indent="-342900" algn="l" defTabSz="457200" rtl="0" eaLnBrk="1" latinLnBrk="0" hangingPunct="1">
              <a:spcBef>
                <a:spcPct val="20000"/>
              </a:spcBef>
              <a:spcAft>
                <a:spcPts val="600"/>
              </a:spcAft>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spcBef>
                <a:spcPts val="0"/>
              </a:spcBef>
            </a:pPr>
            <a:r>
              <a:rPr lang="en-GB" sz="2900" dirty="0">
                <a:solidFill>
                  <a:schemeClr val="accent1"/>
                </a:solidFill>
                <a:latin typeface="Helvetica"/>
                <a:cs typeface="Helvetica"/>
              </a:rPr>
              <a:t>Introduction to Open Targets</a:t>
            </a:r>
          </a:p>
          <a:p>
            <a:pPr algn="just">
              <a:spcBef>
                <a:spcPts val="0"/>
              </a:spcBef>
            </a:pPr>
            <a:endParaRPr lang="en-GB" sz="2900" dirty="0">
              <a:solidFill>
                <a:schemeClr val="accent1"/>
              </a:solidFill>
              <a:latin typeface="Helvetica"/>
              <a:cs typeface="Helvetica"/>
            </a:endParaRPr>
          </a:p>
          <a:p>
            <a:pPr algn="just">
              <a:spcBef>
                <a:spcPts val="0"/>
              </a:spcBef>
            </a:pPr>
            <a:r>
              <a:rPr lang="en-GB" sz="2900" dirty="0">
                <a:solidFill>
                  <a:schemeClr val="accent1"/>
                </a:solidFill>
                <a:latin typeface="Helvetica"/>
                <a:cs typeface="Helvetica"/>
              </a:rPr>
              <a:t>Open Targets Platform: presentation + live demos</a:t>
            </a:r>
          </a:p>
          <a:p>
            <a:pPr marL="0" indent="0" algn="just">
              <a:spcBef>
                <a:spcPts val="0"/>
              </a:spcBef>
              <a:buNone/>
            </a:pPr>
            <a:endParaRPr lang="en-GB" sz="2800" dirty="0">
              <a:solidFill>
                <a:schemeClr val="accent1"/>
              </a:solidFill>
              <a:latin typeface="Helvetica"/>
              <a:cs typeface="Helvetica"/>
            </a:endParaRPr>
          </a:p>
          <a:p>
            <a:pPr algn="just">
              <a:spcBef>
                <a:spcPts val="0"/>
              </a:spcBef>
            </a:pPr>
            <a:r>
              <a:rPr lang="en-GB" sz="2900" dirty="0">
                <a:solidFill>
                  <a:schemeClr val="accent1"/>
                </a:solidFill>
                <a:latin typeface="Helvetica"/>
                <a:cs typeface="Helvetica"/>
              </a:rPr>
              <a:t>Hands-on exercises</a:t>
            </a:r>
          </a:p>
          <a:p>
            <a:pPr algn="just">
              <a:spcBef>
                <a:spcPts val="0"/>
              </a:spcBef>
            </a:pPr>
            <a:endParaRPr lang="en-GB" sz="2800" dirty="0">
              <a:solidFill>
                <a:srgbClr val="C00000"/>
              </a:solidFill>
              <a:latin typeface="Helvetica"/>
              <a:cs typeface="Helvetica"/>
            </a:endParaRPr>
          </a:p>
          <a:p>
            <a:pPr marL="800100" lvl="2" indent="0" algn="just">
              <a:spcBef>
                <a:spcPts val="0"/>
              </a:spcBef>
              <a:buNone/>
            </a:pPr>
            <a:r>
              <a:rPr lang="en-GB" sz="2000" dirty="0">
                <a:solidFill>
                  <a:srgbClr val="C00000"/>
                </a:solidFill>
                <a:latin typeface="Helvetica"/>
                <a:cs typeface="Helvetica"/>
              </a:rPr>
              <a:t>Lunch break </a:t>
            </a:r>
            <a:r>
              <a:rPr lang="en-GB" sz="2000" dirty="0">
                <a:solidFill>
                  <a:srgbClr val="C00000"/>
                </a:solidFill>
                <a:latin typeface="Helvetica"/>
                <a:cs typeface="Helvetica"/>
                <a:sym typeface="Wingdings" pitchFamily="2" charset="2"/>
              </a:rPr>
              <a:t></a:t>
            </a:r>
            <a:r>
              <a:rPr lang="en-GB" sz="2000" dirty="0">
                <a:solidFill>
                  <a:srgbClr val="C00000"/>
                </a:solidFill>
                <a:latin typeface="Helvetica"/>
                <a:cs typeface="Helvetica"/>
              </a:rPr>
              <a:t> 12:00-13:00</a:t>
            </a:r>
          </a:p>
          <a:p>
            <a:pPr marL="800100" lvl="2" indent="0" algn="just">
              <a:spcBef>
                <a:spcPts val="0"/>
              </a:spcBef>
              <a:buNone/>
            </a:pPr>
            <a:endParaRPr lang="en-GB" sz="2800" dirty="0">
              <a:solidFill>
                <a:schemeClr val="accent1"/>
              </a:solidFill>
              <a:latin typeface="Helvetica"/>
              <a:cs typeface="Helvetica"/>
            </a:endParaRPr>
          </a:p>
          <a:p>
            <a:pPr algn="just">
              <a:spcBef>
                <a:spcPts val="0"/>
              </a:spcBef>
            </a:pPr>
            <a:r>
              <a:rPr lang="en-GB" sz="2900" dirty="0">
                <a:solidFill>
                  <a:schemeClr val="accent1"/>
                </a:solidFill>
                <a:latin typeface="Helvetica"/>
                <a:cs typeface="Helvetica"/>
              </a:rPr>
              <a:t>Open Targets Genetics: presentation + live demo</a:t>
            </a:r>
          </a:p>
          <a:p>
            <a:pPr algn="just">
              <a:spcBef>
                <a:spcPts val="0"/>
              </a:spcBef>
            </a:pPr>
            <a:endParaRPr lang="en-GB" sz="2900" dirty="0">
              <a:solidFill>
                <a:schemeClr val="accent1"/>
              </a:solidFill>
              <a:latin typeface="Helvetica"/>
              <a:cs typeface="Helvetica"/>
            </a:endParaRPr>
          </a:p>
          <a:p>
            <a:pPr algn="just">
              <a:spcBef>
                <a:spcPts val="0"/>
              </a:spcBef>
            </a:pPr>
            <a:r>
              <a:rPr lang="en-GB" sz="2900" dirty="0">
                <a:solidFill>
                  <a:schemeClr val="accent1"/>
                </a:solidFill>
                <a:latin typeface="Helvetica"/>
                <a:cs typeface="Helvetica"/>
              </a:rPr>
              <a:t>Feedback survey, wrap up, further discussion</a:t>
            </a:r>
          </a:p>
          <a:p>
            <a:pPr algn="just">
              <a:spcBef>
                <a:spcPts val="0"/>
              </a:spcBef>
            </a:pPr>
            <a:endParaRPr lang="en-GB" sz="2800" dirty="0">
              <a:solidFill>
                <a:schemeClr val="accent1"/>
              </a:solidFill>
              <a:latin typeface="Helvetica"/>
              <a:cs typeface="Helvetica"/>
            </a:endParaRPr>
          </a:p>
          <a:p>
            <a:pPr algn="just">
              <a:spcBef>
                <a:spcPts val="0"/>
              </a:spcBef>
            </a:pPr>
            <a:endParaRPr lang="en-GB" sz="2800" dirty="0">
              <a:solidFill>
                <a:schemeClr val="accent1"/>
              </a:solidFill>
              <a:latin typeface="Helvetica"/>
              <a:cs typeface="Helvetica"/>
            </a:endParaRPr>
          </a:p>
          <a:p>
            <a:pPr marL="0" indent="0" algn="just">
              <a:spcBef>
                <a:spcPts val="0"/>
              </a:spcBef>
              <a:buFont typeface="Arial"/>
              <a:buNone/>
            </a:pPr>
            <a:endParaRPr lang="en-GB" sz="2800" b="1" u="sng" dirty="0">
              <a:solidFill>
                <a:schemeClr val="accent1"/>
              </a:solidFill>
              <a:latin typeface="Helvetica"/>
              <a:cs typeface="Helvetica"/>
              <a:hlinkClick r:id="rId3"/>
            </a:endParaRPr>
          </a:p>
          <a:p>
            <a:pPr marL="0" indent="0" algn="just">
              <a:spcBef>
                <a:spcPts val="0"/>
              </a:spcBef>
              <a:buFont typeface="Arial"/>
              <a:buNone/>
            </a:pPr>
            <a:endParaRPr lang="en-GB" sz="2800" b="1" u="sng" dirty="0">
              <a:solidFill>
                <a:srgbClr val="FF0000"/>
              </a:solidFill>
              <a:latin typeface="Helvetica"/>
              <a:cs typeface="Helvetica"/>
              <a:hlinkClick r:id="rId3"/>
            </a:endParaRPr>
          </a:p>
        </p:txBody>
      </p:sp>
      <p:sp>
        <p:nvSpPr>
          <p:cNvPr id="4" name="Title 8"/>
          <p:cNvSpPr txBox="1">
            <a:spLocks/>
          </p:cNvSpPr>
          <p:nvPr/>
        </p:nvSpPr>
        <p:spPr>
          <a:xfrm>
            <a:off x="0" y="158207"/>
            <a:ext cx="914399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lnSpc>
                <a:spcPct val="150000"/>
              </a:lnSpc>
            </a:pPr>
            <a:r>
              <a:rPr lang="en-GB" sz="4000" dirty="0">
                <a:ea typeface="Calibri"/>
                <a:sym typeface="Calibri"/>
              </a:rPr>
              <a:t>This session 10:00-15:00</a:t>
            </a:r>
          </a:p>
        </p:txBody>
      </p:sp>
    </p:spTree>
    <p:extLst>
      <p:ext uri="{BB962C8B-B14F-4D97-AF65-F5344CB8AC3E}">
        <p14:creationId xmlns:p14="http://schemas.microsoft.com/office/powerpoint/2010/main" val="24770876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59"/>
          <p:cNvSpPr txBox="1">
            <a:spLocks noGrp="1"/>
          </p:cNvSpPr>
          <p:nvPr>
            <p:ph type="title" idx="4294967295"/>
          </p:nvPr>
        </p:nvSpPr>
        <p:spPr>
          <a:xfrm>
            <a:off x="0" y="-23813"/>
            <a:ext cx="9144000" cy="114300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91EB"/>
              </a:buClr>
              <a:buSzPts val="4000"/>
              <a:buFont typeface="Helvetica Neue"/>
              <a:buNone/>
            </a:pPr>
            <a:r>
              <a:rPr lang="en-US" sz="4000" dirty="0">
                <a:solidFill>
                  <a:srgbClr val="0091EB"/>
                </a:solidFill>
                <a:latin typeface="Helvetica Neue"/>
                <a:ea typeface="Helvetica Neue"/>
                <a:cs typeface="Helvetica Neue"/>
                <a:sym typeface="Helvetica Neue"/>
              </a:rPr>
              <a:t>Association score </a:t>
            </a:r>
            <a:r>
              <a:rPr lang="en-US" sz="4000" dirty="0">
                <a:solidFill>
                  <a:srgbClr val="0091EB"/>
                </a:solidFill>
                <a:latin typeface="Helvetica Neue"/>
                <a:ea typeface="Helvetica Neue"/>
                <a:cs typeface="Helvetica Neue"/>
                <a:sym typeface="Wingdings" pitchFamily="2" charset="2"/>
              </a:rPr>
              <a:t> confidence</a:t>
            </a:r>
            <a:endParaRPr sz="4000" dirty="0">
              <a:solidFill>
                <a:srgbClr val="0091EB"/>
              </a:solidFill>
              <a:latin typeface="Helvetica Neue"/>
              <a:ea typeface="Helvetica Neue"/>
              <a:cs typeface="Helvetica Neue"/>
              <a:sym typeface="Helvetica Neue"/>
            </a:endParaRPr>
          </a:p>
        </p:txBody>
      </p:sp>
      <p:sp>
        <p:nvSpPr>
          <p:cNvPr id="391" name="Google Shape;391;p59"/>
          <p:cNvSpPr txBox="1"/>
          <p:nvPr/>
        </p:nvSpPr>
        <p:spPr>
          <a:xfrm>
            <a:off x="512056" y="1558320"/>
            <a:ext cx="8119888" cy="1409617"/>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None/>
            </a:pPr>
            <a:r>
              <a:rPr lang="en-US" sz="2400" dirty="0">
                <a:solidFill>
                  <a:srgbClr val="4F81BD"/>
                </a:solidFill>
                <a:latin typeface="Helvetica Neue"/>
                <a:ea typeface="Helvetica Neue"/>
                <a:cs typeface="Helvetica Neue"/>
                <a:sym typeface="Helvetica Neue"/>
              </a:rPr>
              <a:t>Which targets have more evidence for an association?</a:t>
            </a:r>
            <a:endParaRPr sz="2400" dirty="0">
              <a:solidFill>
                <a:srgbClr val="4F81BD"/>
              </a:solidFill>
              <a:latin typeface="Helvetica Neue"/>
              <a:ea typeface="Helvetica Neue"/>
              <a:cs typeface="Helvetica Neue"/>
              <a:sym typeface="Helvetica Neue"/>
            </a:endParaRPr>
          </a:p>
        </p:txBody>
      </p:sp>
      <p:sp>
        <p:nvSpPr>
          <p:cNvPr id="393" name="Google Shape;393;p59"/>
          <p:cNvSpPr txBox="1"/>
          <p:nvPr/>
        </p:nvSpPr>
        <p:spPr>
          <a:xfrm>
            <a:off x="0" y="2739122"/>
            <a:ext cx="9144000" cy="966418"/>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None/>
            </a:pPr>
            <a:r>
              <a:rPr lang="en-US" sz="2400" dirty="0">
                <a:solidFill>
                  <a:srgbClr val="4F81BD"/>
                </a:solidFill>
                <a:latin typeface="Helvetica Neue"/>
                <a:ea typeface="Helvetica Neue"/>
                <a:cs typeface="Helvetica Neue"/>
                <a:sym typeface="Helvetica Neue"/>
              </a:rPr>
              <a:t>What is the relative weight of the evidence for different targets?</a:t>
            </a:r>
            <a:endParaRPr sz="2400" dirty="0">
              <a:solidFill>
                <a:srgbClr val="4F81BD"/>
              </a:solidFill>
              <a:latin typeface="Helvetica Neue"/>
              <a:ea typeface="Helvetica Neue"/>
              <a:cs typeface="Helvetica Neue"/>
              <a:sym typeface="Helvetica Neue"/>
            </a:endParaRPr>
          </a:p>
        </p:txBody>
      </p:sp>
      <p:grpSp>
        <p:nvGrpSpPr>
          <p:cNvPr id="2" name="Group 1">
            <a:extLst>
              <a:ext uri="{FF2B5EF4-FFF2-40B4-BE49-F238E27FC236}">
                <a16:creationId xmlns:a16="http://schemas.microsoft.com/office/drawing/2014/main" id="{F9777392-3A80-E049-BB75-87CC6D0C7212}"/>
              </a:ext>
            </a:extLst>
          </p:cNvPr>
          <p:cNvGrpSpPr/>
          <p:nvPr/>
        </p:nvGrpSpPr>
        <p:grpSpPr>
          <a:xfrm>
            <a:off x="260219" y="4241193"/>
            <a:ext cx="8623561" cy="1290298"/>
            <a:chOff x="191825" y="5523088"/>
            <a:chExt cx="8623561" cy="1290298"/>
          </a:xfrm>
        </p:grpSpPr>
        <p:pic>
          <p:nvPicPr>
            <p:cNvPr id="10" name="Picture 9">
              <a:extLst>
                <a:ext uri="{FF2B5EF4-FFF2-40B4-BE49-F238E27FC236}">
                  <a16:creationId xmlns:a16="http://schemas.microsoft.com/office/drawing/2014/main" id="{FC9C2961-E91D-1A48-944C-774A591A2191}"/>
                </a:ext>
              </a:extLst>
            </p:cNvPr>
            <p:cNvPicPr>
              <a:picLocks noChangeAspect="1"/>
            </p:cNvPicPr>
            <p:nvPr/>
          </p:nvPicPr>
          <p:blipFill rotWithShape="1">
            <a:blip r:embed="rId3"/>
            <a:srcRect r="923"/>
            <a:stretch/>
          </p:blipFill>
          <p:spPr>
            <a:xfrm>
              <a:off x="191825" y="5813253"/>
              <a:ext cx="8276978" cy="1000133"/>
            </a:xfrm>
            <a:prstGeom prst="rect">
              <a:avLst/>
            </a:prstGeom>
          </p:spPr>
        </p:pic>
        <p:sp>
          <p:nvSpPr>
            <p:cNvPr id="11" name="Google Shape;393;p59">
              <a:extLst>
                <a:ext uri="{FF2B5EF4-FFF2-40B4-BE49-F238E27FC236}">
                  <a16:creationId xmlns:a16="http://schemas.microsoft.com/office/drawing/2014/main" id="{B2DBB03D-EC3E-B44C-A1D0-F83AECDFFB0B}"/>
                </a:ext>
              </a:extLst>
            </p:cNvPr>
            <p:cNvSpPr txBox="1"/>
            <p:nvPr/>
          </p:nvSpPr>
          <p:spPr>
            <a:xfrm>
              <a:off x="1035742" y="5523088"/>
              <a:ext cx="1579847" cy="966418"/>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None/>
              </a:pPr>
              <a:r>
                <a:rPr lang="en-US" sz="1200" dirty="0">
                  <a:solidFill>
                    <a:srgbClr val="4F81BD"/>
                  </a:solidFill>
                  <a:latin typeface="Helvetica Neue"/>
                  <a:ea typeface="Helvetica Neue"/>
                  <a:cs typeface="Helvetica Neue"/>
                  <a:sym typeface="Helvetica Neue"/>
                </a:rPr>
                <a:t>Overall score</a:t>
              </a:r>
              <a:endParaRPr sz="1200" dirty="0">
                <a:solidFill>
                  <a:srgbClr val="4F81BD"/>
                </a:solidFill>
                <a:latin typeface="Helvetica Neue"/>
                <a:ea typeface="Helvetica Neue"/>
                <a:cs typeface="Helvetica Neue"/>
                <a:sym typeface="Helvetica Neue"/>
              </a:endParaRPr>
            </a:p>
          </p:txBody>
        </p:sp>
        <p:sp>
          <p:nvSpPr>
            <p:cNvPr id="12" name="Google Shape;393;p59">
              <a:extLst>
                <a:ext uri="{FF2B5EF4-FFF2-40B4-BE49-F238E27FC236}">
                  <a16:creationId xmlns:a16="http://schemas.microsoft.com/office/drawing/2014/main" id="{6E53F7F8-54F4-BE4B-B95A-43586AD5F074}"/>
                </a:ext>
              </a:extLst>
            </p:cNvPr>
            <p:cNvSpPr txBox="1"/>
            <p:nvPr/>
          </p:nvSpPr>
          <p:spPr>
            <a:xfrm>
              <a:off x="1976721" y="5523088"/>
              <a:ext cx="1579847" cy="966418"/>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None/>
              </a:pPr>
              <a:r>
                <a:rPr lang="en-US" sz="1200" dirty="0">
                  <a:solidFill>
                    <a:srgbClr val="4F81BD"/>
                  </a:solidFill>
                  <a:latin typeface="Helvetica Neue"/>
                  <a:ea typeface="Helvetica Neue"/>
                  <a:cs typeface="Helvetica Neue"/>
                  <a:sym typeface="Helvetica Neue"/>
                </a:rPr>
                <a:t>Genetic</a:t>
              </a:r>
              <a:endParaRPr sz="1200" dirty="0">
                <a:solidFill>
                  <a:srgbClr val="4F81BD"/>
                </a:solidFill>
                <a:latin typeface="Helvetica Neue"/>
                <a:ea typeface="Helvetica Neue"/>
                <a:cs typeface="Helvetica Neue"/>
                <a:sym typeface="Helvetica Neue"/>
              </a:endParaRPr>
            </a:p>
          </p:txBody>
        </p:sp>
        <p:sp>
          <p:nvSpPr>
            <p:cNvPr id="13" name="Google Shape;393;p59">
              <a:extLst>
                <a:ext uri="{FF2B5EF4-FFF2-40B4-BE49-F238E27FC236}">
                  <a16:creationId xmlns:a16="http://schemas.microsoft.com/office/drawing/2014/main" id="{B51F8287-C478-2E4A-811A-48875BAC335E}"/>
                </a:ext>
              </a:extLst>
            </p:cNvPr>
            <p:cNvSpPr txBox="1"/>
            <p:nvPr/>
          </p:nvSpPr>
          <p:spPr>
            <a:xfrm>
              <a:off x="3008243" y="5523088"/>
              <a:ext cx="1305659" cy="966418"/>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None/>
              </a:pPr>
              <a:r>
                <a:rPr lang="en-US" sz="1200" dirty="0">
                  <a:solidFill>
                    <a:srgbClr val="4F81BD"/>
                  </a:solidFill>
                  <a:latin typeface="Helvetica Neue"/>
                  <a:ea typeface="Helvetica Neue"/>
                  <a:cs typeface="Helvetica Neue"/>
                  <a:sym typeface="Helvetica Neue"/>
                </a:rPr>
                <a:t>Somatic</a:t>
              </a:r>
              <a:endParaRPr sz="1200" dirty="0">
                <a:solidFill>
                  <a:srgbClr val="4F81BD"/>
                </a:solidFill>
                <a:latin typeface="Helvetica Neue"/>
                <a:ea typeface="Helvetica Neue"/>
                <a:cs typeface="Helvetica Neue"/>
                <a:sym typeface="Helvetica Neue"/>
              </a:endParaRPr>
            </a:p>
          </p:txBody>
        </p:sp>
        <p:sp>
          <p:nvSpPr>
            <p:cNvPr id="14" name="Google Shape;393;p59">
              <a:extLst>
                <a:ext uri="{FF2B5EF4-FFF2-40B4-BE49-F238E27FC236}">
                  <a16:creationId xmlns:a16="http://schemas.microsoft.com/office/drawing/2014/main" id="{BAD7DB70-7ECF-5C44-A6B7-9AB24944C79A}"/>
                </a:ext>
              </a:extLst>
            </p:cNvPr>
            <p:cNvSpPr txBox="1"/>
            <p:nvPr/>
          </p:nvSpPr>
          <p:spPr>
            <a:xfrm>
              <a:off x="3732919" y="5523088"/>
              <a:ext cx="1579847" cy="966418"/>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None/>
              </a:pPr>
              <a:r>
                <a:rPr lang="en-US" sz="1200" dirty="0">
                  <a:solidFill>
                    <a:srgbClr val="4F81BD"/>
                  </a:solidFill>
                  <a:latin typeface="Helvetica Neue"/>
                  <a:ea typeface="Helvetica Neue"/>
                  <a:cs typeface="Helvetica Neue"/>
                  <a:sym typeface="Helvetica Neue"/>
                </a:rPr>
                <a:t>Drugs</a:t>
              </a:r>
              <a:endParaRPr sz="1200" dirty="0">
                <a:solidFill>
                  <a:srgbClr val="4F81BD"/>
                </a:solidFill>
                <a:latin typeface="Helvetica Neue"/>
                <a:ea typeface="Helvetica Neue"/>
                <a:cs typeface="Helvetica Neue"/>
                <a:sym typeface="Helvetica Neue"/>
              </a:endParaRPr>
            </a:p>
          </p:txBody>
        </p:sp>
        <p:sp>
          <p:nvSpPr>
            <p:cNvPr id="15" name="Google Shape;393;p59">
              <a:extLst>
                <a:ext uri="{FF2B5EF4-FFF2-40B4-BE49-F238E27FC236}">
                  <a16:creationId xmlns:a16="http://schemas.microsoft.com/office/drawing/2014/main" id="{EFBC4531-0C64-8547-8FB4-AF9DE0D1F827}"/>
                </a:ext>
              </a:extLst>
            </p:cNvPr>
            <p:cNvSpPr txBox="1"/>
            <p:nvPr/>
          </p:nvSpPr>
          <p:spPr>
            <a:xfrm>
              <a:off x="4641814" y="5523088"/>
              <a:ext cx="1579847" cy="966418"/>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None/>
              </a:pPr>
              <a:r>
                <a:rPr lang="en-US" sz="1200" dirty="0">
                  <a:solidFill>
                    <a:srgbClr val="4F81BD"/>
                  </a:solidFill>
                  <a:latin typeface="Helvetica Neue"/>
                  <a:ea typeface="Helvetica Neue"/>
                  <a:cs typeface="Helvetica Neue"/>
                  <a:sym typeface="Helvetica Neue"/>
                </a:rPr>
                <a:t>Pathways</a:t>
              </a:r>
              <a:endParaRPr sz="1200" dirty="0">
                <a:solidFill>
                  <a:srgbClr val="4F81BD"/>
                </a:solidFill>
                <a:latin typeface="Helvetica Neue"/>
                <a:ea typeface="Helvetica Neue"/>
                <a:cs typeface="Helvetica Neue"/>
                <a:sym typeface="Helvetica Neue"/>
              </a:endParaRPr>
            </a:p>
          </p:txBody>
        </p:sp>
        <p:sp>
          <p:nvSpPr>
            <p:cNvPr id="16" name="Google Shape;393;p59">
              <a:extLst>
                <a:ext uri="{FF2B5EF4-FFF2-40B4-BE49-F238E27FC236}">
                  <a16:creationId xmlns:a16="http://schemas.microsoft.com/office/drawing/2014/main" id="{42BD0AA8-04A0-AC46-BBBA-695E9FFF9E36}"/>
                </a:ext>
              </a:extLst>
            </p:cNvPr>
            <p:cNvSpPr txBox="1"/>
            <p:nvPr/>
          </p:nvSpPr>
          <p:spPr>
            <a:xfrm>
              <a:off x="5641252" y="5523088"/>
              <a:ext cx="1305659" cy="966418"/>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None/>
              </a:pPr>
              <a:r>
                <a:rPr lang="en-US" sz="1200" dirty="0">
                  <a:solidFill>
                    <a:srgbClr val="4F81BD"/>
                  </a:solidFill>
                  <a:latin typeface="Helvetica Neue"/>
                  <a:ea typeface="Helvetica Neue"/>
                  <a:cs typeface="Helvetica Neue"/>
                  <a:sym typeface="Helvetica Neue"/>
                </a:rPr>
                <a:t>Expression</a:t>
              </a:r>
              <a:endParaRPr sz="1200" dirty="0">
                <a:solidFill>
                  <a:srgbClr val="4F81BD"/>
                </a:solidFill>
                <a:latin typeface="Helvetica Neue"/>
                <a:ea typeface="Helvetica Neue"/>
                <a:cs typeface="Helvetica Neue"/>
                <a:sym typeface="Helvetica Neue"/>
              </a:endParaRPr>
            </a:p>
          </p:txBody>
        </p:sp>
        <p:sp>
          <p:nvSpPr>
            <p:cNvPr id="17" name="Google Shape;393;p59">
              <a:extLst>
                <a:ext uri="{FF2B5EF4-FFF2-40B4-BE49-F238E27FC236}">
                  <a16:creationId xmlns:a16="http://schemas.microsoft.com/office/drawing/2014/main" id="{B1FAA3B3-907C-2840-84FE-282D566B2685}"/>
                </a:ext>
              </a:extLst>
            </p:cNvPr>
            <p:cNvSpPr txBox="1"/>
            <p:nvPr/>
          </p:nvSpPr>
          <p:spPr>
            <a:xfrm>
              <a:off x="7235539" y="5523088"/>
              <a:ext cx="1579847" cy="966418"/>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None/>
              </a:pPr>
              <a:r>
                <a:rPr lang="en-US" sz="1200" dirty="0">
                  <a:solidFill>
                    <a:srgbClr val="4F81BD"/>
                  </a:solidFill>
                  <a:latin typeface="Helvetica Neue"/>
                  <a:ea typeface="Helvetica Neue"/>
                  <a:cs typeface="Helvetica Neue"/>
                  <a:sym typeface="Helvetica Neue"/>
                </a:rPr>
                <a:t>Animal mod</a:t>
              </a:r>
              <a:endParaRPr sz="1200" dirty="0">
                <a:solidFill>
                  <a:srgbClr val="4F81BD"/>
                </a:solidFill>
                <a:latin typeface="Helvetica Neue"/>
                <a:ea typeface="Helvetica Neue"/>
                <a:cs typeface="Helvetica Neue"/>
                <a:sym typeface="Helvetica Neue"/>
              </a:endParaRPr>
            </a:p>
          </p:txBody>
        </p:sp>
        <p:sp>
          <p:nvSpPr>
            <p:cNvPr id="18" name="Google Shape;393;p59">
              <a:extLst>
                <a:ext uri="{FF2B5EF4-FFF2-40B4-BE49-F238E27FC236}">
                  <a16:creationId xmlns:a16="http://schemas.microsoft.com/office/drawing/2014/main" id="{ADE0BF95-C73E-084C-80BB-811D565AFC4C}"/>
                </a:ext>
              </a:extLst>
            </p:cNvPr>
            <p:cNvSpPr txBox="1"/>
            <p:nvPr/>
          </p:nvSpPr>
          <p:spPr>
            <a:xfrm>
              <a:off x="6330803" y="5523088"/>
              <a:ext cx="1579847" cy="966418"/>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None/>
              </a:pPr>
              <a:r>
                <a:rPr lang="en-US" sz="1200" dirty="0">
                  <a:solidFill>
                    <a:srgbClr val="4F81BD"/>
                  </a:solidFill>
                  <a:latin typeface="Helvetica Neue"/>
                  <a:ea typeface="Helvetica Neue"/>
                  <a:cs typeface="Helvetica Neue"/>
                  <a:sym typeface="Helvetica Neue"/>
                </a:rPr>
                <a:t>Text mining</a:t>
              </a:r>
              <a:endParaRPr sz="1200" dirty="0">
                <a:solidFill>
                  <a:srgbClr val="4F81BD"/>
                </a:solidFill>
                <a:latin typeface="Helvetica Neue"/>
                <a:ea typeface="Helvetica Neue"/>
                <a:cs typeface="Helvetica Neue"/>
                <a:sym typeface="Helvetica Neue"/>
              </a:endParaRPr>
            </a:p>
          </p:txBody>
        </p:sp>
      </p:grpSp>
    </p:spTree>
    <p:extLst>
      <p:ext uri="{BB962C8B-B14F-4D97-AF65-F5344CB8AC3E}">
        <p14:creationId xmlns:p14="http://schemas.microsoft.com/office/powerpoint/2010/main" val="3135944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Rectangle 177"/>
          <p:cNvSpPr/>
          <p:nvPr/>
        </p:nvSpPr>
        <p:spPr>
          <a:xfrm>
            <a:off x="1550292" y="3438426"/>
            <a:ext cx="352756" cy="276999"/>
          </a:xfrm>
          <a:prstGeom prst="rect">
            <a:avLst/>
          </a:prstGeom>
          <a:solidFill>
            <a:schemeClr val="bg1"/>
          </a:solidFill>
          <a:ln>
            <a:solidFill>
              <a:srgbClr val="E6E0EC"/>
            </a:solidFill>
          </a:ln>
        </p:spPr>
        <p:txBody>
          <a:bodyPr wrap="none">
            <a:spAutoFit/>
          </a:bodyPr>
          <a:lstStyle/>
          <a:p>
            <a:r>
              <a:rPr lang="en-US" sz="1200" dirty="0">
                <a:solidFill>
                  <a:srgbClr val="7030A0"/>
                </a:solidFill>
                <a:latin typeface="Helvetica"/>
                <a:cs typeface="Helvetica"/>
              </a:rPr>
              <a:t>Σ</a:t>
            </a:r>
            <a:r>
              <a:rPr lang="en-US" sz="1200" baseline="-25000" dirty="0">
                <a:solidFill>
                  <a:srgbClr val="7030A0"/>
                </a:solidFill>
                <a:latin typeface="Helvetica"/>
                <a:cs typeface="Helvetica"/>
              </a:rPr>
              <a:t>H </a:t>
            </a:r>
            <a:endParaRPr lang="en-US" sz="1200" dirty="0">
              <a:latin typeface="Helvetica"/>
              <a:cs typeface="Helvetica"/>
            </a:endParaRPr>
          </a:p>
        </p:txBody>
      </p:sp>
      <p:sp>
        <p:nvSpPr>
          <p:cNvPr id="213" name="Rectangle 212"/>
          <p:cNvSpPr/>
          <p:nvPr/>
        </p:nvSpPr>
        <p:spPr>
          <a:xfrm>
            <a:off x="121098" y="1694226"/>
            <a:ext cx="1553315" cy="1815882"/>
          </a:xfrm>
          <a:prstGeom prst="rect">
            <a:avLst/>
          </a:prstGeom>
        </p:spPr>
        <p:txBody>
          <a:bodyPr wrap="square">
            <a:spAutoFit/>
          </a:bodyPr>
          <a:lstStyle/>
          <a:p>
            <a:r>
              <a:rPr lang="en-US" sz="1400" dirty="0">
                <a:solidFill>
                  <a:schemeClr val="bg1">
                    <a:lumMod val="50000"/>
                  </a:schemeClr>
                </a:solidFill>
                <a:latin typeface="Helvetica"/>
                <a:cs typeface="Helvetica"/>
              </a:rPr>
              <a:t>Calculated at four levels:</a:t>
            </a:r>
          </a:p>
          <a:p>
            <a:endParaRPr lang="en-US" sz="1400" dirty="0">
              <a:solidFill>
                <a:schemeClr val="bg1">
                  <a:lumMod val="50000"/>
                </a:schemeClr>
              </a:solidFill>
              <a:latin typeface="Helvetica"/>
              <a:cs typeface="Helvetica"/>
            </a:endParaRPr>
          </a:p>
          <a:p>
            <a:pPr marL="285750" indent="-285750">
              <a:buFont typeface="Arial"/>
              <a:buChar char="•"/>
            </a:pPr>
            <a:r>
              <a:rPr lang="en-US" sz="1400" dirty="0">
                <a:solidFill>
                  <a:schemeClr val="bg1">
                    <a:lumMod val="50000"/>
                  </a:schemeClr>
                </a:solidFill>
                <a:latin typeface="Helvetica"/>
                <a:cs typeface="Helvetica"/>
              </a:rPr>
              <a:t>Evidence</a:t>
            </a:r>
          </a:p>
          <a:p>
            <a:pPr marL="285750" indent="-285750">
              <a:buFont typeface="Arial"/>
              <a:buChar char="•"/>
            </a:pPr>
            <a:r>
              <a:rPr lang="en-US" sz="1400" dirty="0">
                <a:solidFill>
                  <a:schemeClr val="bg1">
                    <a:lumMod val="50000"/>
                  </a:schemeClr>
                </a:solidFill>
                <a:latin typeface="Helvetica"/>
                <a:cs typeface="Helvetica"/>
              </a:rPr>
              <a:t>Data source</a:t>
            </a:r>
          </a:p>
          <a:p>
            <a:pPr marL="285750" indent="-285750">
              <a:buFont typeface="Arial"/>
              <a:buChar char="•"/>
            </a:pPr>
            <a:r>
              <a:rPr lang="en-US" sz="1400" dirty="0">
                <a:solidFill>
                  <a:schemeClr val="bg1">
                    <a:lumMod val="50000"/>
                  </a:schemeClr>
                </a:solidFill>
                <a:latin typeface="Helvetica"/>
                <a:cs typeface="Helvetica"/>
              </a:rPr>
              <a:t>Data type</a:t>
            </a:r>
          </a:p>
          <a:p>
            <a:pPr marL="285750" indent="-285750">
              <a:buFont typeface="Arial"/>
              <a:buChar char="•"/>
            </a:pPr>
            <a:r>
              <a:rPr lang="en-US" sz="1400" dirty="0">
                <a:solidFill>
                  <a:schemeClr val="bg1">
                    <a:lumMod val="50000"/>
                  </a:schemeClr>
                </a:solidFill>
                <a:latin typeface="Helvetica"/>
                <a:cs typeface="Helvetica"/>
              </a:rPr>
              <a:t>Overall</a:t>
            </a:r>
          </a:p>
          <a:p>
            <a:endParaRPr lang="en-US" sz="1400" dirty="0">
              <a:solidFill>
                <a:schemeClr val="bg1">
                  <a:lumMod val="50000"/>
                </a:schemeClr>
              </a:solidFill>
              <a:latin typeface="Helvetica"/>
              <a:cs typeface="Helvetica"/>
            </a:endParaRPr>
          </a:p>
        </p:txBody>
      </p:sp>
      <p:sp>
        <p:nvSpPr>
          <p:cNvPr id="214" name="Rectangle 213"/>
          <p:cNvSpPr/>
          <p:nvPr/>
        </p:nvSpPr>
        <p:spPr>
          <a:xfrm>
            <a:off x="121098" y="905975"/>
            <a:ext cx="1707936" cy="307777"/>
          </a:xfrm>
          <a:prstGeom prst="rect">
            <a:avLst/>
          </a:prstGeom>
        </p:spPr>
        <p:txBody>
          <a:bodyPr wrap="square">
            <a:spAutoFit/>
          </a:bodyPr>
          <a:lstStyle/>
          <a:p>
            <a:r>
              <a:rPr lang="en-US" sz="1400" dirty="0">
                <a:solidFill>
                  <a:schemeClr val="bg1">
                    <a:lumMod val="50000"/>
                  </a:schemeClr>
                </a:solidFill>
                <a:latin typeface="Helvetica"/>
                <a:cs typeface="Helvetica"/>
              </a:rPr>
              <a:t>Score: 0 to 1 (max)</a:t>
            </a:r>
          </a:p>
        </p:txBody>
      </p:sp>
      <p:sp>
        <p:nvSpPr>
          <p:cNvPr id="218" name="Rectangle 217"/>
          <p:cNvSpPr/>
          <p:nvPr/>
        </p:nvSpPr>
        <p:spPr>
          <a:xfrm>
            <a:off x="87792" y="3430477"/>
            <a:ext cx="1707936" cy="523220"/>
          </a:xfrm>
          <a:prstGeom prst="rect">
            <a:avLst/>
          </a:prstGeom>
        </p:spPr>
        <p:txBody>
          <a:bodyPr wrap="square">
            <a:spAutoFit/>
          </a:bodyPr>
          <a:lstStyle/>
          <a:p>
            <a:r>
              <a:rPr lang="en-US" sz="1400" dirty="0">
                <a:solidFill>
                  <a:srgbClr val="7F7F7F"/>
                </a:solidFill>
                <a:latin typeface="Helvetica"/>
                <a:cs typeface="Helvetica"/>
              </a:rPr>
              <a:t>Aggregation with     (</a:t>
            </a:r>
            <a:r>
              <a:rPr lang="en-US" sz="1400" b="1" dirty="0">
                <a:solidFill>
                  <a:srgbClr val="7F7F7F"/>
                </a:solidFill>
                <a:latin typeface="Helvetica"/>
                <a:cs typeface="Helvetica"/>
              </a:rPr>
              <a:t>harmonic sum</a:t>
            </a:r>
            <a:r>
              <a:rPr lang="en-US" sz="1400" dirty="0">
                <a:solidFill>
                  <a:srgbClr val="7F7F7F"/>
                </a:solidFill>
                <a:latin typeface="Helvetica"/>
                <a:cs typeface="Helvetica"/>
              </a:rPr>
              <a:t>)</a:t>
            </a:r>
          </a:p>
        </p:txBody>
      </p:sp>
      <p:sp>
        <p:nvSpPr>
          <p:cNvPr id="220" name="Rectangle 219"/>
          <p:cNvSpPr/>
          <p:nvPr/>
        </p:nvSpPr>
        <p:spPr>
          <a:xfrm>
            <a:off x="146498" y="6542698"/>
            <a:ext cx="352756" cy="276999"/>
          </a:xfrm>
          <a:prstGeom prst="rect">
            <a:avLst/>
          </a:prstGeom>
          <a:solidFill>
            <a:schemeClr val="bg1"/>
          </a:solidFill>
          <a:ln>
            <a:solidFill>
              <a:srgbClr val="E6E0EC"/>
            </a:solidFill>
          </a:ln>
        </p:spPr>
        <p:txBody>
          <a:bodyPr wrap="none">
            <a:spAutoFit/>
          </a:bodyPr>
          <a:lstStyle/>
          <a:p>
            <a:r>
              <a:rPr lang="en-US" sz="1200" dirty="0">
                <a:solidFill>
                  <a:srgbClr val="7030A0"/>
                </a:solidFill>
                <a:latin typeface="Helvetica"/>
                <a:cs typeface="Helvetica"/>
              </a:rPr>
              <a:t>Σ</a:t>
            </a:r>
            <a:r>
              <a:rPr lang="en-US" sz="1200" baseline="-25000" dirty="0">
                <a:solidFill>
                  <a:srgbClr val="7030A0"/>
                </a:solidFill>
                <a:latin typeface="Helvetica"/>
                <a:cs typeface="Helvetica"/>
              </a:rPr>
              <a:t>H</a:t>
            </a:r>
            <a:endParaRPr lang="en-US" sz="1200" dirty="0">
              <a:latin typeface="Helvetica"/>
              <a:cs typeface="Helvetica"/>
            </a:endParaRPr>
          </a:p>
        </p:txBody>
      </p:sp>
      <p:sp>
        <p:nvSpPr>
          <p:cNvPr id="4" name="Rectangle 3"/>
          <p:cNvSpPr/>
          <p:nvPr/>
        </p:nvSpPr>
        <p:spPr>
          <a:xfrm>
            <a:off x="146498" y="4222632"/>
            <a:ext cx="1969076" cy="646331"/>
          </a:xfrm>
          <a:prstGeom prst="rect">
            <a:avLst/>
          </a:prstGeom>
        </p:spPr>
        <p:txBody>
          <a:bodyPr wrap="square">
            <a:spAutoFit/>
          </a:bodyPr>
          <a:lstStyle/>
          <a:p>
            <a:r>
              <a:rPr lang="en-US" sz="1200" dirty="0">
                <a:solidFill>
                  <a:srgbClr val="7F7F7F"/>
                </a:solidFill>
                <a:latin typeface="Helvetica"/>
                <a:cs typeface="Helvetica"/>
              </a:rPr>
              <a:t>Note: Each data set has its own scoring and ranking scheme</a:t>
            </a:r>
          </a:p>
        </p:txBody>
      </p:sp>
      <p:sp>
        <p:nvSpPr>
          <p:cNvPr id="212" name="Title 8"/>
          <p:cNvSpPr txBox="1">
            <a:spLocks/>
          </p:cNvSpPr>
          <p:nvPr/>
        </p:nvSpPr>
        <p:spPr>
          <a:xfrm>
            <a:off x="0" y="-91578"/>
            <a:ext cx="9591840" cy="519032"/>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endParaRPr lang="en-US" sz="4000" dirty="0">
              <a:solidFill>
                <a:srgbClr val="0070C0"/>
              </a:solidFill>
            </a:endParaRPr>
          </a:p>
        </p:txBody>
      </p:sp>
      <p:sp>
        <p:nvSpPr>
          <p:cNvPr id="163" name="Shape 493"/>
          <p:cNvSpPr/>
          <p:nvPr/>
        </p:nvSpPr>
        <p:spPr>
          <a:xfrm>
            <a:off x="526277" y="6519711"/>
            <a:ext cx="2980492" cy="564576"/>
          </a:xfrm>
          <a:prstGeom prst="rect">
            <a:avLst/>
          </a:prstGeom>
          <a:ln w="12700">
            <a:miter lim="400000"/>
          </a:ln>
          <a:extLst>
            <a:ext uri="{C572A759-6A51-4108-AA02-DFA0A04FC94B}">
              <ma14:wrappingTextBoxFlag xmlns:ma14="http://schemas.microsoft.com/office/mac/drawingml/2011/main" xmlns="" val="1"/>
            </a:ext>
          </a:extLst>
        </p:spPr>
        <p:txBody>
          <a:bodyPr wrap="square" lIns="35718" tIns="35718" rIns="35718" bIns="35718" anchor="ctr">
            <a:spAutoFit/>
          </a:bodyPr>
          <a:lstStyle>
            <a:lvl1pPr defTabSz="410765">
              <a:defRPr sz="1200">
                <a:latin typeface="Helvetica Light"/>
                <a:ea typeface="Helvetica Light"/>
                <a:cs typeface="Helvetica Light"/>
                <a:sym typeface="Helvetica Light"/>
              </a:defRPr>
            </a:lvl1pPr>
          </a:lstStyle>
          <a:p>
            <a:r>
              <a:rPr lang="is-IS" sz="1600" dirty="0">
                <a:solidFill>
                  <a:schemeClr val="bg1">
                    <a:lumMod val="65000"/>
                  </a:schemeClr>
                </a:solidFill>
                <a:latin typeface="Helvetica"/>
                <a:cs typeface="Helvetica"/>
              </a:rPr>
              <a:t>S</a:t>
            </a:r>
            <a:r>
              <a:rPr lang="is-IS" sz="1600" baseline="-25000" dirty="0">
                <a:solidFill>
                  <a:schemeClr val="bg1">
                    <a:lumMod val="65000"/>
                  </a:schemeClr>
                </a:solidFill>
                <a:latin typeface="Helvetica"/>
                <a:cs typeface="Helvetica"/>
              </a:rPr>
              <a:t>1</a:t>
            </a:r>
            <a:r>
              <a:rPr lang="is-IS" sz="1600" dirty="0">
                <a:solidFill>
                  <a:schemeClr val="bg1">
                    <a:lumMod val="65000"/>
                  </a:schemeClr>
                </a:solidFill>
                <a:latin typeface="Helvetica"/>
                <a:cs typeface="Helvetica"/>
              </a:rPr>
              <a:t> + S</a:t>
            </a:r>
            <a:r>
              <a:rPr lang="is-IS" sz="1600" baseline="-25000" dirty="0">
                <a:solidFill>
                  <a:schemeClr val="bg1">
                    <a:lumMod val="65000"/>
                  </a:schemeClr>
                </a:solidFill>
                <a:latin typeface="Helvetica"/>
                <a:cs typeface="Helvetica"/>
              </a:rPr>
              <a:t>2</a:t>
            </a:r>
            <a:r>
              <a:rPr lang="is-IS" sz="1600" dirty="0">
                <a:solidFill>
                  <a:schemeClr val="bg1">
                    <a:lumMod val="65000"/>
                  </a:schemeClr>
                </a:solidFill>
                <a:latin typeface="Helvetica"/>
                <a:cs typeface="Helvetica"/>
              </a:rPr>
              <a:t>/2</a:t>
            </a:r>
            <a:r>
              <a:rPr lang="is-IS" sz="1600" baseline="30000" dirty="0">
                <a:solidFill>
                  <a:schemeClr val="bg1">
                    <a:lumMod val="65000"/>
                  </a:schemeClr>
                </a:solidFill>
                <a:latin typeface="Helvetica"/>
                <a:cs typeface="Helvetica"/>
              </a:rPr>
              <a:t>2 </a:t>
            </a:r>
            <a:r>
              <a:rPr lang="is-IS" sz="1600" dirty="0">
                <a:solidFill>
                  <a:schemeClr val="bg1">
                    <a:lumMod val="65000"/>
                  </a:schemeClr>
                </a:solidFill>
                <a:latin typeface="Helvetica"/>
                <a:cs typeface="Helvetica"/>
              </a:rPr>
              <a:t>+ S</a:t>
            </a:r>
            <a:r>
              <a:rPr lang="is-IS" sz="1600" baseline="-25000" dirty="0">
                <a:solidFill>
                  <a:schemeClr val="bg1">
                    <a:lumMod val="65000"/>
                  </a:schemeClr>
                </a:solidFill>
                <a:latin typeface="Helvetica"/>
                <a:cs typeface="Helvetica"/>
              </a:rPr>
              <a:t>3</a:t>
            </a:r>
            <a:r>
              <a:rPr lang="is-IS" sz="1600" dirty="0">
                <a:solidFill>
                  <a:schemeClr val="bg1">
                    <a:lumMod val="65000"/>
                  </a:schemeClr>
                </a:solidFill>
                <a:latin typeface="Helvetica"/>
                <a:cs typeface="Helvetica"/>
              </a:rPr>
              <a:t>/3</a:t>
            </a:r>
            <a:r>
              <a:rPr lang="is-IS" sz="1600" baseline="30000" dirty="0">
                <a:solidFill>
                  <a:schemeClr val="bg1">
                    <a:lumMod val="65000"/>
                  </a:schemeClr>
                </a:solidFill>
                <a:latin typeface="Helvetica"/>
                <a:cs typeface="Helvetica"/>
              </a:rPr>
              <a:t>2 </a:t>
            </a:r>
            <a:r>
              <a:rPr lang="is-IS" sz="1600" dirty="0">
                <a:solidFill>
                  <a:schemeClr val="bg1">
                    <a:lumMod val="65000"/>
                  </a:schemeClr>
                </a:solidFill>
                <a:latin typeface="Helvetica"/>
                <a:cs typeface="Helvetica"/>
              </a:rPr>
              <a:t>+ S</a:t>
            </a:r>
            <a:r>
              <a:rPr lang="is-IS" sz="1600" baseline="-25000" dirty="0">
                <a:solidFill>
                  <a:schemeClr val="bg1">
                    <a:lumMod val="65000"/>
                  </a:schemeClr>
                </a:solidFill>
                <a:latin typeface="Helvetica"/>
                <a:cs typeface="Helvetica"/>
              </a:rPr>
              <a:t>4</a:t>
            </a:r>
            <a:r>
              <a:rPr lang="is-IS" sz="1600" dirty="0">
                <a:solidFill>
                  <a:schemeClr val="bg1">
                    <a:lumMod val="65000"/>
                  </a:schemeClr>
                </a:solidFill>
                <a:latin typeface="Helvetica"/>
                <a:cs typeface="Helvetica"/>
              </a:rPr>
              <a:t>/4</a:t>
            </a:r>
            <a:r>
              <a:rPr lang="is-IS" sz="1600" baseline="30000" dirty="0">
                <a:solidFill>
                  <a:schemeClr val="bg1">
                    <a:lumMod val="65000"/>
                  </a:schemeClr>
                </a:solidFill>
                <a:latin typeface="Helvetica"/>
                <a:cs typeface="Helvetica"/>
              </a:rPr>
              <a:t>2 </a:t>
            </a:r>
            <a:r>
              <a:rPr lang="is-IS" sz="1600" dirty="0">
                <a:solidFill>
                  <a:schemeClr val="bg1">
                    <a:lumMod val="65000"/>
                  </a:schemeClr>
                </a:solidFill>
                <a:latin typeface="Helvetica"/>
                <a:cs typeface="Helvetica"/>
              </a:rPr>
              <a:t>+ S</a:t>
            </a:r>
            <a:r>
              <a:rPr lang="is-IS" sz="1600" baseline="-25000" dirty="0">
                <a:solidFill>
                  <a:schemeClr val="bg1">
                    <a:lumMod val="65000"/>
                  </a:schemeClr>
                </a:solidFill>
                <a:latin typeface="Helvetica"/>
                <a:cs typeface="Helvetica"/>
              </a:rPr>
              <a:t>i</a:t>
            </a:r>
            <a:r>
              <a:rPr lang="is-IS" sz="1600" dirty="0">
                <a:solidFill>
                  <a:schemeClr val="bg1">
                    <a:lumMod val="65000"/>
                  </a:schemeClr>
                </a:solidFill>
                <a:latin typeface="Helvetica"/>
                <a:cs typeface="Helvetica"/>
              </a:rPr>
              <a:t>/i</a:t>
            </a:r>
            <a:r>
              <a:rPr lang="is-IS" sz="1600" baseline="30000" dirty="0">
                <a:solidFill>
                  <a:schemeClr val="bg1">
                    <a:lumMod val="65000"/>
                  </a:schemeClr>
                </a:solidFill>
                <a:latin typeface="Helvetica"/>
                <a:cs typeface="Helvetica"/>
              </a:rPr>
              <a:t>2</a:t>
            </a:r>
            <a:endParaRPr lang="en-US" sz="1600" baseline="30000" dirty="0">
              <a:solidFill>
                <a:schemeClr val="bg1">
                  <a:lumMod val="65000"/>
                </a:schemeClr>
              </a:solidFill>
              <a:latin typeface="Helvetica"/>
              <a:cs typeface="Helvetica"/>
            </a:endParaRPr>
          </a:p>
          <a:p>
            <a:endParaRPr sz="1600" dirty="0">
              <a:solidFill>
                <a:schemeClr val="bg1">
                  <a:lumMod val="65000"/>
                </a:schemeClr>
              </a:solidFill>
              <a:latin typeface="Helvetica"/>
              <a:cs typeface="Helvetica"/>
            </a:endParaRPr>
          </a:p>
        </p:txBody>
      </p:sp>
      <p:cxnSp>
        <p:nvCxnSpPr>
          <p:cNvPr id="12" name="Connector 328">
            <a:extLst>
              <a:ext uri="{FF2B5EF4-FFF2-40B4-BE49-F238E27FC236}">
                <a16:creationId xmlns:a16="http://schemas.microsoft.com/office/drawing/2014/main" id="{081C9F24-7058-D94D-B1EF-30BFD896D55D}"/>
              </a:ext>
            </a:extLst>
          </p:cNvPr>
          <p:cNvCxnSpPr>
            <a:cxnSpLocks noChangeAspect="1"/>
            <a:endCxn id="15" idx="0"/>
          </p:cNvCxnSpPr>
          <p:nvPr/>
        </p:nvCxnSpPr>
        <p:spPr>
          <a:xfrm flipV="1">
            <a:off x="3199841" y="1981209"/>
            <a:ext cx="1440000" cy="4296"/>
          </a:xfrm>
          <a:prstGeom prst="straightConnector1">
            <a:avLst/>
          </a:prstGeom>
          <a:ln w="7620">
            <a:solidFill>
              <a:srgbClr val="85888E"/>
            </a:solidFill>
            <a:miter lim="400000"/>
            <a:tailEnd type="triangle"/>
          </a:ln>
        </p:spPr>
      </p:cxnSp>
      <p:sp>
        <p:nvSpPr>
          <p:cNvPr id="13" name="Shape 338">
            <a:extLst>
              <a:ext uri="{FF2B5EF4-FFF2-40B4-BE49-F238E27FC236}">
                <a16:creationId xmlns:a16="http://schemas.microsoft.com/office/drawing/2014/main" id="{2C1B1366-05C7-E54E-8CAB-6F28883EC158}"/>
              </a:ext>
            </a:extLst>
          </p:cNvPr>
          <p:cNvSpPr/>
          <p:nvPr/>
        </p:nvSpPr>
        <p:spPr>
          <a:xfrm>
            <a:off x="4738433" y="1283312"/>
            <a:ext cx="1180904" cy="227177"/>
          </a:xfrm>
          <a:prstGeom prst="roundRect">
            <a:avLst>
              <a:gd name="adj" fmla="val 41475"/>
            </a:avLst>
          </a:prstGeom>
          <a:solidFill>
            <a:srgbClr val="70BF41"/>
          </a:solidFill>
          <a:ln w="12700">
            <a:solidFill>
              <a:srgbClr val="85888D"/>
            </a:solidFill>
            <a:miter lim="400000"/>
          </a:ln>
          <a:extLst>
            <a:ext uri="{C572A759-6A51-4108-AA02-DFA0A04FC94B}">
              <ma14:wrappingTextBoxFlag xmlns="" xmlns:ma14="http://schemas.microsoft.com/office/mac/drawingml/2011/main"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r>
              <a:rPr dirty="0">
                <a:latin typeface="Helvetica"/>
                <a:cs typeface="Helvetica"/>
              </a:rPr>
              <a:t>E</a:t>
            </a:r>
            <a:r>
              <a:rPr lang="en-US" dirty="0">
                <a:latin typeface="Helvetica"/>
                <a:cs typeface="Helvetica"/>
              </a:rPr>
              <a:t>uropean </a:t>
            </a:r>
            <a:r>
              <a:rPr dirty="0">
                <a:latin typeface="Helvetica"/>
                <a:cs typeface="Helvetica"/>
              </a:rPr>
              <a:t>V</a:t>
            </a:r>
            <a:r>
              <a:rPr lang="en-US" dirty="0">
                <a:latin typeface="Helvetica"/>
                <a:cs typeface="Helvetica"/>
              </a:rPr>
              <a:t>ariation </a:t>
            </a:r>
            <a:r>
              <a:rPr dirty="0">
                <a:latin typeface="Helvetica"/>
                <a:cs typeface="Helvetica"/>
              </a:rPr>
              <a:t>A</a:t>
            </a:r>
            <a:r>
              <a:rPr lang="en-US" dirty="0">
                <a:latin typeface="Helvetica"/>
                <a:cs typeface="Helvetica"/>
              </a:rPr>
              <a:t>rchive (germline)</a:t>
            </a:r>
            <a:endParaRPr dirty="0">
              <a:latin typeface="Helvetica"/>
              <a:cs typeface="Helvetica"/>
            </a:endParaRPr>
          </a:p>
        </p:txBody>
      </p:sp>
      <p:sp>
        <p:nvSpPr>
          <p:cNvPr id="14" name="Shape 339">
            <a:extLst>
              <a:ext uri="{FF2B5EF4-FFF2-40B4-BE49-F238E27FC236}">
                <a16:creationId xmlns:a16="http://schemas.microsoft.com/office/drawing/2014/main" id="{D668040E-232A-654D-B15A-B4B1F91ABBE2}"/>
              </a:ext>
            </a:extLst>
          </p:cNvPr>
          <p:cNvSpPr/>
          <p:nvPr/>
        </p:nvSpPr>
        <p:spPr>
          <a:xfrm>
            <a:off x="4738433" y="1571984"/>
            <a:ext cx="1180904" cy="227177"/>
          </a:xfrm>
          <a:prstGeom prst="roundRect">
            <a:avLst>
              <a:gd name="adj" fmla="val 41475"/>
            </a:avLst>
          </a:prstGeom>
          <a:solidFill>
            <a:srgbClr val="70BF41"/>
          </a:solidFill>
          <a:ln w="12700">
            <a:solidFill>
              <a:srgbClr val="85888D"/>
            </a:solidFill>
            <a:miter lim="400000"/>
          </a:ln>
          <a:extLst>
            <a:ext uri="{C572A759-6A51-4108-AA02-DFA0A04FC94B}">
              <ma14:wrappingTextBoxFlag xmlns="" xmlns:ma14="http://schemas.microsoft.com/office/mac/drawingml/2011/main"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r>
              <a:rPr>
                <a:latin typeface="Helvetica"/>
                <a:cs typeface="Helvetica"/>
              </a:rPr>
              <a:t>UniProt</a:t>
            </a:r>
          </a:p>
        </p:txBody>
      </p:sp>
      <p:sp>
        <p:nvSpPr>
          <p:cNvPr id="15" name="Shape 340">
            <a:extLst>
              <a:ext uri="{FF2B5EF4-FFF2-40B4-BE49-F238E27FC236}">
                <a16:creationId xmlns:a16="http://schemas.microsoft.com/office/drawing/2014/main" id="{88044694-523E-9541-8611-E25725EA1C25}"/>
              </a:ext>
            </a:extLst>
          </p:cNvPr>
          <p:cNvSpPr/>
          <p:nvPr/>
        </p:nvSpPr>
        <p:spPr>
          <a:xfrm>
            <a:off x="4738433" y="1867624"/>
            <a:ext cx="1180904" cy="227177"/>
          </a:xfrm>
          <a:prstGeom prst="roundRect">
            <a:avLst>
              <a:gd name="adj" fmla="val 41475"/>
            </a:avLst>
          </a:prstGeom>
          <a:solidFill>
            <a:srgbClr val="70BF41"/>
          </a:solidFill>
          <a:ln w="12700">
            <a:solidFill>
              <a:srgbClr val="85888D"/>
            </a:solidFill>
            <a:miter lim="400000"/>
          </a:ln>
          <a:extLst>
            <a:ext uri="{C572A759-6A51-4108-AA02-DFA0A04FC94B}">
              <ma14:wrappingTextBoxFlag xmlns="" xmlns:ma14="http://schemas.microsoft.com/office/mac/drawingml/2011/main"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r>
              <a:rPr>
                <a:latin typeface="Helvetica"/>
                <a:cs typeface="Helvetica"/>
              </a:rPr>
              <a:t>Gene2Phenotype</a:t>
            </a:r>
          </a:p>
        </p:txBody>
      </p:sp>
      <p:sp>
        <p:nvSpPr>
          <p:cNvPr id="16" name="Shape 341">
            <a:extLst>
              <a:ext uri="{FF2B5EF4-FFF2-40B4-BE49-F238E27FC236}">
                <a16:creationId xmlns:a16="http://schemas.microsoft.com/office/drawing/2014/main" id="{608482FA-902B-2447-B5BA-1B97E48CAE80}"/>
              </a:ext>
            </a:extLst>
          </p:cNvPr>
          <p:cNvSpPr/>
          <p:nvPr/>
        </p:nvSpPr>
        <p:spPr>
          <a:xfrm>
            <a:off x="4738433" y="2166072"/>
            <a:ext cx="1180904" cy="227177"/>
          </a:xfrm>
          <a:prstGeom prst="roundRect">
            <a:avLst>
              <a:gd name="adj" fmla="val 41475"/>
            </a:avLst>
          </a:prstGeom>
          <a:solidFill>
            <a:srgbClr val="70BF41"/>
          </a:solidFill>
          <a:ln w="12700">
            <a:solidFill>
              <a:srgbClr val="85888D"/>
            </a:solidFill>
            <a:miter lim="400000"/>
          </a:ln>
          <a:extLst>
            <a:ext uri="{C572A759-6A51-4108-AA02-DFA0A04FC94B}">
              <ma14:wrappingTextBoxFlag xmlns="" xmlns:ma14="http://schemas.microsoft.com/office/mac/drawingml/2011/main"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r>
              <a:rPr dirty="0">
                <a:latin typeface="Helvetica"/>
                <a:cs typeface="Helvetica"/>
              </a:rPr>
              <a:t>GWAS catalog</a:t>
            </a:r>
          </a:p>
        </p:txBody>
      </p:sp>
      <p:sp>
        <p:nvSpPr>
          <p:cNvPr id="17" name="Shape 342">
            <a:extLst>
              <a:ext uri="{FF2B5EF4-FFF2-40B4-BE49-F238E27FC236}">
                <a16:creationId xmlns:a16="http://schemas.microsoft.com/office/drawing/2014/main" id="{82D06DEE-7460-E04E-A1C6-25FE81222CC3}"/>
              </a:ext>
            </a:extLst>
          </p:cNvPr>
          <p:cNvSpPr/>
          <p:nvPr/>
        </p:nvSpPr>
        <p:spPr>
          <a:xfrm>
            <a:off x="4738433" y="2621790"/>
            <a:ext cx="1180904" cy="227178"/>
          </a:xfrm>
          <a:prstGeom prst="roundRect">
            <a:avLst>
              <a:gd name="adj" fmla="val 41475"/>
            </a:avLst>
          </a:prstGeom>
          <a:solidFill>
            <a:srgbClr val="70BF41"/>
          </a:solidFill>
          <a:ln w="12700">
            <a:solidFill>
              <a:srgbClr val="85888D"/>
            </a:solidFill>
            <a:miter lim="400000"/>
          </a:ln>
          <a:extLst>
            <a:ext uri="{C572A759-6A51-4108-AA02-DFA0A04FC94B}">
              <ma14:wrappingTextBoxFlag xmlns="" xmlns:ma14="http://schemas.microsoft.com/office/mac/drawingml/2011/main"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r>
              <a:rPr dirty="0">
                <a:latin typeface="Helvetica"/>
                <a:cs typeface="Helvetica"/>
              </a:rPr>
              <a:t>Cancer Gene Census</a:t>
            </a:r>
          </a:p>
        </p:txBody>
      </p:sp>
      <p:sp>
        <p:nvSpPr>
          <p:cNvPr id="18" name="Shape 343">
            <a:extLst>
              <a:ext uri="{FF2B5EF4-FFF2-40B4-BE49-F238E27FC236}">
                <a16:creationId xmlns:a16="http://schemas.microsoft.com/office/drawing/2014/main" id="{25061457-6AF0-8344-AE12-A9CCF0769510}"/>
              </a:ext>
            </a:extLst>
          </p:cNvPr>
          <p:cNvSpPr/>
          <p:nvPr/>
        </p:nvSpPr>
        <p:spPr>
          <a:xfrm>
            <a:off x="4738433" y="2918713"/>
            <a:ext cx="1180904" cy="227177"/>
          </a:xfrm>
          <a:prstGeom prst="roundRect">
            <a:avLst>
              <a:gd name="adj" fmla="val 41475"/>
            </a:avLst>
          </a:prstGeom>
          <a:solidFill>
            <a:srgbClr val="70BF41"/>
          </a:solidFill>
          <a:ln w="12700">
            <a:solidFill>
              <a:srgbClr val="85888D"/>
            </a:solidFill>
            <a:miter lim="400000"/>
          </a:ln>
          <a:extLst>
            <a:ext uri="{C572A759-6A51-4108-AA02-DFA0A04FC94B}">
              <ma14:wrappingTextBoxFlag xmlns="" xmlns:ma14="http://schemas.microsoft.com/office/mac/drawingml/2011/main"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r>
              <a:rPr dirty="0">
                <a:latin typeface="Helvetica"/>
                <a:cs typeface="Helvetica"/>
              </a:rPr>
              <a:t>E</a:t>
            </a:r>
            <a:r>
              <a:rPr lang="en-US" dirty="0">
                <a:latin typeface="Helvetica"/>
                <a:cs typeface="Helvetica"/>
              </a:rPr>
              <a:t>uropean </a:t>
            </a:r>
            <a:r>
              <a:rPr dirty="0">
                <a:latin typeface="Helvetica"/>
                <a:cs typeface="Helvetica"/>
              </a:rPr>
              <a:t>V</a:t>
            </a:r>
            <a:r>
              <a:rPr lang="en-US" dirty="0">
                <a:latin typeface="Helvetica"/>
                <a:cs typeface="Helvetica"/>
              </a:rPr>
              <a:t>ariation </a:t>
            </a:r>
            <a:r>
              <a:rPr dirty="0">
                <a:latin typeface="Helvetica"/>
                <a:cs typeface="Helvetica"/>
              </a:rPr>
              <a:t>A</a:t>
            </a:r>
            <a:r>
              <a:rPr lang="en-US" dirty="0">
                <a:latin typeface="Helvetica"/>
                <a:cs typeface="Helvetica"/>
              </a:rPr>
              <a:t>rchive</a:t>
            </a:r>
            <a:r>
              <a:rPr dirty="0">
                <a:latin typeface="Helvetica"/>
                <a:cs typeface="Helvetica"/>
              </a:rPr>
              <a:t> (somatic)</a:t>
            </a:r>
          </a:p>
        </p:txBody>
      </p:sp>
      <p:sp>
        <p:nvSpPr>
          <p:cNvPr id="19" name="Shape 344">
            <a:extLst>
              <a:ext uri="{FF2B5EF4-FFF2-40B4-BE49-F238E27FC236}">
                <a16:creationId xmlns:a16="http://schemas.microsoft.com/office/drawing/2014/main" id="{30658E1E-7FA9-074D-8A8D-136BB6F5DA3C}"/>
              </a:ext>
            </a:extLst>
          </p:cNvPr>
          <p:cNvSpPr/>
          <p:nvPr/>
        </p:nvSpPr>
        <p:spPr>
          <a:xfrm>
            <a:off x="4728800" y="3216029"/>
            <a:ext cx="1180903" cy="227177"/>
          </a:xfrm>
          <a:prstGeom prst="roundRect">
            <a:avLst>
              <a:gd name="adj" fmla="val 41475"/>
            </a:avLst>
          </a:prstGeom>
          <a:solidFill>
            <a:srgbClr val="70BF41"/>
          </a:solidFill>
          <a:ln w="12700">
            <a:solidFill>
              <a:srgbClr val="85888D"/>
            </a:solidFill>
            <a:miter lim="400000"/>
          </a:ln>
          <a:extLst>
            <a:ext uri="{C572A759-6A51-4108-AA02-DFA0A04FC94B}">
              <ma14:wrappingTextBoxFlag xmlns="" xmlns:ma14="http://schemas.microsoft.com/office/mac/drawingml/2011/main"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r>
              <a:rPr>
                <a:latin typeface="Helvetica"/>
                <a:cs typeface="Helvetica"/>
              </a:rPr>
              <a:t>IntOGen</a:t>
            </a:r>
          </a:p>
        </p:txBody>
      </p:sp>
      <p:sp>
        <p:nvSpPr>
          <p:cNvPr id="20" name="Shape 345">
            <a:extLst>
              <a:ext uri="{FF2B5EF4-FFF2-40B4-BE49-F238E27FC236}">
                <a16:creationId xmlns:a16="http://schemas.microsoft.com/office/drawing/2014/main" id="{9A38748A-9F23-FB4D-BCE9-24F8BB2B69DB}"/>
              </a:ext>
            </a:extLst>
          </p:cNvPr>
          <p:cNvSpPr/>
          <p:nvPr/>
        </p:nvSpPr>
        <p:spPr>
          <a:xfrm>
            <a:off x="4728800" y="3645795"/>
            <a:ext cx="1180903" cy="227178"/>
          </a:xfrm>
          <a:prstGeom prst="roundRect">
            <a:avLst>
              <a:gd name="adj" fmla="val 41475"/>
            </a:avLst>
          </a:prstGeom>
          <a:solidFill>
            <a:srgbClr val="70BF41"/>
          </a:solidFill>
          <a:ln w="12700">
            <a:solidFill>
              <a:srgbClr val="85888D"/>
            </a:solidFill>
            <a:miter lim="400000"/>
          </a:ln>
          <a:extLst>
            <a:ext uri="{C572A759-6A51-4108-AA02-DFA0A04FC94B}">
              <ma14:wrappingTextBoxFlag xmlns="" xmlns:ma14="http://schemas.microsoft.com/office/mac/drawingml/2011/main"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r>
              <a:rPr lang="en-US" dirty="0" err="1">
                <a:latin typeface="Helvetica"/>
                <a:cs typeface="Helvetica"/>
              </a:rPr>
              <a:t>ChEMBL</a:t>
            </a:r>
            <a:endParaRPr dirty="0">
              <a:latin typeface="Helvetica"/>
              <a:cs typeface="Helvetica"/>
            </a:endParaRPr>
          </a:p>
        </p:txBody>
      </p:sp>
      <p:sp>
        <p:nvSpPr>
          <p:cNvPr id="21" name="Shape 346">
            <a:extLst>
              <a:ext uri="{FF2B5EF4-FFF2-40B4-BE49-F238E27FC236}">
                <a16:creationId xmlns:a16="http://schemas.microsoft.com/office/drawing/2014/main" id="{5E4D0F90-FC7B-314D-A3C6-B337EEB5A28F}"/>
              </a:ext>
            </a:extLst>
          </p:cNvPr>
          <p:cNvSpPr/>
          <p:nvPr/>
        </p:nvSpPr>
        <p:spPr>
          <a:xfrm>
            <a:off x="4728800" y="4027886"/>
            <a:ext cx="1180903" cy="227178"/>
          </a:xfrm>
          <a:prstGeom prst="roundRect">
            <a:avLst>
              <a:gd name="adj" fmla="val 41475"/>
            </a:avLst>
          </a:prstGeom>
          <a:solidFill>
            <a:srgbClr val="70BF41"/>
          </a:solidFill>
          <a:ln w="12700">
            <a:solidFill>
              <a:srgbClr val="85888D"/>
            </a:solidFill>
            <a:miter lim="400000"/>
          </a:ln>
          <a:extLst>
            <a:ext uri="{C572A759-6A51-4108-AA02-DFA0A04FC94B}">
              <ma14:wrappingTextBoxFlag xmlns="" xmlns:ma14="http://schemas.microsoft.com/office/mac/drawingml/2011/main"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r>
              <a:rPr lang="en-US" dirty="0" err="1">
                <a:latin typeface="Helvetica"/>
                <a:cs typeface="Helvetica"/>
              </a:rPr>
              <a:t>Reactome</a:t>
            </a:r>
            <a:endParaRPr dirty="0">
              <a:latin typeface="Helvetica"/>
              <a:cs typeface="Helvetica"/>
            </a:endParaRPr>
          </a:p>
        </p:txBody>
      </p:sp>
      <p:sp>
        <p:nvSpPr>
          <p:cNvPr id="22" name="Shape 347">
            <a:extLst>
              <a:ext uri="{FF2B5EF4-FFF2-40B4-BE49-F238E27FC236}">
                <a16:creationId xmlns:a16="http://schemas.microsoft.com/office/drawing/2014/main" id="{9061F07B-932B-E545-88AA-E46D0A38FE3E}"/>
              </a:ext>
            </a:extLst>
          </p:cNvPr>
          <p:cNvSpPr/>
          <p:nvPr/>
        </p:nvSpPr>
        <p:spPr>
          <a:xfrm>
            <a:off x="4728800" y="5329396"/>
            <a:ext cx="1180903" cy="227177"/>
          </a:xfrm>
          <a:prstGeom prst="roundRect">
            <a:avLst>
              <a:gd name="adj" fmla="val 41475"/>
            </a:avLst>
          </a:prstGeom>
          <a:solidFill>
            <a:srgbClr val="70BF41"/>
          </a:solidFill>
          <a:ln w="12700">
            <a:solidFill>
              <a:srgbClr val="85888D"/>
            </a:solidFill>
            <a:miter lim="400000"/>
          </a:ln>
          <a:extLst>
            <a:ext uri="{C572A759-6A51-4108-AA02-DFA0A04FC94B}">
              <ma14:wrappingTextBoxFlag xmlns="" xmlns:ma14="http://schemas.microsoft.com/office/mac/drawingml/2011/main"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r>
              <a:rPr lang="en-US" dirty="0">
                <a:latin typeface="Helvetica"/>
                <a:cs typeface="Helvetica"/>
              </a:rPr>
              <a:t>Expression Atlas</a:t>
            </a:r>
          </a:p>
        </p:txBody>
      </p:sp>
      <p:sp>
        <p:nvSpPr>
          <p:cNvPr id="23" name="Shape 348">
            <a:extLst>
              <a:ext uri="{FF2B5EF4-FFF2-40B4-BE49-F238E27FC236}">
                <a16:creationId xmlns:a16="http://schemas.microsoft.com/office/drawing/2014/main" id="{C2D3C5F2-CB90-0744-9E4B-A3AC717718BD}"/>
              </a:ext>
            </a:extLst>
          </p:cNvPr>
          <p:cNvSpPr/>
          <p:nvPr/>
        </p:nvSpPr>
        <p:spPr>
          <a:xfrm>
            <a:off x="4738433" y="5724945"/>
            <a:ext cx="1180904" cy="227177"/>
          </a:xfrm>
          <a:prstGeom prst="roundRect">
            <a:avLst>
              <a:gd name="adj" fmla="val 41475"/>
            </a:avLst>
          </a:prstGeom>
          <a:solidFill>
            <a:srgbClr val="70BF41"/>
          </a:solidFill>
          <a:ln w="12700">
            <a:solidFill>
              <a:srgbClr val="85888D"/>
            </a:solidFill>
            <a:miter lim="400000"/>
          </a:ln>
          <a:extLst>
            <a:ext uri="{C572A759-6A51-4108-AA02-DFA0A04FC94B}">
              <ma14:wrappingTextBoxFlag xmlns="" xmlns:ma14="http://schemas.microsoft.com/office/mac/drawingml/2011/main"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r>
              <a:rPr>
                <a:latin typeface="Helvetica"/>
                <a:cs typeface="Helvetica"/>
              </a:rPr>
              <a:t>Europe PMC</a:t>
            </a:r>
          </a:p>
        </p:txBody>
      </p:sp>
      <p:sp>
        <p:nvSpPr>
          <p:cNvPr id="24" name="Shape 349">
            <a:extLst>
              <a:ext uri="{FF2B5EF4-FFF2-40B4-BE49-F238E27FC236}">
                <a16:creationId xmlns:a16="http://schemas.microsoft.com/office/drawing/2014/main" id="{0DB5BD8D-5A3B-A341-9B85-EE0F31A43A0F}"/>
              </a:ext>
            </a:extLst>
          </p:cNvPr>
          <p:cNvSpPr/>
          <p:nvPr/>
        </p:nvSpPr>
        <p:spPr>
          <a:xfrm>
            <a:off x="4738433" y="6114689"/>
            <a:ext cx="1180904" cy="227177"/>
          </a:xfrm>
          <a:prstGeom prst="roundRect">
            <a:avLst>
              <a:gd name="adj" fmla="val 41475"/>
            </a:avLst>
          </a:prstGeom>
          <a:solidFill>
            <a:srgbClr val="70BF41"/>
          </a:solidFill>
          <a:ln w="12700">
            <a:solidFill>
              <a:srgbClr val="85888D"/>
            </a:solidFill>
            <a:miter lim="400000"/>
          </a:ln>
          <a:extLst>
            <a:ext uri="{C572A759-6A51-4108-AA02-DFA0A04FC94B}">
              <ma14:wrappingTextBoxFlag xmlns="" xmlns:ma14="http://schemas.microsoft.com/office/mac/drawingml/2011/main"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endParaRPr lang="en-US" dirty="0">
              <a:latin typeface="Helvetica"/>
              <a:cs typeface="Helvetica"/>
            </a:endParaRPr>
          </a:p>
          <a:p>
            <a:pPr defTabSz="914400"/>
            <a:r>
              <a:rPr lang="en-US" dirty="0" err="1">
                <a:latin typeface="Helvetica"/>
                <a:cs typeface="Helvetica"/>
              </a:rPr>
              <a:t>PhenoDigm</a:t>
            </a:r>
            <a:endParaRPr lang="en-US" dirty="0">
              <a:latin typeface="Helvetica"/>
              <a:cs typeface="Helvetica"/>
            </a:endParaRPr>
          </a:p>
          <a:p>
            <a:pPr defTabSz="914400"/>
            <a:endParaRPr dirty="0">
              <a:latin typeface="Helvetica"/>
              <a:cs typeface="Helvetica"/>
            </a:endParaRPr>
          </a:p>
        </p:txBody>
      </p:sp>
      <p:sp>
        <p:nvSpPr>
          <p:cNvPr id="25" name="Shape 350">
            <a:extLst>
              <a:ext uri="{FF2B5EF4-FFF2-40B4-BE49-F238E27FC236}">
                <a16:creationId xmlns:a16="http://schemas.microsoft.com/office/drawing/2014/main" id="{7487FC79-7B59-3B43-A12D-33A6FEAF05AB}"/>
              </a:ext>
            </a:extLst>
          </p:cNvPr>
          <p:cNvSpPr/>
          <p:nvPr/>
        </p:nvSpPr>
        <p:spPr>
          <a:xfrm>
            <a:off x="7497002" y="1441760"/>
            <a:ext cx="1181130" cy="243930"/>
          </a:xfrm>
          <a:prstGeom prst="roundRect">
            <a:avLst>
              <a:gd name="adj" fmla="val 41475"/>
            </a:avLst>
          </a:prstGeom>
          <a:solidFill>
            <a:srgbClr val="51A7F9"/>
          </a:solidFill>
          <a:ln w="12700">
            <a:solidFill>
              <a:srgbClr val="85888D"/>
            </a:solidFill>
            <a:miter lim="400000"/>
          </a:ln>
          <a:extLst>
            <a:ext uri="{C572A759-6A51-4108-AA02-DFA0A04FC94B}">
              <ma14:wrappingTextBoxFlag xmlns="" xmlns:ma14="http://schemas.microsoft.com/office/mac/drawingml/2011/main" val="1"/>
            </a:ext>
          </a:extLst>
        </p:spPr>
        <p:txBody>
          <a:bodyPr lIns="35718" tIns="35718" rIns="35718" bIns="35718" anchor="ctr"/>
          <a:lstStyle>
            <a:lvl1pPr algn="ctr" defTabSz="410765">
              <a:defRPr sz="800">
                <a:latin typeface="Helvetica Light"/>
                <a:ea typeface="Helvetica Light"/>
                <a:cs typeface="Helvetica Light"/>
                <a:sym typeface="Helvetica Light"/>
              </a:defRPr>
            </a:lvl1pPr>
          </a:lstStyle>
          <a:p>
            <a:r>
              <a:rPr dirty="0">
                <a:latin typeface="Helvetica"/>
                <a:cs typeface="Helvetica"/>
              </a:rPr>
              <a:t>Genetic association</a:t>
            </a:r>
            <a:r>
              <a:rPr lang="en-US" dirty="0">
                <a:latin typeface="Helvetica"/>
                <a:cs typeface="Helvetica"/>
              </a:rPr>
              <a:t>s</a:t>
            </a:r>
            <a:endParaRPr dirty="0">
              <a:latin typeface="Helvetica"/>
              <a:cs typeface="Helvetica"/>
            </a:endParaRPr>
          </a:p>
        </p:txBody>
      </p:sp>
      <p:sp>
        <p:nvSpPr>
          <p:cNvPr id="26" name="Shape 351">
            <a:extLst>
              <a:ext uri="{FF2B5EF4-FFF2-40B4-BE49-F238E27FC236}">
                <a16:creationId xmlns:a16="http://schemas.microsoft.com/office/drawing/2014/main" id="{4B5BB368-33DB-904E-A5E9-62DE06D1FEF9}"/>
              </a:ext>
            </a:extLst>
          </p:cNvPr>
          <p:cNvSpPr/>
          <p:nvPr/>
        </p:nvSpPr>
        <p:spPr>
          <a:xfrm>
            <a:off x="7521662" y="2912750"/>
            <a:ext cx="1181130" cy="243931"/>
          </a:xfrm>
          <a:prstGeom prst="roundRect">
            <a:avLst>
              <a:gd name="adj" fmla="val 41475"/>
            </a:avLst>
          </a:prstGeom>
          <a:solidFill>
            <a:srgbClr val="51A7F9"/>
          </a:solidFill>
          <a:ln w="12700">
            <a:solidFill>
              <a:srgbClr val="85888D"/>
            </a:solidFill>
            <a:miter lim="400000"/>
          </a:ln>
          <a:extLst>
            <a:ext uri="{C572A759-6A51-4108-AA02-DFA0A04FC94B}">
              <ma14:wrappingTextBoxFlag xmlns="" xmlns:ma14="http://schemas.microsoft.com/office/mac/drawingml/2011/main" val="1"/>
            </a:ext>
          </a:extLst>
        </p:spPr>
        <p:txBody>
          <a:bodyPr lIns="35718" tIns="35718" rIns="35718" bIns="35718" anchor="ctr"/>
          <a:lstStyle>
            <a:lvl1pPr algn="ctr" defTabSz="410765">
              <a:defRPr sz="800">
                <a:latin typeface="Helvetica Light"/>
                <a:ea typeface="Helvetica Light"/>
                <a:cs typeface="Helvetica Light"/>
                <a:sym typeface="Helvetica Light"/>
              </a:defRPr>
            </a:lvl1pPr>
          </a:lstStyle>
          <a:p>
            <a:r>
              <a:rPr dirty="0">
                <a:latin typeface="Helvetica"/>
                <a:cs typeface="Helvetica"/>
              </a:rPr>
              <a:t>Somatic mutation</a:t>
            </a:r>
            <a:r>
              <a:rPr lang="en-US" dirty="0">
                <a:latin typeface="Helvetica"/>
                <a:cs typeface="Helvetica"/>
              </a:rPr>
              <a:t>s</a:t>
            </a:r>
            <a:endParaRPr dirty="0">
              <a:latin typeface="Helvetica"/>
              <a:cs typeface="Helvetica"/>
            </a:endParaRPr>
          </a:p>
        </p:txBody>
      </p:sp>
      <p:sp>
        <p:nvSpPr>
          <p:cNvPr id="27" name="Shape 352">
            <a:extLst>
              <a:ext uri="{FF2B5EF4-FFF2-40B4-BE49-F238E27FC236}">
                <a16:creationId xmlns:a16="http://schemas.microsoft.com/office/drawing/2014/main" id="{82E56001-64C4-F843-8202-A54127D42436}"/>
              </a:ext>
            </a:extLst>
          </p:cNvPr>
          <p:cNvSpPr/>
          <p:nvPr/>
        </p:nvSpPr>
        <p:spPr>
          <a:xfrm>
            <a:off x="7546322" y="5300724"/>
            <a:ext cx="1181130" cy="243930"/>
          </a:xfrm>
          <a:prstGeom prst="roundRect">
            <a:avLst>
              <a:gd name="adj" fmla="val 41475"/>
            </a:avLst>
          </a:prstGeom>
          <a:solidFill>
            <a:srgbClr val="51A7F9"/>
          </a:solidFill>
          <a:ln w="12700">
            <a:solidFill>
              <a:srgbClr val="85888D"/>
            </a:solidFill>
            <a:miter lim="400000"/>
          </a:ln>
          <a:extLst>
            <a:ext uri="{C572A759-6A51-4108-AA02-DFA0A04FC94B}">
              <ma14:wrappingTextBoxFlag xmlns="" xmlns:ma14="http://schemas.microsoft.com/office/mac/drawingml/2011/main" val="1"/>
            </a:ext>
          </a:extLst>
        </p:spPr>
        <p:txBody>
          <a:bodyPr lIns="35718" tIns="35718" rIns="35718" bIns="35718" anchor="ctr"/>
          <a:lstStyle>
            <a:lvl1pPr algn="ctr" defTabSz="410765">
              <a:defRPr sz="800">
                <a:latin typeface="Helvetica Light"/>
                <a:ea typeface="Helvetica Light"/>
                <a:cs typeface="Helvetica Light"/>
                <a:sym typeface="Helvetica Light"/>
              </a:defRPr>
            </a:lvl1pPr>
          </a:lstStyle>
          <a:p>
            <a:r>
              <a:rPr>
                <a:latin typeface="Helvetica"/>
                <a:cs typeface="Helvetica"/>
              </a:rPr>
              <a:t>RNA expression</a:t>
            </a:r>
          </a:p>
        </p:txBody>
      </p:sp>
      <p:sp>
        <p:nvSpPr>
          <p:cNvPr id="28" name="Shape 353">
            <a:extLst>
              <a:ext uri="{FF2B5EF4-FFF2-40B4-BE49-F238E27FC236}">
                <a16:creationId xmlns:a16="http://schemas.microsoft.com/office/drawing/2014/main" id="{63A70E6C-4A42-D044-A4D9-998814F7C81D}"/>
              </a:ext>
            </a:extLst>
          </p:cNvPr>
          <p:cNvSpPr/>
          <p:nvPr/>
        </p:nvSpPr>
        <p:spPr>
          <a:xfrm>
            <a:off x="7546322" y="6080378"/>
            <a:ext cx="1181130" cy="243931"/>
          </a:xfrm>
          <a:prstGeom prst="roundRect">
            <a:avLst>
              <a:gd name="adj" fmla="val 41475"/>
            </a:avLst>
          </a:prstGeom>
          <a:solidFill>
            <a:srgbClr val="51A7F9"/>
          </a:solidFill>
          <a:ln w="12700">
            <a:solidFill>
              <a:srgbClr val="85888D"/>
            </a:solidFill>
            <a:miter lim="400000"/>
          </a:ln>
          <a:extLst>
            <a:ext uri="{C572A759-6A51-4108-AA02-DFA0A04FC94B}">
              <ma14:wrappingTextBoxFlag xmlns="" xmlns:ma14="http://schemas.microsoft.com/office/mac/drawingml/2011/main" val="1"/>
            </a:ext>
          </a:extLst>
        </p:spPr>
        <p:txBody>
          <a:bodyPr lIns="35718" tIns="35718" rIns="35718" bIns="35718" anchor="ctr"/>
          <a:lstStyle>
            <a:lvl1pPr algn="ctr" defTabSz="410765">
              <a:defRPr sz="800">
                <a:latin typeface="Helvetica Light"/>
                <a:ea typeface="Helvetica Light"/>
                <a:cs typeface="Helvetica Light"/>
                <a:sym typeface="Helvetica Light"/>
              </a:defRPr>
            </a:lvl1pPr>
          </a:lstStyle>
          <a:p>
            <a:r>
              <a:rPr>
                <a:latin typeface="Helvetica"/>
                <a:cs typeface="Helvetica"/>
              </a:rPr>
              <a:t>Animal models</a:t>
            </a:r>
          </a:p>
        </p:txBody>
      </p:sp>
      <p:sp>
        <p:nvSpPr>
          <p:cNvPr id="29" name="Shape 354">
            <a:extLst>
              <a:ext uri="{FF2B5EF4-FFF2-40B4-BE49-F238E27FC236}">
                <a16:creationId xmlns:a16="http://schemas.microsoft.com/office/drawing/2014/main" id="{EB3978BA-6AEA-E34B-9DAB-F6DEBC1264C3}"/>
              </a:ext>
            </a:extLst>
          </p:cNvPr>
          <p:cNvSpPr/>
          <p:nvPr/>
        </p:nvSpPr>
        <p:spPr>
          <a:xfrm>
            <a:off x="7534021" y="4499613"/>
            <a:ext cx="1181130" cy="243931"/>
          </a:xfrm>
          <a:prstGeom prst="roundRect">
            <a:avLst>
              <a:gd name="adj" fmla="val 41475"/>
            </a:avLst>
          </a:prstGeom>
          <a:solidFill>
            <a:srgbClr val="51A7F9"/>
          </a:solidFill>
          <a:ln w="12700">
            <a:solidFill>
              <a:srgbClr val="85888D"/>
            </a:solidFill>
            <a:miter lim="400000"/>
          </a:ln>
          <a:extLst>
            <a:ext uri="{C572A759-6A51-4108-AA02-DFA0A04FC94B}">
              <ma14:wrappingTextBoxFlag xmlns="" xmlns:ma14="http://schemas.microsoft.com/office/mac/drawingml/2011/main" val="1"/>
            </a:ext>
          </a:extLst>
        </p:spPr>
        <p:txBody>
          <a:bodyPr lIns="35718" tIns="35718" rIns="35718" bIns="35718" anchor="ctr"/>
          <a:lstStyle>
            <a:lvl1pPr algn="ctr" defTabSz="410765">
              <a:defRPr sz="800">
                <a:latin typeface="Helvetica Light"/>
                <a:ea typeface="Helvetica Light"/>
                <a:cs typeface="Helvetica Light"/>
                <a:sym typeface="Helvetica Light"/>
              </a:defRPr>
            </a:lvl1pPr>
          </a:lstStyle>
          <a:p>
            <a:r>
              <a:rPr lang="en-US" dirty="0">
                <a:latin typeface="Helvetica"/>
                <a:cs typeface="Helvetica"/>
              </a:rPr>
              <a:t>P</a:t>
            </a:r>
            <a:r>
              <a:rPr dirty="0">
                <a:latin typeface="Helvetica"/>
                <a:cs typeface="Helvetica"/>
              </a:rPr>
              <a:t>athways</a:t>
            </a:r>
            <a:r>
              <a:rPr lang="en-US" dirty="0">
                <a:latin typeface="Helvetica"/>
                <a:cs typeface="Helvetica"/>
              </a:rPr>
              <a:t> &amp; </a:t>
            </a:r>
          </a:p>
          <a:p>
            <a:r>
              <a:rPr lang="en-US" dirty="0">
                <a:latin typeface="Helvetica"/>
                <a:cs typeface="Helvetica"/>
              </a:rPr>
              <a:t>systems biology</a:t>
            </a:r>
            <a:endParaRPr dirty="0">
              <a:latin typeface="Helvetica"/>
              <a:cs typeface="Helvetica"/>
            </a:endParaRPr>
          </a:p>
        </p:txBody>
      </p:sp>
      <p:sp>
        <p:nvSpPr>
          <p:cNvPr id="30" name="Shape 355">
            <a:extLst>
              <a:ext uri="{FF2B5EF4-FFF2-40B4-BE49-F238E27FC236}">
                <a16:creationId xmlns:a16="http://schemas.microsoft.com/office/drawing/2014/main" id="{3BD5337E-9D4E-AA47-9335-BDDFB0D63BE2}"/>
              </a:ext>
            </a:extLst>
          </p:cNvPr>
          <p:cNvSpPr/>
          <p:nvPr/>
        </p:nvSpPr>
        <p:spPr>
          <a:xfrm>
            <a:off x="7546322" y="5703869"/>
            <a:ext cx="1181130" cy="243930"/>
          </a:xfrm>
          <a:prstGeom prst="roundRect">
            <a:avLst>
              <a:gd name="adj" fmla="val 41475"/>
            </a:avLst>
          </a:prstGeom>
          <a:solidFill>
            <a:srgbClr val="51A7F9"/>
          </a:solidFill>
          <a:ln w="12700">
            <a:solidFill>
              <a:srgbClr val="85888D"/>
            </a:solidFill>
            <a:miter lim="400000"/>
          </a:ln>
          <a:extLst>
            <a:ext uri="{C572A759-6A51-4108-AA02-DFA0A04FC94B}">
              <ma14:wrappingTextBoxFlag xmlns="" xmlns:ma14="http://schemas.microsoft.com/office/mac/drawingml/2011/main" val="1"/>
            </a:ext>
          </a:extLst>
        </p:spPr>
        <p:txBody>
          <a:bodyPr lIns="35718" tIns="35718" rIns="35718" bIns="35718" anchor="ctr"/>
          <a:lstStyle>
            <a:lvl1pPr algn="ctr" defTabSz="410765">
              <a:defRPr sz="800">
                <a:latin typeface="Helvetica Light"/>
                <a:ea typeface="Helvetica Light"/>
                <a:cs typeface="Helvetica Light"/>
                <a:sym typeface="Helvetica Light"/>
              </a:defRPr>
            </a:lvl1pPr>
          </a:lstStyle>
          <a:p>
            <a:r>
              <a:rPr>
                <a:latin typeface="Helvetica"/>
                <a:cs typeface="Helvetica"/>
              </a:rPr>
              <a:t>Text mining</a:t>
            </a:r>
          </a:p>
        </p:txBody>
      </p:sp>
      <p:sp>
        <p:nvSpPr>
          <p:cNvPr id="31" name="Shape 361">
            <a:extLst>
              <a:ext uri="{FF2B5EF4-FFF2-40B4-BE49-F238E27FC236}">
                <a16:creationId xmlns:a16="http://schemas.microsoft.com/office/drawing/2014/main" id="{C0C5C5A3-B5CB-744B-ACAE-B9C8F8E30D91}"/>
              </a:ext>
            </a:extLst>
          </p:cNvPr>
          <p:cNvSpPr/>
          <p:nvPr/>
        </p:nvSpPr>
        <p:spPr>
          <a:xfrm>
            <a:off x="2245581" y="1874554"/>
            <a:ext cx="952625" cy="236138"/>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Helvetica"/>
              <a:cs typeface="Helvetica"/>
            </a:endParaRPr>
          </a:p>
        </p:txBody>
      </p:sp>
      <p:sp>
        <p:nvSpPr>
          <p:cNvPr id="32" name="Shape 362">
            <a:extLst>
              <a:ext uri="{FF2B5EF4-FFF2-40B4-BE49-F238E27FC236}">
                <a16:creationId xmlns:a16="http://schemas.microsoft.com/office/drawing/2014/main" id="{8E451EAA-8F5A-6B41-A579-BCE793692F74}"/>
              </a:ext>
            </a:extLst>
          </p:cNvPr>
          <p:cNvSpPr/>
          <p:nvPr/>
        </p:nvSpPr>
        <p:spPr>
          <a:xfrm>
            <a:off x="2245581" y="2174679"/>
            <a:ext cx="952625" cy="236138"/>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Helvetica"/>
              <a:cs typeface="Helvetica"/>
            </a:endParaRPr>
          </a:p>
        </p:txBody>
      </p:sp>
      <p:sp>
        <p:nvSpPr>
          <p:cNvPr id="33" name="Shape 363">
            <a:extLst>
              <a:ext uri="{FF2B5EF4-FFF2-40B4-BE49-F238E27FC236}">
                <a16:creationId xmlns:a16="http://schemas.microsoft.com/office/drawing/2014/main" id="{94FFA015-D5DA-354F-AA89-8290E7FC5604}"/>
              </a:ext>
            </a:extLst>
          </p:cNvPr>
          <p:cNvSpPr/>
          <p:nvPr/>
        </p:nvSpPr>
        <p:spPr>
          <a:xfrm>
            <a:off x="2245581" y="2619915"/>
            <a:ext cx="952625" cy="236138"/>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Helvetica"/>
              <a:cs typeface="Helvetica"/>
            </a:endParaRPr>
          </a:p>
        </p:txBody>
      </p:sp>
      <p:sp>
        <p:nvSpPr>
          <p:cNvPr id="34" name="Shape 364">
            <a:extLst>
              <a:ext uri="{FF2B5EF4-FFF2-40B4-BE49-F238E27FC236}">
                <a16:creationId xmlns:a16="http://schemas.microsoft.com/office/drawing/2014/main" id="{91161D2E-BE50-F740-8C6D-0536B6840D8E}"/>
              </a:ext>
            </a:extLst>
          </p:cNvPr>
          <p:cNvSpPr/>
          <p:nvPr/>
        </p:nvSpPr>
        <p:spPr>
          <a:xfrm>
            <a:off x="2245581" y="2918369"/>
            <a:ext cx="952625" cy="236138"/>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Helvetica"/>
              <a:cs typeface="Helvetica"/>
            </a:endParaRPr>
          </a:p>
        </p:txBody>
      </p:sp>
      <p:sp>
        <p:nvSpPr>
          <p:cNvPr id="35" name="Shape 365">
            <a:extLst>
              <a:ext uri="{FF2B5EF4-FFF2-40B4-BE49-F238E27FC236}">
                <a16:creationId xmlns:a16="http://schemas.microsoft.com/office/drawing/2014/main" id="{E93BCBD5-FA0C-9243-8B35-C48BEB1B2C1D}"/>
              </a:ext>
            </a:extLst>
          </p:cNvPr>
          <p:cNvSpPr/>
          <p:nvPr/>
        </p:nvSpPr>
        <p:spPr>
          <a:xfrm>
            <a:off x="2245581" y="3217219"/>
            <a:ext cx="952625" cy="236138"/>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Helvetica"/>
              <a:cs typeface="Helvetica"/>
            </a:endParaRPr>
          </a:p>
        </p:txBody>
      </p:sp>
      <p:sp>
        <p:nvSpPr>
          <p:cNvPr id="36" name="Shape 366">
            <a:extLst>
              <a:ext uri="{FF2B5EF4-FFF2-40B4-BE49-F238E27FC236}">
                <a16:creationId xmlns:a16="http://schemas.microsoft.com/office/drawing/2014/main" id="{13C5B97E-6866-3440-B534-20F29B44C44C}"/>
              </a:ext>
            </a:extLst>
          </p:cNvPr>
          <p:cNvSpPr/>
          <p:nvPr/>
        </p:nvSpPr>
        <p:spPr>
          <a:xfrm>
            <a:off x="2245581" y="3649203"/>
            <a:ext cx="952625" cy="236138"/>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Helvetica"/>
              <a:cs typeface="Helvetica"/>
            </a:endParaRPr>
          </a:p>
        </p:txBody>
      </p:sp>
      <p:sp>
        <p:nvSpPr>
          <p:cNvPr id="37" name="Shape 367">
            <a:extLst>
              <a:ext uri="{FF2B5EF4-FFF2-40B4-BE49-F238E27FC236}">
                <a16:creationId xmlns:a16="http://schemas.microsoft.com/office/drawing/2014/main" id="{E2466AC8-EDA2-6F44-B2A2-79A528DE57DB}"/>
              </a:ext>
            </a:extLst>
          </p:cNvPr>
          <p:cNvSpPr/>
          <p:nvPr/>
        </p:nvSpPr>
        <p:spPr>
          <a:xfrm>
            <a:off x="2245581" y="4050786"/>
            <a:ext cx="952625" cy="236138"/>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Helvetica"/>
              <a:cs typeface="Helvetica"/>
            </a:endParaRPr>
          </a:p>
        </p:txBody>
      </p:sp>
      <p:sp>
        <p:nvSpPr>
          <p:cNvPr id="38" name="Shape 368">
            <a:extLst>
              <a:ext uri="{FF2B5EF4-FFF2-40B4-BE49-F238E27FC236}">
                <a16:creationId xmlns:a16="http://schemas.microsoft.com/office/drawing/2014/main" id="{60482E6F-BBF3-2C4F-A395-CAC33ACEFF76}"/>
              </a:ext>
            </a:extLst>
          </p:cNvPr>
          <p:cNvSpPr/>
          <p:nvPr/>
        </p:nvSpPr>
        <p:spPr>
          <a:xfrm>
            <a:off x="2245581" y="5337236"/>
            <a:ext cx="952625" cy="236138"/>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Helvetica"/>
              <a:cs typeface="Helvetica"/>
            </a:endParaRPr>
          </a:p>
        </p:txBody>
      </p:sp>
      <p:sp>
        <p:nvSpPr>
          <p:cNvPr id="39" name="Shape 369">
            <a:extLst>
              <a:ext uri="{FF2B5EF4-FFF2-40B4-BE49-F238E27FC236}">
                <a16:creationId xmlns:a16="http://schemas.microsoft.com/office/drawing/2014/main" id="{36B773FB-5A57-CD4F-8E28-945AFA752441}"/>
              </a:ext>
            </a:extLst>
          </p:cNvPr>
          <p:cNvSpPr/>
          <p:nvPr/>
        </p:nvSpPr>
        <p:spPr>
          <a:xfrm>
            <a:off x="2245581" y="5735004"/>
            <a:ext cx="952625" cy="236138"/>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Helvetica"/>
              <a:cs typeface="Helvetica"/>
            </a:endParaRPr>
          </a:p>
        </p:txBody>
      </p:sp>
      <p:sp>
        <p:nvSpPr>
          <p:cNvPr id="40" name="Shape 370">
            <a:extLst>
              <a:ext uri="{FF2B5EF4-FFF2-40B4-BE49-F238E27FC236}">
                <a16:creationId xmlns:a16="http://schemas.microsoft.com/office/drawing/2014/main" id="{7F10B203-9CDF-D541-B6C7-DCB3FCAC4CCA}"/>
              </a:ext>
            </a:extLst>
          </p:cNvPr>
          <p:cNvSpPr/>
          <p:nvPr/>
        </p:nvSpPr>
        <p:spPr>
          <a:xfrm>
            <a:off x="2245581" y="6139818"/>
            <a:ext cx="952625" cy="236138"/>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Helvetica"/>
              <a:cs typeface="Helvetica"/>
            </a:endParaRPr>
          </a:p>
        </p:txBody>
      </p:sp>
      <p:sp>
        <p:nvSpPr>
          <p:cNvPr id="41" name="Shape 371">
            <a:extLst>
              <a:ext uri="{FF2B5EF4-FFF2-40B4-BE49-F238E27FC236}">
                <a16:creationId xmlns:a16="http://schemas.microsoft.com/office/drawing/2014/main" id="{F7468533-33E3-A948-A304-40AF8171EDFA}"/>
              </a:ext>
            </a:extLst>
          </p:cNvPr>
          <p:cNvSpPr/>
          <p:nvPr/>
        </p:nvSpPr>
        <p:spPr>
          <a:xfrm>
            <a:off x="2245581" y="1577526"/>
            <a:ext cx="952625" cy="236138"/>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Helvetica"/>
              <a:cs typeface="Helvetica"/>
            </a:endParaRPr>
          </a:p>
        </p:txBody>
      </p:sp>
      <p:sp>
        <p:nvSpPr>
          <p:cNvPr id="42" name="Shape 372">
            <a:extLst>
              <a:ext uri="{FF2B5EF4-FFF2-40B4-BE49-F238E27FC236}">
                <a16:creationId xmlns:a16="http://schemas.microsoft.com/office/drawing/2014/main" id="{2EEDA275-3959-9643-9DC9-19769B6B5D12}"/>
              </a:ext>
            </a:extLst>
          </p:cNvPr>
          <p:cNvSpPr/>
          <p:nvPr/>
        </p:nvSpPr>
        <p:spPr>
          <a:xfrm>
            <a:off x="2245581" y="1292569"/>
            <a:ext cx="952625" cy="236137"/>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Helvetica"/>
              <a:cs typeface="Helvetica"/>
            </a:endParaRPr>
          </a:p>
        </p:txBody>
      </p:sp>
      <p:sp>
        <p:nvSpPr>
          <p:cNvPr id="43" name="Shape 373">
            <a:extLst>
              <a:ext uri="{FF2B5EF4-FFF2-40B4-BE49-F238E27FC236}">
                <a16:creationId xmlns:a16="http://schemas.microsoft.com/office/drawing/2014/main" id="{CA7FC865-DA2C-4447-AF75-58943A995F5C}"/>
              </a:ext>
            </a:extLst>
          </p:cNvPr>
          <p:cNvSpPr/>
          <p:nvPr/>
        </p:nvSpPr>
        <p:spPr>
          <a:xfrm>
            <a:off x="2400055" y="1343889"/>
            <a:ext cx="148918" cy="28802"/>
          </a:xfrm>
          <a:prstGeom prst="roundRect">
            <a:avLst>
              <a:gd name="adj" fmla="val 50000"/>
            </a:avLst>
          </a:prstGeom>
          <a:solidFill>
            <a:srgbClr val="DCDEE0"/>
          </a:solidFill>
          <a:ln w="12700" cap="flat">
            <a:solidFill>
              <a:srgbClr val="85888D"/>
            </a:solidFill>
            <a:prstDash val="solid"/>
            <a:miter lim="400000"/>
          </a:ln>
          <a:effectLst/>
        </p:spPr>
        <p:txBody>
          <a:bodyPr wrap="square" lIns="35718" tIns="35718" rIns="35718" bIns="35718" numCol="1" anchor="ctr">
            <a:noAutofit/>
          </a:bodyPr>
          <a:lstStyle/>
          <a:p>
            <a:pPr algn="ctr" defTabSz="914400">
              <a:defRPr sz="1000">
                <a:latin typeface="Helvetica Light"/>
                <a:ea typeface="Helvetica Light"/>
                <a:cs typeface="Helvetica Light"/>
                <a:sym typeface="Helvetica Light"/>
              </a:defRPr>
            </a:pPr>
            <a:endParaRPr>
              <a:latin typeface="Helvetica"/>
              <a:cs typeface="Helvetica"/>
            </a:endParaRPr>
          </a:p>
        </p:txBody>
      </p:sp>
      <p:cxnSp>
        <p:nvCxnSpPr>
          <p:cNvPr id="44" name="Connector 375">
            <a:extLst>
              <a:ext uri="{FF2B5EF4-FFF2-40B4-BE49-F238E27FC236}">
                <a16:creationId xmlns:a16="http://schemas.microsoft.com/office/drawing/2014/main" id="{C232FF8A-7F8B-F043-9DBB-1D0C1BD6D1B1}"/>
              </a:ext>
            </a:extLst>
          </p:cNvPr>
          <p:cNvCxnSpPr>
            <a:cxnSpLocks noChangeAspect="1"/>
            <a:endCxn id="13" idx="0"/>
          </p:cNvCxnSpPr>
          <p:nvPr/>
        </p:nvCxnSpPr>
        <p:spPr>
          <a:xfrm flipV="1">
            <a:off x="3199841" y="1396897"/>
            <a:ext cx="1440000" cy="7844"/>
          </a:xfrm>
          <a:prstGeom prst="straightConnector1">
            <a:avLst/>
          </a:prstGeom>
          <a:ln w="7620">
            <a:solidFill>
              <a:srgbClr val="85888E"/>
            </a:solidFill>
            <a:miter lim="400000"/>
            <a:tailEnd type="triangle"/>
          </a:ln>
        </p:spPr>
      </p:cxnSp>
      <p:cxnSp>
        <p:nvCxnSpPr>
          <p:cNvPr id="45" name="Connector 376">
            <a:extLst>
              <a:ext uri="{FF2B5EF4-FFF2-40B4-BE49-F238E27FC236}">
                <a16:creationId xmlns:a16="http://schemas.microsoft.com/office/drawing/2014/main" id="{BE0B7A28-846E-CE48-9260-D786CA4D09E4}"/>
              </a:ext>
            </a:extLst>
          </p:cNvPr>
          <p:cNvCxnSpPr>
            <a:cxnSpLocks noChangeAspect="1"/>
            <a:endCxn id="16" idx="0"/>
          </p:cNvCxnSpPr>
          <p:nvPr/>
        </p:nvCxnSpPr>
        <p:spPr>
          <a:xfrm flipV="1">
            <a:off x="3199841" y="2279659"/>
            <a:ext cx="1440000" cy="4295"/>
          </a:xfrm>
          <a:prstGeom prst="straightConnector1">
            <a:avLst/>
          </a:prstGeom>
          <a:ln w="7620">
            <a:solidFill>
              <a:srgbClr val="85888E"/>
            </a:solidFill>
            <a:miter lim="400000"/>
            <a:tailEnd type="triangle"/>
          </a:ln>
        </p:spPr>
      </p:cxnSp>
      <p:cxnSp>
        <p:nvCxnSpPr>
          <p:cNvPr id="46" name="Connector 377">
            <a:extLst>
              <a:ext uri="{FF2B5EF4-FFF2-40B4-BE49-F238E27FC236}">
                <a16:creationId xmlns:a16="http://schemas.microsoft.com/office/drawing/2014/main" id="{6B71DFAB-ECE4-2D4C-B0E8-A7A1EC7CCF48}"/>
              </a:ext>
            </a:extLst>
          </p:cNvPr>
          <p:cNvCxnSpPr>
            <a:cxnSpLocks noChangeAspect="1"/>
            <a:endCxn id="14" idx="0"/>
          </p:cNvCxnSpPr>
          <p:nvPr/>
        </p:nvCxnSpPr>
        <p:spPr>
          <a:xfrm flipV="1">
            <a:off x="3199841" y="1685569"/>
            <a:ext cx="1440000" cy="4296"/>
          </a:xfrm>
          <a:prstGeom prst="straightConnector1">
            <a:avLst/>
          </a:prstGeom>
          <a:ln w="7620">
            <a:solidFill>
              <a:srgbClr val="85888E"/>
            </a:solidFill>
            <a:miter lim="400000"/>
            <a:tailEnd type="triangle"/>
          </a:ln>
        </p:spPr>
      </p:cxnSp>
      <p:cxnSp>
        <p:nvCxnSpPr>
          <p:cNvPr id="47" name="Connector 378">
            <a:extLst>
              <a:ext uri="{FF2B5EF4-FFF2-40B4-BE49-F238E27FC236}">
                <a16:creationId xmlns:a16="http://schemas.microsoft.com/office/drawing/2014/main" id="{CB11BE4B-0821-B64D-BB0E-7F3EAEDB46DB}"/>
              </a:ext>
            </a:extLst>
          </p:cNvPr>
          <p:cNvCxnSpPr>
            <a:cxnSpLocks noChangeAspect="1"/>
            <a:endCxn id="17" idx="0"/>
          </p:cNvCxnSpPr>
          <p:nvPr/>
        </p:nvCxnSpPr>
        <p:spPr>
          <a:xfrm flipV="1">
            <a:off x="3199841" y="2735376"/>
            <a:ext cx="1440000" cy="4296"/>
          </a:xfrm>
          <a:prstGeom prst="straightConnector1">
            <a:avLst/>
          </a:prstGeom>
          <a:ln w="7620">
            <a:solidFill>
              <a:srgbClr val="85888E"/>
            </a:solidFill>
            <a:miter lim="400000"/>
            <a:tailEnd type="triangle"/>
          </a:ln>
        </p:spPr>
      </p:cxnSp>
      <p:cxnSp>
        <p:nvCxnSpPr>
          <p:cNvPr id="48" name="Connector 379">
            <a:extLst>
              <a:ext uri="{FF2B5EF4-FFF2-40B4-BE49-F238E27FC236}">
                <a16:creationId xmlns:a16="http://schemas.microsoft.com/office/drawing/2014/main" id="{391EE3F5-2628-CF41-8EEF-A8DEE680EC14}"/>
              </a:ext>
            </a:extLst>
          </p:cNvPr>
          <p:cNvCxnSpPr>
            <a:cxnSpLocks noChangeAspect="1"/>
            <a:endCxn id="18" idx="0"/>
          </p:cNvCxnSpPr>
          <p:nvPr/>
        </p:nvCxnSpPr>
        <p:spPr>
          <a:xfrm flipV="1">
            <a:off x="3199841" y="3032298"/>
            <a:ext cx="1440000" cy="4296"/>
          </a:xfrm>
          <a:prstGeom prst="straightConnector1">
            <a:avLst/>
          </a:prstGeom>
          <a:ln w="7620">
            <a:solidFill>
              <a:srgbClr val="85888E"/>
            </a:solidFill>
            <a:miter lim="400000"/>
            <a:tailEnd type="triangle"/>
          </a:ln>
        </p:spPr>
      </p:cxnSp>
      <p:cxnSp>
        <p:nvCxnSpPr>
          <p:cNvPr id="49" name="Connector 380">
            <a:extLst>
              <a:ext uri="{FF2B5EF4-FFF2-40B4-BE49-F238E27FC236}">
                <a16:creationId xmlns:a16="http://schemas.microsoft.com/office/drawing/2014/main" id="{1EE36902-1565-1A41-9DA1-02CC57E057AE}"/>
              </a:ext>
            </a:extLst>
          </p:cNvPr>
          <p:cNvCxnSpPr>
            <a:cxnSpLocks noChangeAspect="1"/>
            <a:endCxn id="19" idx="0"/>
          </p:cNvCxnSpPr>
          <p:nvPr/>
        </p:nvCxnSpPr>
        <p:spPr>
          <a:xfrm flipV="1">
            <a:off x="3199841" y="3329614"/>
            <a:ext cx="1440000" cy="4315"/>
          </a:xfrm>
          <a:prstGeom prst="straightConnector1">
            <a:avLst/>
          </a:prstGeom>
          <a:ln w="7620">
            <a:solidFill>
              <a:srgbClr val="85888E"/>
            </a:solidFill>
            <a:miter lim="400000"/>
            <a:tailEnd type="triangle"/>
          </a:ln>
        </p:spPr>
      </p:cxnSp>
      <p:cxnSp>
        <p:nvCxnSpPr>
          <p:cNvPr id="50" name="Connector 381">
            <a:extLst>
              <a:ext uri="{FF2B5EF4-FFF2-40B4-BE49-F238E27FC236}">
                <a16:creationId xmlns:a16="http://schemas.microsoft.com/office/drawing/2014/main" id="{7E9A6D71-969F-6A4C-B881-005B9A1D5565}"/>
              </a:ext>
            </a:extLst>
          </p:cNvPr>
          <p:cNvCxnSpPr>
            <a:cxnSpLocks noChangeAspect="1"/>
            <a:endCxn id="21" idx="0"/>
          </p:cNvCxnSpPr>
          <p:nvPr/>
        </p:nvCxnSpPr>
        <p:spPr>
          <a:xfrm flipV="1">
            <a:off x="3199841" y="4141472"/>
            <a:ext cx="1440000" cy="4315"/>
          </a:xfrm>
          <a:prstGeom prst="straightConnector1">
            <a:avLst/>
          </a:prstGeom>
          <a:ln w="7620">
            <a:solidFill>
              <a:srgbClr val="85888E"/>
            </a:solidFill>
            <a:miter lim="400000"/>
            <a:tailEnd type="triangle"/>
          </a:ln>
        </p:spPr>
      </p:cxnSp>
      <p:cxnSp>
        <p:nvCxnSpPr>
          <p:cNvPr id="51" name="Connector 382">
            <a:extLst>
              <a:ext uri="{FF2B5EF4-FFF2-40B4-BE49-F238E27FC236}">
                <a16:creationId xmlns:a16="http://schemas.microsoft.com/office/drawing/2014/main" id="{762B6295-27A0-6847-B1DD-D4F6FC9D7135}"/>
              </a:ext>
            </a:extLst>
          </p:cNvPr>
          <p:cNvCxnSpPr>
            <a:cxnSpLocks noChangeAspect="1"/>
            <a:endCxn id="20" idx="0"/>
          </p:cNvCxnSpPr>
          <p:nvPr/>
        </p:nvCxnSpPr>
        <p:spPr>
          <a:xfrm flipV="1">
            <a:off x="3199841" y="3759381"/>
            <a:ext cx="1440000" cy="4314"/>
          </a:xfrm>
          <a:prstGeom prst="straightConnector1">
            <a:avLst/>
          </a:prstGeom>
          <a:ln w="7620">
            <a:solidFill>
              <a:srgbClr val="85888E"/>
            </a:solidFill>
            <a:miter lim="400000"/>
            <a:tailEnd type="triangle"/>
          </a:ln>
        </p:spPr>
      </p:cxnSp>
      <p:cxnSp>
        <p:nvCxnSpPr>
          <p:cNvPr id="52" name="Connector 383">
            <a:extLst>
              <a:ext uri="{FF2B5EF4-FFF2-40B4-BE49-F238E27FC236}">
                <a16:creationId xmlns:a16="http://schemas.microsoft.com/office/drawing/2014/main" id="{9F61B176-B7A9-DF43-BB5F-A7B5E1089AFC}"/>
              </a:ext>
            </a:extLst>
          </p:cNvPr>
          <p:cNvCxnSpPr>
            <a:cxnSpLocks noChangeAspect="1"/>
            <a:endCxn id="22" idx="0"/>
          </p:cNvCxnSpPr>
          <p:nvPr/>
        </p:nvCxnSpPr>
        <p:spPr>
          <a:xfrm flipV="1">
            <a:off x="3199841" y="5442981"/>
            <a:ext cx="1440000" cy="4315"/>
          </a:xfrm>
          <a:prstGeom prst="straightConnector1">
            <a:avLst/>
          </a:prstGeom>
          <a:ln w="7620">
            <a:solidFill>
              <a:srgbClr val="85888E"/>
            </a:solidFill>
            <a:miter lim="400000"/>
            <a:tailEnd type="triangle"/>
          </a:ln>
        </p:spPr>
      </p:cxnSp>
      <p:cxnSp>
        <p:nvCxnSpPr>
          <p:cNvPr id="53" name="Connector 384">
            <a:extLst>
              <a:ext uri="{FF2B5EF4-FFF2-40B4-BE49-F238E27FC236}">
                <a16:creationId xmlns:a16="http://schemas.microsoft.com/office/drawing/2014/main" id="{84BCF7E3-BFC6-4F4F-A9F3-E7B01978746D}"/>
              </a:ext>
            </a:extLst>
          </p:cNvPr>
          <p:cNvCxnSpPr>
            <a:cxnSpLocks noChangeAspect="1"/>
            <a:endCxn id="23" idx="0"/>
          </p:cNvCxnSpPr>
          <p:nvPr/>
        </p:nvCxnSpPr>
        <p:spPr>
          <a:xfrm flipV="1">
            <a:off x="3199841" y="5838531"/>
            <a:ext cx="1440000" cy="4296"/>
          </a:xfrm>
          <a:prstGeom prst="straightConnector1">
            <a:avLst/>
          </a:prstGeom>
          <a:ln w="7620">
            <a:solidFill>
              <a:srgbClr val="85888E"/>
            </a:solidFill>
            <a:miter lim="400000"/>
            <a:tailEnd type="triangle"/>
          </a:ln>
        </p:spPr>
      </p:cxnSp>
      <p:cxnSp>
        <p:nvCxnSpPr>
          <p:cNvPr id="54" name="Connector 385">
            <a:extLst>
              <a:ext uri="{FF2B5EF4-FFF2-40B4-BE49-F238E27FC236}">
                <a16:creationId xmlns:a16="http://schemas.microsoft.com/office/drawing/2014/main" id="{0EBEEBF5-46F8-7843-89E7-7935F6CA4D72}"/>
              </a:ext>
            </a:extLst>
          </p:cNvPr>
          <p:cNvCxnSpPr>
            <a:cxnSpLocks noChangeAspect="1"/>
            <a:endCxn id="24" idx="0"/>
          </p:cNvCxnSpPr>
          <p:nvPr/>
        </p:nvCxnSpPr>
        <p:spPr>
          <a:xfrm flipV="1">
            <a:off x="3199841" y="6228274"/>
            <a:ext cx="1440000" cy="4296"/>
          </a:xfrm>
          <a:prstGeom prst="straightConnector1">
            <a:avLst/>
          </a:prstGeom>
          <a:ln w="7620">
            <a:solidFill>
              <a:srgbClr val="85888E"/>
            </a:solidFill>
            <a:miter lim="400000"/>
            <a:tailEnd type="triangle"/>
          </a:ln>
        </p:spPr>
      </p:cxnSp>
      <p:sp>
        <p:nvSpPr>
          <p:cNvPr id="55" name="Shape 403">
            <a:extLst>
              <a:ext uri="{FF2B5EF4-FFF2-40B4-BE49-F238E27FC236}">
                <a16:creationId xmlns:a16="http://schemas.microsoft.com/office/drawing/2014/main" id="{E2EF906A-77D3-7A40-A32F-43A1DF99BD15}"/>
              </a:ext>
            </a:extLst>
          </p:cNvPr>
          <p:cNvSpPr/>
          <p:nvPr/>
        </p:nvSpPr>
        <p:spPr>
          <a:xfrm>
            <a:off x="7546322" y="3635160"/>
            <a:ext cx="1181130" cy="243931"/>
          </a:xfrm>
          <a:prstGeom prst="roundRect">
            <a:avLst>
              <a:gd name="adj" fmla="val 41475"/>
            </a:avLst>
          </a:prstGeom>
          <a:solidFill>
            <a:srgbClr val="51A7F9"/>
          </a:solidFill>
          <a:ln w="12700">
            <a:solidFill>
              <a:srgbClr val="85888D"/>
            </a:solidFill>
            <a:miter lim="400000"/>
          </a:ln>
          <a:extLst>
            <a:ext uri="{C572A759-6A51-4108-AA02-DFA0A04FC94B}">
              <ma14:wrappingTextBoxFlag xmlns="" xmlns:ma14="http://schemas.microsoft.com/office/mac/drawingml/2011/main" val="1"/>
            </a:ext>
          </a:extLst>
        </p:spPr>
        <p:txBody>
          <a:bodyPr lIns="35718" tIns="35718" rIns="35718" bIns="35718" anchor="ctr"/>
          <a:lstStyle>
            <a:lvl1pPr algn="ctr" defTabSz="410765">
              <a:defRPr sz="800">
                <a:latin typeface="Helvetica Light"/>
                <a:ea typeface="Helvetica Light"/>
                <a:cs typeface="Helvetica Light"/>
                <a:sym typeface="Helvetica Light"/>
              </a:defRPr>
            </a:lvl1pPr>
          </a:lstStyle>
          <a:p>
            <a:r>
              <a:rPr>
                <a:latin typeface="Helvetica"/>
                <a:cs typeface="Helvetica"/>
              </a:rPr>
              <a:t>Drugs</a:t>
            </a:r>
          </a:p>
        </p:txBody>
      </p:sp>
      <p:sp>
        <p:nvSpPr>
          <p:cNvPr id="56" name="Shape 404">
            <a:extLst>
              <a:ext uri="{FF2B5EF4-FFF2-40B4-BE49-F238E27FC236}">
                <a16:creationId xmlns:a16="http://schemas.microsoft.com/office/drawing/2014/main" id="{944EF7C9-A0FF-6C48-A63E-9941CBEBC6C3}"/>
              </a:ext>
            </a:extLst>
          </p:cNvPr>
          <p:cNvSpPr/>
          <p:nvPr/>
        </p:nvSpPr>
        <p:spPr>
          <a:xfrm>
            <a:off x="2317506" y="1445490"/>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57" name="Shape 405">
            <a:extLst>
              <a:ext uri="{FF2B5EF4-FFF2-40B4-BE49-F238E27FC236}">
                <a16:creationId xmlns:a16="http://schemas.microsoft.com/office/drawing/2014/main" id="{59230882-97A7-DE41-88A0-5B74856466A1}"/>
              </a:ext>
            </a:extLst>
          </p:cNvPr>
          <p:cNvSpPr/>
          <p:nvPr/>
        </p:nvSpPr>
        <p:spPr>
          <a:xfrm>
            <a:off x="2527056" y="1470890"/>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58" name="Shape 406">
            <a:extLst>
              <a:ext uri="{FF2B5EF4-FFF2-40B4-BE49-F238E27FC236}">
                <a16:creationId xmlns:a16="http://schemas.microsoft.com/office/drawing/2014/main" id="{26166F00-BA85-5E45-8546-735B940D49DB}"/>
              </a:ext>
            </a:extLst>
          </p:cNvPr>
          <p:cNvSpPr/>
          <p:nvPr/>
        </p:nvSpPr>
        <p:spPr>
          <a:xfrm>
            <a:off x="2647424" y="1382497"/>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59" name="Shape 407">
            <a:extLst>
              <a:ext uri="{FF2B5EF4-FFF2-40B4-BE49-F238E27FC236}">
                <a16:creationId xmlns:a16="http://schemas.microsoft.com/office/drawing/2014/main" id="{6C01E6D5-9990-A941-8C6C-357311AC5DE5}"/>
              </a:ext>
            </a:extLst>
          </p:cNvPr>
          <p:cNvSpPr/>
          <p:nvPr/>
        </p:nvSpPr>
        <p:spPr>
          <a:xfrm>
            <a:off x="2876917" y="1344301"/>
            <a:ext cx="148917" cy="28801"/>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60" name="Shape 408">
            <a:extLst>
              <a:ext uri="{FF2B5EF4-FFF2-40B4-BE49-F238E27FC236}">
                <a16:creationId xmlns:a16="http://schemas.microsoft.com/office/drawing/2014/main" id="{AD767311-3457-4E4D-8598-B8806708585F}"/>
              </a:ext>
            </a:extLst>
          </p:cNvPr>
          <p:cNvSpPr/>
          <p:nvPr/>
        </p:nvSpPr>
        <p:spPr>
          <a:xfrm>
            <a:off x="2876917" y="1456117"/>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61" name="Shape 409">
            <a:extLst>
              <a:ext uri="{FF2B5EF4-FFF2-40B4-BE49-F238E27FC236}">
                <a16:creationId xmlns:a16="http://schemas.microsoft.com/office/drawing/2014/main" id="{EA6A120C-6EE5-6C4F-B530-4D515B45C267}"/>
              </a:ext>
            </a:extLst>
          </p:cNvPr>
          <p:cNvSpPr/>
          <p:nvPr/>
        </p:nvSpPr>
        <p:spPr>
          <a:xfrm>
            <a:off x="2311156" y="1735568"/>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62" name="Shape 410">
            <a:extLst>
              <a:ext uri="{FF2B5EF4-FFF2-40B4-BE49-F238E27FC236}">
                <a16:creationId xmlns:a16="http://schemas.microsoft.com/office/drawing/2014/main" id="{898D76CF-5887-934C-9D62-B843A386EABC}"/>
              </a:ext>
            </a:extLst>
          </p:cNvPr>
          <p:cNvSpPr/>
          <p:nvPr/>
        </p:nvSpPr>
        <p:spPr>
          <a:xfrm>
            <a:off x="2520706" y="1760968"/>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63" name="Shape 411">
            <a:extLst>
              <a:ext uri="{FF2B5EF4-FFF2-40B4-BE49-F238E27FC236}">
                <a16:creationId xmlns:a16="http://schemas.microsoft.com/office/drawing/2014/main" id="{F9CD716E-9995-224F-880E-4643D899756D}"/>
              </a:ext>
            </a:extLst>
          </p:cNvPr>
          <p:cNvSpPr/>
          <p:nvPr/>
        </p:nvSpPr>
        <p:spPr>
          <a:xfrm>
            <a:off x="2641074" y="1646071"/>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64" name="Shape 412">
            <a:extLst>
              <a:ext uri="{FF2B5EF4-FFF2-40B4-BE49-F238E27FC236}">
                <a16:creationId xmlns:a16="http://schemas.microsoft.com/office/drawing/2014/main" id="{A2435451-B2EB-C14A-947E-C758C6A70986}"/>
              </a:ext>
            </a:extLst>
          </p:cNvPr>
          <p:cNvSpPr/>
          <p:nvPr/>
        </p:nvSpPr>
        <p:spPr>
          <a:xfrm>
            <a:off x="2870567" y="1607875"/>
            <a:ext cx="148917" cy="28801"/>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65" name="Shape 413">
            <a:extLst>
              <a:ext uri="{FF2B5EF4-FFF2-40B4-BE49-F238E27FC236}">
                <a16:creationId xmlns:a16="http://schemas.microsoft.com/office/drawing/2014/main" id="{AA12730D-FA91-6940-9039-36715DD6D0AB}"/>
              </a:ext>
            </a:extLst>
          </p:cNvPr>
          <p:cNvSpPr/>
          <p:nvPr/>
        </p:nvSpPr>
        <p:spPr>
          <a:xfrm>
            <a:off x="2387356" y="1634025"/>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66" name="Shape 414">
            <a:extLst>
              <a:ext uri="{FF2B5EF4-FFF2-40B4-BE49-F238E27FC236}">
                <a16:creationId xmlns:a16="http://schemas.microsoft.com/office/drawing/2014/main" id="{D0A85A09-6EAE-F848-BF97-176A9ED95E9E}"/>
              </a:ext>
            </a:extLst>
          </p:cNvPr>
          <p:cNvSpPr/>
          <p:nvPr/>
        </p:nvSpPr>
        <p:spPr>
          <a:xfrm>
            <a:off x="2876917" y="1760968"/>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67" name="Shape 415">
            <a:extLst>
              <a:ext uri="{FF2B5EF4-FFF2-40B4-BE49-F238E27FC236}">
                <a16:creationId xmlns:a16="http://schemas.microsoft.com/office/drawing/2014/main" id="{FFE771B7-02F6-D645-98A8-0BA58FB74A3A}"/>
              </a:ext>
            </a:extLst>
          </p:cNvPr>
          <p:cNvSpPr/>
          <p:nvPr/>
        </p:nvSpPr>
        <p:spPr>
          <a:xfrm>
            <a:off x="2311156" y="1998487"/>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68" name="Shape 416">
            <a:extLst>
              <a:ext uri="{FF2B5EF4-FFF2-40B4-BE49-F238E27FC236}">
                <a16:creationId xmlns:a16="http://schemas.microsoft.com/office/drawing/2014/main" id="{C76B77D5-66B2-6A43-B52F-F73E57FFB80B}"/>
              </a:ext>
            </a:extLst>
          </p:cNvPr>
          <p:cNvSpPr/>
          <p:nvPr/>
        </p:nvSpPr>
        <p:spPr>
          <a:xfrm>
            <a:off x="2520706" y="2023887"/>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69" name="Shape 417">
            <a:extLst>
              <a:ext uri="{FF2B5EF4-FFF2-40B4-BE49-F238E27FC236}">
                <a16:creationId xmlns:a16="http://schemas.microsoft.com/office/drawing/2014/main" id="{A59C2D4D-8577-1742-8687-AD4042C33F51}"/>
              </a:ext>
            </a:extLst>
          </p:cNvPr>
          <p:cNvSpPr/>
          <p:nvPr/>
        </p:nvSpPr>
        <p:spPr>
          <a:xfrm>
            <a:off x="2641074" y="1935494"/>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70" name="Shape 418">
            <a:extLst>
              <a:ext uri="{FF2B5EF4-FFF2-40B4-BE49-F238E27FC236}">
                <a16:creationId xmlns:a16="http://schemas.microsoft.com/office/drawing/2014/main" id="{46102B39-19B6-3941-BAD1-08675F666955}"/>
              </a:ext>
            </a:extLst>
          </p:cNvPr>
          <p:cNvSpPr/>
          <p:nvPr/>
        </p:nvSpPr>
        <p:spPr>
          <a:xfrm>
            <a:off x="2870567" y="1909998"/>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71" name="Shape 419">
            <a:extLst>
              <a:ext uri="{FF2B5EF4-FFF2-40B4-BE49-F238E27FC236}">
                <a16:creationId xmlns:a16="http://schemas.microsoft.com/office/drawing/2014/main" id="{06C340ED-F003-3F42-A2C7-20E83F88B839}"/>
              </a:ext>
            </a:extLst>
          </p:cNvPr>
          <p:cNvSpPr/>
          <p:nvPr/>
        </p:nvSpPr>
        <p:spPr>
          <a:xfrm>
            <a:off x="2387356" y="1923448"/>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72" name="Shape 420">
            <a:extLst>
              <a:ext uri="{FF2B5EF4-FFF2-40B4-BE49-F238E27FC236}">
                <a16:creationId xmlns:a16="http://schemas.microsoft.com/office/drawing/2014/main" id="{FC81F4BA-D79F-0246-A8CC-E80542616CEC}"/>
              </a:ext>
            </a:extLst>
          </p:cNvPr>
          <p:cNvSpPr/>
          <p:nvPr/>
        </p:nvSpPr>
        <p:spPr>
          <a:xfrm>
            <a:off x="2876917" y="2023887"/>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73" name="Shape 421">
            <a:extLst>
              <a:ext uri="{FF2B5EF4-FFF2-40B4-BE49-F238E27FC236}">
                <a16:creationId xmlns:a16="http://schemas.microsoft.com/office/drawing/2014/main" id="{A26142B2-B4C7-CB48-A583-E3A48F6C0361}"/>
              </a:ext>
            </a:extLst>
          </p:cNvPr>
          <p:cNvSpPr/>
          <p:nvPr/>
        </p:nvSpPr>
        <p:spPr>
          <a:xfrm>
            <a:off x="2364544" y="2309502"/>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74" name="Shape 422">
            <a:extLst>
              <a:ext uri="{FF2B5EF4-FFF2-40B4-BE49-F238E27FC236}">
                <a16:creationId xmlns:a16="http://schemas.microsoft.com/office/drawing/2014/main" id="{A61C01BB-235E-6748-89F6-0EB36B40A13C}"/>
              </a:ext>
            </a:extLst>
          </p:cNvPr>
          <p:cNvSpPr/>
          <p:nvPr/>
        </p:nvSpPr>
        <p:spPr>
          <a:xfrm>
            <a:off x="2574094" y="2334902"/>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75" name="Shape 423">
            <a:extLst>
              <a:ext uri="{FF2B5EF4-FFF2-40B4-BE49-F238E27FC236}">
                <a16:creationId xmlns:a16="http://schemas.microsoft.com/office/drawing/2014/main" id="{115FD9FA-6605-C541-9091-80E7DB2AFE03}"/>
              </a:ext>
            </a:extLst>
          </p:cNvPr>
          <p:cNvSpPr/>
          <p:nvPr/>
        </p:nvSpPr>
        <p:spPr>
          <a:xfrm>
            <a:off x="2694463" y="2246509"/>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76" name="Shape 424">
            <a:extLst>
              <a:ext uri="{FF2B5EF4-FFF2-40B4-BE49-F238E27FC236}">
                <a16:creationId xmlns:a16="http://schemas.microsoft.com/office/drawing/2014/main" id="{6E0EB058-2152-0548-9CB7-F9B6EFC81E65}"/>
              </a:ext>
            </a:extLst>
          </p:cNvPr>
          <p:cNvSpPr/>
          <p:nvPr/>
        </p:nvSpPr>
        <p:spPr>
          <a:xfrm>
            <a:off x="2923955" y="2208313"/>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77" name="Shape 425">
            <a:extLst>
              <a:ext uri="{FF2B5EF4-FFF2-40B4-BE49-F238E27FC236}">
                <a16:creationId xmlns:a16="http://schemas.microsoft.com/office/drawing/2014/main" id="{18622946-E0EA-5B4D-B664-DB88E837E6D6}"/>
              </a:ext>
            </a:extLst>
          </p:cNvPr>
          <p:cNvSpPr/>
          <p:nvPr/>
        </p:nvSpPr>
        <p:spPr>
          <a:xfrm>
            <a:off x="2440744" y="2234463"/>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78" name="Shape 426">
            <a:extLst>
              <a:ext uri="{FF2B5EF4-FFF2-40B4-BE49-F238E27FC236}">
                <a16:creationId xmlns:a16="http://schemas.microsoft.com/office/drawing/2014/main" id="{D72572FA-8AEE-0F49-9E3D-B116F6F7744D}"/>
              </a:ext>
            </a:extLst>
          </p:cNvPr>
          <p:cNvSpPr/>
          <p:nvPr/>
        </p:nvSpPr>
        <p:spPr>
          <a:xfrm>
            <a:off x="2930305" y="2334902"/>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79" name="Shape 427">
            <a:extLst>
              <a:ext uri="{FF2B5EF4-FFF2-40B4-BE49-F238E27FC236}">
                <a16:creationId xmlns:a16="http://schemas.microsoft.com/office/drawing/2014/main" id="{A979A96E-A1AF-9745-B8C5-5991DB08D6E8}"/>
              </a:ext>
            </a:extLst>
          </p:cNvPr>
          <p:cNvSpPr/>
          <p:nvPr/>
        </p:nvSpPr>
        <p:spPr>
          <a:xfrm>
            <a:off x="2291214" y="2763793"/>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80" name="Shape 428">
            <a:extLst>
              <a:ext uri="{FF2B5EF4-FFF2-40B4-BE49-F238E27FC236}">
                <a16:creationId xmlns:a16="http://schemas.microsoft.com/office/drawing/2014/main" id="{953CFFC6-2D6C-D34C-92B4-E620CA269CB9}"/>
              </a:ext>
            </a:extLst>
          </p:cNvPr>
          <p:cNvSpPr/>
          <p:nvPr/>
        </p:nvSpPr>
        <p:spPr>
          <a:xfrm>
            <a:off x="2500764" y="2789193"/>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81" name="Shape 429">
            <a:extLst>
              <a:ext uri="{FF2B5EF4-FFF2-40B4-BE49-F238E27FC236}">
                <a16:creationId xmlns:a16="http://schemas.microsoft.com/office/drawing/2014/main" id="{337DC5ED-3375-294B-9346-10CBB488B8DB}"/>
              </a:ext>
            </a:extLst>
          </p:cNvPr>
          <p:cNvSpPr/>
          <p:nvPr/>
        </p:nvSpPr>
        <p:spPr>
          <a:xfrm>
            <a:off x="2621132" y="2700800"/>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82" name="Shape 430">
            <a:extLst>
              <a:ext uri="{FF2B5EF4-FFF2-40B4-BE49-F238E27FC236}">
                <a16:creationId xmlns:a16="http://schemas.microsoft.com/office/drawing/2014/main" id="{48E171FF-4A5E-374A-B311-F9A2455EC45C}"/>
              </a:ext>
            </a:extLst>
          </p:cNvPr>
          <p:cNvSpPr/>
          <p:nvPr/>
        </p:nvSpPr>
        <p:spPr>
          <a:xfrm>
            <a:off x="2850624" y="2662604"/>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83" name="Shape 431">
            <a:extLst>
              <a:ext uri="{FF2B5EF4-FFF2-40B4-BE49-F238E27FC236}">
                <a16:creationId xmlns:a16="http://schemas.microsoft.com/office/drawing/2014/main" id="{073A58FE-6919-A940-8713-D5545A62814C}"/>
              </a:ext>
            </a:extLst>
          </p:cNvPr>
          <p:cNvSpPr/>
          <p:nvPr/>
        </p:nvSpPr>
        <p:spPr>
          <a:xfrm>
            <a:off x="2367414" y="2688754"/>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84" name="Shape 432">
            <a:extLst>
              <a:ext uri="{FF2B5EF4-FFF2-40B4-BE49-F238E27FC236}">
                <a16:creationId xmlns:a16="http://schemas.microsoft.com/office/drawing/2014/main" id="{E8FC9CA4-03DA-C34D-9CBC-1CA3E9978EF8}"/>
              </a:ext>
            </a:extLst>
          </p:cNvPr>
          <p:cNvSpPr/>
          <p:nvPr/>
        </p:nvSpPr>
        <p:spPr>
          <a:xfrm>
            <a:off x="2856974" y="2789193"/>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85" name="Shape 433">
            <a:extLst>
              <a:ext uri="{FF2B5EF4-FFF2-40B4-BE49-F238E27FC236}">
                <a16:creationId xmlns:a16="http://schemas.microsoft.com/office/drawing/2014/main" id="{5E655582-F7DB-3A4C-A340-41D0CECB8BAE}"/>
              </a:ext>
            </a:extLst>
          </p:cNvPr>
          <p:cNvSpPr/>
          <p:nvPr/>
        </p:nvSpPr>
        <p:spPr>
          <a:xfrm>
            <a:off x="2338252" y="3049443"/>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86" name="Shape 434">
            <a:extLst>
              <a:ext uri="{FF2B5EF4-FFF2-40B4-BE49-F238E27FC236}">
                <a16:creationId xmlns:a16="http://schemas.microsoft.com/office/drawing/2014/main" id="{FD6ED9E2-2780-F548-A408-D227AABE0614}"/>
              </a:ext>
            </a:extLst>
          </p:cNvPr>
          <p:cNvSpPr/>
          <p:nvPr/>
        </p:nvSpPr>
        <p:spPr>
          <a:xfrm>
            <a:off x="2547802" y="3074843"/>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87" name="Shape 435">
            <a:extLst>
              <a:ext uri="{FF2B5EF4-FFF2-40B4-BE49-F238E27FC236}">
                <a16:creationId xmlns:a16="http://schemas.microsoft.com/office/drawing/2014/main" id="{FDCFC0C6-F155-5044-AF70-6851CFDEEB8A}"/>
              </a:ext>
            </a:extLst>
          </p:cNvPr>
          <p:cNvSpPr/>
          <p:nvPr/>
        </p:nvSpPr>
        <p:spPr>
          <a:xfrm>
            <a:off x="2668170" y="2986449"/>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88" name="Shape 436">
            <a:extLst>
              <a:ext uri="{FF2B5EF4-FFF2-40B4-BE49-F238E27FC236}">
                <a16:creationId xmlns:a16="http://schemas.microsoft.com/office/drawing/2014/main" id="{5F20760B-5889-EC4F-8FF2-D515CAD75D50}"/>
              </a:ext>
            </a:extLst>
          </p:cNvPr>
          <p:cNvSpPr/>
          <p:nvPr/>
        </p:nvSpPr>
        <p:spPr>
          <a:xfrm>
            <a:off x="2897662" y="2948253"/>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89" name="Shape 437">
            <a:extLst>
              <a:ext uri="{FF2B5EF4-FFF2-40B4-BE49-F238E27FC236}">
                <a16:creationId xmlns:a16="http://schemas.microsoft.com/office/drawing/2014/main" id="{689B08B2-DD51-C34E-896D-AA69B7196BD2}"/>
              </a:ext>
            </a:extLst>
          </p:cNvPr>
          <p:cNvSpPr/>
          <p:nvPr/>
        </p:nvSpPr>
        <p:spPr>
          <a:xfrm>
            <a:off x="2414452" y="2974404"/>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90" name="Shape 438">
            <a:extLst>
              <a:ext uri="{FF2B5EF4-FFF2-40B4-BE49-F238E27FC236}">
                <a16:creationId xmlns:a16="http://schemas.microsoft.com/office/drawing/2014/main" id="{D695AC2D-3AF8-A24A-B2EE-EEF918E1209D}"/>
              </a:ext>
            </a:extLst>
          </p:cNvPr>
          <p:cNvSpPr/>
          <p:nvPr/>
        </p:nvSpPr>
        <p:spPr>
          <a:xfrm>
            <a:off x="2904012" y="3074843"/>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91" name="Shape 439">
            <a:extLst>
              <a:ext uri="{FF2B5EF4-FFF2-40B4-BE49-F238E27FC236}">
                <a16:creationId xmlns:a16="http://schemas.microsoft.com/office/drawing/2014/main" id="{00B3241E-5C25-BF44-A60C-9920ADC1F38C}"/>
              </a:ext>
            </a:extLst>
          </p:cNvPr>
          <p:cNvSpPr/>
          <p:nvPr/>
        </p:nvSpPr>
        <p:spPr>
          <a:xfrm>
            <a:off x="2338252" y="3361243"/>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92" name="Shape 440">
            <a:extLst>
              <a:ext uri="{FF2B5EF4-FFF2-40B4-BE49-F238E27FC236}">
                <a16:creationId xmlns:a16="http://schemas.microsoft.com/office/drawing/2014/main" id="{DB5BA4E9-DC68-6D43-864A-651979BFCBD0}"/>
              </a:ext>
            </a:extLst>
          </p:cNvPr>
          <p:cNvSpPr/>
          <p:nvPr/>
        </p:nvSpPr>
        <p:spPr>
          <a:xfrm>
            <a:off x="2547802" y="3386643"/>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93" name="Shape 441">
            <a:extLst>
              <a:ext uri="{FF2B5EF4-FFF2-40B4-BE49-F238E27FC236}">
                <a16:creationId xmlns:a16="http://schemas.microsoft.com/office/drawing/2014/main" id="{C365A1AF-7EB9-1F42-B3DE-7C7C95569DF4}"/>
              </a:ext>
            </a:extLst>
          </p:cNvPr>
          <p:cNvSpPr/>
          <p:nvPr/>
        </p:nvSpPr>
        <p:spPr>
          <a:xfrm>
            <a:off x="2668170" y="3298249"/>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94" name="Shape 442">
            <a:extLst>
              <a:ext uri="{FF2B5EF4-FFF2-40B4-BE49-F238E27FC236}">
                <a16:creationId xmlns:a16="http://schemas.microsoft.com/office/drawing/2014/main" id="{BABD3978-F19D-3E43-9C31-FD883BE348A4}"/>
              </a:ext>
            </a:extLst>
          </p:cNvPr>
          <p:cNvSpPr/>
          <p:nvPr/>
        </p:nvSpPr>
        <p:spPr>
          <a:xfrm>
            <a:off x="2897662" y="3260053"/>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95" name="Shape 443">
            <a:extLst>
              <a:ext uri="{FF2B5EF4-FFF2-40B4-BE49-F238E27FC236}">
                <a16:creationId xmlns:a16="http://schemas.microsoft.com/office/drawing/2014/main" id="{7009586A-8FC7-9542-B2B6-C9C1699D158C}"/>
              </a:ext>
            </a:extLst>
          </p:cNvPr>
          <p:cNvSpPr/>
          <p:nvPr/>
        </p:nvSpPr>
        <p:spPr>
          <a:xfrm>
            <a:off x="2414452" y="3286203"/>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96" name="Shape 444">
            <a:extLst>
              <a:ext uri="{FF2B5EF4-FFF2-40B4-BE49-F238E27FC236}">
                <a16:creationId xmlns:a16="http://schemas.microsoft.com/office/drawing/2014/main" id="{6539EA0B-1744-CE47-A6AF-255EFC60C8F5}"/>
              </a:ext>
            </a:extLst>
          </p:cNvPr>
          <p:cNvSpPr/>
          <p:nvPr/>
        </p:nvSpPr>
        <p:spPr>
          <a:xfrm>
            <a:off x="2904012" y="3386643"/>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97" name="Shape 445">
            <a:extLst>
              <a:ext uri="{FF2B5EF4-FFF2-40B4-BE49-F238E27FC236}">
                <a16:creationId xmlns:a16="http://schemas.microsoft.com/office/drawing/2014/main" id="{43A40580-DB46-0842-A4F1-AE7409FA3AE8}"/>
              </a:ext>
            </a:extLst>
          </p:cNvPr>
          <p:cNvSpPr/>
          <p:nvPr/>
        </p:nvSpPr>
        <p:spPr>
          <a:xfrm>
            <a:off x="2338252" y="3799632"/>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98" name="Shape 446">
            <a:extLst>
              <a:ext uri="{FF2B5EF4-FFF2-40B4-BE49-F238E27FC236}">
                <a16:creationId xmlns:a16="http://schemas.microsoft.com/office/drawing/2014/main" id="{EBC6DA7A-DED2-9B45-8161-2218AAED0A25}"/>
              </a:ext>
            </a:extLst>
          </p:cNvPr>
          <p:cNvSpPr/>
          <p:nvPr/>
        </p:nvSpPr>
        <p:spPr>
          <a:xfrm>
            <a:off x="2547802" y="3825032"/>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99" name="Shape 447">
            <a:extLst>
              <a:ext uri="{FF2B5EF4-FFF2-40B4-BE49-F238E27FC236}">
                <a16:creationId xmlns:a16="http://schemas.microsoft.com/office/drawing/2014/main" id="{3641AFF1-8DB0-DD45-A792-37188A7C5DC4}"/>
              </a:ext>
            </a:extLst>
          </p:cNvPr>
          <p:cNvSpPr/>
          <p:nvPr/>
        </p:nvSpPr>
        <p:spPr>
          <a:xfrm>
            <a:off x="2668170" y="3736638"/>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00" name="Shape 448">
            <a:extLst>
              <a:ext uri="{FF2B5EF4-FFF2-40B4-BE49-F238E27FC236}">
                <a16:creationId xmlns:a16="http://schemas.microsoft.com/office/drawing/2014/main" id="{47EA9F14-289C-F541-B50F-8C77AFD4258D}"/>
              </a:ext>
            </a:extLst>
          </p:cNvPr>
          <p:cNvSpPr/>
          <p:nvPr/>
        </p:nvSpPr>
        <p:spPr>
          <a:xfrm>
            <a:off x="2897662" y="3698442"/>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01" name="Shape 449">
            <a:extLst>
              <a:ext uri="{FF2B5EF4-FFF2-40B4-BE49-F238E27FC236}">
                <a16:creationId xmlns:a16="http://schemas.microsoft.com/office/drawing/2014/main" id="{35FE2CF6-A995-2E44-8580-10BC71CB95A8}"/>
              </a:ext>
            </a:extLst>
          </p:cNvPr>
          <p:cNvSpPr/>
          <p:nvPr/>
        </p:nvSpPr>
        <p:spPr>
          <a:xfrm>
            <a:off x="2414452" y="3724593"/>
            <a:ext cx="148917" cy="28801"/>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02" name="Shape 450">
            <a:extLst>
              <a:ext uri="{FF2B5EF4-FFF2-40B4-BE49-F238E27FC236}">
                <a16:creationId xmlns:a16="http://schemas.microsoft.com/office/drawing/2014/main" id="{4D99B81D-1001-A14B-98B5-B5A8B7598C7E}"/>
              </a:ext>
            </a:extLst>
          </p:cNvPr>
          <p:cNvSpPr/>
          <p:nvPr/>
        </p:nvSpPr>
        <p:spPr>
          <a:xfrm>
            <a:off x="2904012" y="3825032"/>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03" name="Shape 451">
            <a:extLst>
              <a:ext uri="{FF2B5EF4-FFF2-40B4-BE49-F238E27FC236}">
                <a16:creationId xmlns:a16="http://schemas.microsoft.com/office/drawing/2014/main" id="{71A8A0A9-B179-0D41-93B2-B45AFA64D0C4}"/>
              </a:ext>
            </a:extLst>
          </p:cNvPr>
          <p:cNvSpPr/>
          <p:nvPr/>
        </p:nvSpPr>
        <p:spPr>
          <a:xfrm>
            <a:off x="2338252" y="4193453"/>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04" name="Shape 452">
            <a:extLst>
              <a:ext uri="{FF2B5EF4-FFF2-40B4-BE49-F238E27FC236}">
                <a16:creationId xmlns:a16="http://schemas.microsoft.com/office/drawing/2014/main" id="{53B284CB-32B6-B348-8E40-32CF88251CEC}"/>
              </a:ext>
            </a:extLst>
          </p:cNvPr>
          <p:cNvSpPr/>
          <p:nvPr/>
        </p:nvSpPr>
        <p:spPr>
          <a:xfrm>
            <a:off x="2547802" y="4218853"/>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05" name="Shape 453">
            <a:extLst>
              <a:ext uri="{FF2B5EF4-FFF2-40B4-BE49-F238E27FC236}">
                <a16:creationId xmlns:a16="http://schemas.microsoft.com/office/drawing/2014/main" id="{4E06BDCA-52B9-CA47-8CC1-6839F4578E53}"/>
              </a:ext>
            </a:extLst>
          </p:cNvPr>
          <p:cNvSpPr/>
          <p:nvPr/>
        </p:nvSpPr>
        <p:spPr>
          <a:xfrm>
            <a:off x="2668170" y="4130460"/>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06" name="Shape 454">
            <a:extLst>
              <a:ext uri="{FF2B5EF4-FFF2-40B4-BE49-F238E27FC236}">
                <a16:creationId xmlns:a16="http://schemas.microsoft.com/office/drawing/2014/main" id="{4243A5FF-C1C3-6E4A-8FC1-E5814CA45AC1}"/>
              </a:ext>
            </a:extLst>
          </p:cNvPr>
          <p:cNvSpPr/>
          <p:nvPr/>
        </p:nvSpPr>
        <p:spPr>
          <a:xfrm>
            <a:off x="2897662" y="4092264"/>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07" name="Shape 455">
            <a:extLst>
              <a:ext uri="{FF2B5EF4-FFF2-40B4-BE49-F238E27FC236}">
                <a16:creationId xmlns:a16="http://schemas.microsoft.com/office/drawing/2014/main" id="{EC8730B7-A24A-0D48-939F-26CF1C87E484}"/>
              </a:ext>
            </a:extLst>
          </p:cNvPr>
          <p:cNvSpPr/>
          <p:nvPr/>
        </p:nvSpPr>
        <p:spPr>
          <a:xfrm>
            <a:off x="2414452" y="4118414"/>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08" name="Shape 456">
            <a:extLst>
              <a:ext uri="{FF2B5EF4-FFF2-40B4-BE49-F238E27FC236}">
                <a16:creationId xmlns:a16="http://schemas.microsoft.com/office/drawing/2014/main" id="{F081F4F5-ADA1-2B44-922B-3D12CBD4C812}"/>
              </a:ext>
            </a:extLst>
          </p:cNvPr>
          <p:cNvSpPr/>
          <p:nvPr/>
        </p:nvSpPr>
        <p:spPr>
          <a:xfrm>
            <a:off x="2904012" y="4218853"/>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09" name="Shape 457">
            <a:extLst>
              <a:ext uri="{FF2B5EF4-FFF2-40B4-BE49-F238E27FC236}">
                <a16:creationId xmlns:a16="http://schemas.microsoft.com/office/drawing/2014/main" id="{872AB4A4-6161-0143-828A-51DADCAF1201}"/>
              </a:ext>
            </a:extLst>
          </p:cNvPr>
          <p:cNvSpPr/>
          <p:nvPr/>
        </p:nvSpPr>
        <p:spPr>
          <a:xfrm>
            <a:off x="2338252" y="5474722"/>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10" name="Shape 458">
            <a:extLst>
              <a:ext uri="{FF2B5EF4-FFF2-40B4-BE49-F238E27FC236}">
                <a16:creationId xmlns:a16="http://schemas.microsoft.com/office/drawing/2014/main" id="{506A51EF-185E-794B-BC7A-ED1A68ECB2AC}"/>
              </a:ext>
            </a:extLst>
          </p:cNvPr>
          <p:cNvSpPr/>
          <p:nvPr/>
        </p:nvSpPr>
        <p:spPr>
          <a:xfrm>
            <a:off x="2547802" y="5500122"/>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11" name="Shape 459">
            <a:extLst>
              <a:ext uri="{FF2B5EF4-FFF2-40B4-BE49-F238E27FC236}">
                <a16:creationId xmlns:a16="http://schemas.microsoft.com/office/drawing/2014/main" id="{1D213054-53C6-1E4B-A38B-A167424B1329}"/>
              </a:ext>
            </a:extLst>
          </p:cNvPr>
          <p:cNvSpPr/>
          <p:nvPr/>
        </p:nvSpPr>
        <p:spPr>
          <a:xfrm>
            <a:off x="2668170" y="5411729"/>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12" name="Shape 460">
            <a:extLst>
              <a:ext uri="{FF2B5EF4-FFF2-40B4-BE49-F238E27FC236}">
                <a16:creationId xmlns:a16="http://schemas.microsoft.com/office/drawing/2014/main" id="{B20DF17F-844E-0644-9F6D-E65708769F30}"/>
              </a:ext>
            </a:extLst>
          </p:cNvPr>
          <p:cNvSpPr/>
          <p:nvPr/>
        </p:nvSpPr>
        <p:spPr>
          <a:xfrm>
            <a:off x="2897662" y="5373533"/>
            <a:ext cx="148918" cy="28801"/>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13" name="Shape 461">
            <a:extLst>
              <a:ext uri="{FF2B5EF4-FFF2-40B4-BE49-F238E27FC236}">
                <a16:creationId xmlns:a16="http://schemas.microsoft.com/office/drawing/2014/main" id="{96FACF56-1CE9-0F45-ADD7-CE3E930FFC57}"/>
              </a:ext>
            </a:extLst>
          </p:cNvPr>
          <p:cNvSpPr/>
          <p:nvPr/>
        </p:nvSpPr>
        <p:spPr>
          <a:xfrm>
            <a:off x="2414452" y="5399683"/>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14" name="Shape 462">
            <a:extLst>
              <a:ext uri="{FF2B5EF4-FFF2-40B4-BE49-F238E27FC236}">
                <a16:creationId xmlns:a16="http://schemas.microsoft.com/office/drawing/2014/main" id="{F82A5BCB-390E-1E49-8607-015EB59EFE8C}"/>
              </a:ext>
            </a:extLst>
          </p:cNvPr>
          <p:cNvSpPr/>
          <p:nvPr/>
        </p:nvSpPr>
        <p:spPr>
          <a:xfrm>
            <a:off x="2904012" y="5500122"/>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15" name="Shape 463">
            <a:extLst>
              <a:ext uri="{FF2B5EF4-FFF2-40B4-BE49-F238E27FC236}">
                <a16:creationId xmlns:a16="http://schemas.microsoft.com/office/drawing/2014/main" id="{DE00621B-7E69-2E4E-B343-969AEA665EA6}"/>
              </a:ext>
            </a:extLst>
          </p:cNvPr>
          <p:cNvSpPr/>
          <p:nvPr/>
        </p:nvSpPr>
        <p:spPr>
          <a:xfrm>
            <a:off x="2338252" y="5863691"/>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16" name="Shape 464">
            <a:extLst>
              <a:ext uri="{FF2B5EF4-FFF2-40B4-BE49-F238E27FC236}">
                <a16:creationId xmlns:a16="http://schemas.microsoft.com/office/drawing/2014/main" id="{3252B941-7B75-D349-ADEB-3D7971EDA819}"/>
              </a:ext>
            </a:extLst>
          </p:cNvPr>
          <p:cNvSpPr/>
          <p:nvPr/>
        </p:nvSpPr>
        <p:spPr>
          <a:xfrm>
            <a:off x="2547802" y="5889091"/>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17" name="Shape 465">
            <a:extLst>
              <a:ext uri="{FF2B5EF4-FFF2-40B4-BE49-F238E27FC236}">
                <a16:creationId xmlns:a16="http://schemas.microsoft.com/office/drawing/2014/main" id="{D0CE970D-8EDB-C741-B649-51A88207D321}"/>
              </a:ext>
            </a:extLst>
          </p:cNvPr>
          <p:cNvSpPr/>
          <p:nvPr/>
        </p:nvSpPr>
        <p:spPr>
          <a:xfrm>
            <a:off x="2668170" y="5800698"/>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18" name="Shape 466">
            <a:extLst>
              <a:ext uri="{FF2B5EF4-FFF2-40B4-BE49-F238E27FC236}">
                <a16:creationId xmlns:a16="http://schemas.microsoft.com/office/drawing/2014/main" id="{AF08C4DC-C867-8342-9EF7-259D93018AE9}"/>
              </a:ext>
            </a:extLst>
          </p:cNvPr>
          <p:cNvSpPr/>
          <p:nvPr/>
        </p:nvSpPr>
        <p:spPr>
          <a:xfrm>
            <a:off x="2897662" y="5762502"/>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19" name="Shape 467">
            <a:extLst>
              <a:ext uri="{FF2B5EF4-FFF2-40B4-BE49-F238E27FC236}">
                <a16:creationId xmlns:a16="http://schemas.microsoft.com/office/drawing/2014/main" id="{38303721-F9A6-EE48-AEE6-DD7E32117C23}"/>
              </a:ext>
            </a:extLst>
          </p:cNvPr>
          <p:cNvSpPr/>
          <p:nvPr/>
        </p:nvSpPr>
        <p:spPr>
          <a:xfrm>
            <a:off x="2414452" y="5788652"/>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20" name="Shape 468">
            <a:extLst>
              <a:ext uri="{FF2B5EF4-FFF2-40B4-BE49-F238E27FC236}">
                <a16:creationId xmlns:a16="http://schemas.microsoft.com/office/drawing/2014/main" id="{2108BE9D-424C-994E-81D1-368A08E60778}"/>
              </a:ext>
            </a:extLst>
          </p:cNvPr>
          <p:cNvSpPr/>
          <p:nvPr/>
        </p:nvSpPr>
        <p:spPr>
          <a:xfrm>
            <a:off x="2904012" y="5889091"/>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21" name="Shape 469">
            <a:extLst>
              <a:ext uri="{FF2B5EF4-FFF2-40B4-BE49-F238E27FC236}">
                <a16:creationId xmlns:a16="http://schemas.microsoft.com/office/drawing/2014/main" id="{7BB7436F-482A-BB4F-A39C-123CEBF5FF88}"/>
              </a:ext>
            </a:extLst>
          </p:cNvPr>
          <p:cNvSpPr/>
          <p:nvPr/>
        </p:nvSpPr>
        <p:spPr>
          <a:xfrm>
            <a:off x="2338252" y="6263709"/>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22" name="Shape 470">
            <a:extLst>
              <a:ext uri="{FF2B5EF4-FFF2-40B4-BE49-F238E27FC236}">
                <a16:creationId xmlns:a16="http://schemas.microsoft.com/office/drawing/2014/main" id="{B425D599-56F6-9945-9A61-FE17D4730F7B}"/>
              </a:ext>
            </a:extLst>
          </p:cNvPr>
          <p:cNvSpPr/>
          <p:nvPr/>
        </p:nvSpPr>
        <p:spPr>
          <a:xfrm>
            <a:off x="2547802" y="6289109"/>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23" name="Shape 471">
            <a:extLst>
              <a:ext uri="{FF2B5EF4-FFF2-40B4-BE49-F238E27FC236}">
                <a16:creationId xmlns:a16="http://schemas.microsoft.com/office/drawing/2014/main" id="{83AA5F1A-7A06-DF45-8E82-CBF90AFDDB28}"/>
              </a:ext>
            </a:extLst>
          </p:cNvPr>
          <p:cNvSpPr/>
          <p:nvPr/>
        </p:nvSpPr>
        <p:spPr>
          <a:xfrm>
            <a:off x="2668170" y="6200716"/>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24" name="Shape 472">
            <a:extLst>
              <a:ext uri="{FF2B5EF4-FFF2-40B4-BE49-F238E27FC236}">
                <a16:creationId xmlns:a16="http://schemas.microsoft.com/office/drawing/2014/main" id="{5864CFE2-0016-8B4D-BF9F-94D12B374377}"/>
              </a:ext>
            </a:extLst>
          </p:cNvPr>
          <p:cNvSpPr/>
          <p:nvPr/>
        </p:nvSpPr>
        <p:spPr>
          <a:xfrm>
            <a:off x="2897662" y="6173469"/>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25" name="Shape 473">
            <a:extLst>
              <a:ext uri="{FF2B5EF4-FFF2-40B4-BE49-F238E27FC236}">
                <a16:creationId xmlns:a16="http://schemas.microsoft.com/office/drawing/2014/main" id="{CB0F465F-F5B7-5B4D-A209-526BC23E14EC}"/>
              </a:ext>
            </a:extLst>
          </p:cNvPr>
          <p:cNvSpPr/>
          <p:nvPr/>
        </p:nvSpPr>
        <p:spPr>
          <a:xfrm>
            <a:off x="2414452" y="6188670"/>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26" name="Shape 474">
            <a:extLst>
              <a:ext uri="{FF2B5EF4-FFF2-40B4-BE49-F238E27FC236}">
                <a16:creationId xmlns:a16="http://schemas.microsoft.com/office/drawing/2014/main" id="{F86FDAD1-931C-0846-9113-9DAF78032B6C}"/>
              </a:ext>
            </a:extLst>
          </p:cNvPr>
          <p:cNvSpPr/>
          <p:nvPr/>
        </p:nvSpPr>
        <p:spPr>
          <a:xfrm>
            <a:off x="2904012" y="6289109"/>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27" name="Shape 475">
            <a:extLst>
              <a:ext uri="{FF2B5EF4-FFF2-40B4-BE49-F238E27FC236}">
                <a16:creationId xmlns:a16="http://schemas.microsoft.com/office/drawing/2014/main" id="{910D7C1E-03D4-B745-B3DB-A70951AC65E3}"/>
              </a:ext>
            </a:extLst>
          </p:cNvPr>
          <p:cNvSpPr/>
          <p:nvPr/>
        </p:nvSpPr>
        <p:spPr>
          <a:xfrm>
            <a:off x="3939909" y="1831935"/>
            <a:ext cx="239499" cy="19492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dirty="0">
                <a:latin typeface="Helvetica"/>
                <a:cs typeface="Helvetica"/>
              </a:rPr>
              <a:t>*1.0</a:t>
            </a:r>
          </a:p>
        </p:txBody>
      </p:sp>
      <p:sp>
        <p:nvSpPr>
          <p:cNvPr id="128" name="Shape 476">
            <a:extLst>
              <a:ext uri="{FF2B5EF4-FFF2-40B4-BE49-F238E27FC236}">
                <a16:creationId xmlns:a16="http://schemas.microsoft.com/office/drawing/2014/main" id="{F5A2D6C4-6CFE-C946-B384-A6C333508480}"/>
              </a:ext>
            </a:extLst>
          </p:cNvPr>
          <p:cNvSpPr/>
          <p:nvPr/>
        </p:nvSpPr>
        <p:spPr>
          <a:xfrm>
            <a:off x="3939909" y="2135588"/>
            <a:ext cx="239499" cy="19492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dirty="0">
                <a:latin typeface="Helvetica"/>
                <a:cs typeface="Helvetica"/>
              </a:rPr>
              <a:t>*1.0</a:t>
            </a:r>
          </a:p>
        </p:txBody>
      </p:sp>
      <p:sp>
        <p:nvSpPr>
          <p:cNvPr id="129" name="Shape 477">
            <a:extLst>
              <a:ext uri="{FF2B5EF4-FFF2-40B4-BE49-F238E27FC236}">
                <a16:creationId xmlns:a16="http://schemas.microsoft.com/office/drawing/2014/main" id="{DFB85859-89F4-954A-8B1A-440BD25458B7}"/>
              </a:ext>
            </a:extLst>
          </p:cNvPr>
          <p:cNvSpPr/>
          <p:nvPr/>
        </p:nvSpPr>
        <p:spPr>
          <a:xfrm>
            <a:off x="3939909" y="1537278"/>
            <a:ext cx="239499" cy="19492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dirty="0">
                <a:latin typeface="Helvetica"/>
                <a:cs typeface="Helvetica"/>
              </a:rPr>
              <a:t>*1.0</a:t>
            </a:r>
          </a:p>
        </p:txBody>
      </p:sp>
      <p:sp>
        <p:nvSpPr>
          <p:cNvPr id="130" name="Shape 478">
            <a:extLst>
              <a:ext uri="{FF2B5EF4-FFF2-40B4-BE49-F238E27FC236}">
                <a16:creationId xmlns:a16="http://schemas.microsoft.com/office/drawing/2014/main" id="{84E2AD87-F939-3742-B1DE-F7171649149D}"/>
              </a:ext>
            </a:extLst>
          </p:cNvPr>
          <p:cNvSpPr/>
          <p:nvPr/>
        </p:nvSpPr>
        <p:spPr>
          <a:xfrm>
            <a:off x="3939909" y="1239766"/>
            <a:ext cx="239499" cy="19492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dirty="0">
                <a:latin typeface="Helvetica"/>
                <a:cs typeface="Helvetica"/>
              </a:rPr>
              <a:t>*1.0</a:t>
            </a:r>
          </a:p>
        </p:txBody>
      </p:sp>
      <p:sp>
        <p:nvSpPr>
          <p:cNvPr id="131" name="Shape 479">
            <a:extLst>
              <a:ext uri="{FF2B5EF4-FFF2-40B4-BE49-F238E27FC236}">
                <a16:creationId xmlns:a16="http://schemas.microsoft.com/office/drawing/2014/main" id="{CAED1213-8B21-1541-AF5F-AB25507C9ED1}"/>
              </a:ext>
            </a:extLst>
          </p:cNvPr>
          <p:cNvSpPr/>
          <p:nvPr/>
        </p:nvSpPr>
        <p:spPr>
          <a:xfrm>
            <a:off x="3939921" y="3605992"/>
            <a:ext cx="239475" cy="19492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dirty="0">
                <a:latin typeface="Helvetica"/>
                <a:cs typeface="Helvetica"/>
              </a:rPr>
              <a:t>*</a:t>
            </a:r>
            <a:r>
              <a:rPr lang="en-US" dirty="0">
                <a:latin typeface="Helvetica"/>
                <a:cs typeface="Helvetica"/>
              </a:rPr>
              <a:t>1</a:t>
            </a:r>
            <a:r>
              <a:rPr dirty="0">
                <a:latin typeface="Helvetica"/>
                <a:cs typeface="Helvetica"/>
              </a:rPr>
              <a:t>.</a:t>
            </a:r>
            <a:r>
              <a:rPr lang="en-US" dirty="0">
                <a:latin typeface="Helvetica"/>
                <a:cs typeface="Helvetica"/>
              </a:rPr>
              <a:t>0</a:t>
            </a:r>
            <a:endParaRPr dirty="0">
              <a:latin typeface="Helvetica"/>
              <a:cs typeface="Helvetica"/>
            </a:endParaRPr>
          </a:p>
        </p:txBody>
      </p:sp>
      <p:sp>
        <p:nvSpPr>
          <p:cNvPr id="132" name="Shape 480">
            <a:extLst>
              <a:ext uri="{FF2B5EF4-FFF2-40B4-BE49-F238E27FC236}">
                <a16:creationId xmlns:a16="http://schemas.microsoft.com/office/drawing/2014/main" id="{72193C75-D898-9A40-87CC-EE7C49868DA1}"/>
              </a:ext>
            </a:extLst>
          </p:cNvPr>
          <p:cNvSpPr/>
          <p:nvPr/>
        </p:nvSpPr>
        <p:spPr>
          <a:xfrm>
            <a:off x="3939909" y="3165367"/>
            <a:ext cx="239499" cy="19492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a:latin typeface="Helvetica"/>
                <a:cs typeface="Helvetica"/>
              </a:rPr>
              <a:t>*1.0</a:t>
            </a:r>
          </a:p>
        </p:txBody>
      </p:sp>
      <p:sp>
        <p:nvSpPr>
          <p:cNvPr id="133" name="Shape 481">
            <a:extLst>
              <a:ext uri="{FF2B5EF4-FFF2-40B4-BE49-F238E27FC236}">
                <a16:creationId xmlns:a16="http://schemas.microsoft.com/office/drawing/2014/main" id="{4C8D0ED3-1BD2-A847-8E38-C16833CD8382}"/>
              </a:ext>
            </a:extLst>
          </p:cNvPr>
          <p:cNvSpPr/>
          <p:nvPr/>
        </p:nvSpPr>
        <p:spPr>
          <a:xfrm>
            <a:off x="3939909" y="2868714"/>
            <a:ext cx="239499" cy="19492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a:latin typeface="Helvetica"/>
                <a:cs typeface="Helvetica"/>
              </a:rPr>
              <a:t>*1.0</a:t>
            </a:r>
          </a:p>
        </p:txBody>
      </p:sp>
      <p:sp>
        <p:nvSpPr>
          <p:cNvPr id="134" name="Shape 482">
            <a:extLst>
              <a:ext uri="{FF2B5EF4-FFF2-40B4-BE49-F238E27FC236}">
                <a16:creationId xmlns:a16="http://schemas.microsoft.com/office/drawing/2014/main" id="{CC4405D7-0597-244E-AE4C-A3B1BD6C03CB}"/>
              </a:ext>
            </a:extLst>
          </p:cNvPr>
          <p:cNvSpPr/>
          <p:nvPr/>
        </p:nvSpPr>
        <p:spPr>
          <a:xfrm>
            <a:off x="3939909" y="2572061"/>
            <a:ext cx="239499" cy="19492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dirty="0">
                <a:latin typeface="Helvetica"/>
                <a:cs typeface="Helvetica"/>
              </a:rPr>
              <a:t>*1.0</a:t>
            </a:r>
          </a:p>
        </p:txBody>
      </p:sp>
      <p:sp>
        <p:nvSpPr>
          <p:cNvPr id="135" name="Shape 483">
            <a:extLst>
              <a:ext uri="{FF2B5EF4-FFF2-40B4-BE49-F238E27FC236}">
                <a16:creationId xmlns:a16="http://schemas.microsoft.com/office/drawing/2014/main" id="{8190C186-B41F-9946-945B-52811232A907}"/>
              </a:ext>
            </a:extLst>
          </p:cNvPr>
          <p:cNvSpPr/>
          <p:nvPr/>
        </p:nvSpPr>
        <p:spPr>
          <a:xfrm>
            <a:off x="3939921" y="3939130"/>
            <a:ext cx="239475" cy="19492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dirty="0">
                <a:latin typeface="Helvetica"/>
                <a:cs typeface="Helvetica"/>
              </a:rPr>
              <a:t>*</a:t>
            </a:r>
            <a:r>
              <a:rPr lang="en-US" dirty="0">
                <a:latin typeface="Helvetica"/>
                <a:cs typeface="Helvetica"/>
              </a:rPr>
              <a:t>1</a:t>
            </a:r>
            <a:r>
              <a:rPr dirty="0">
                <a:latin typeface="Helvetica"/>
                <a:cs typeface="Helvetica"/>
              </a:rPr>
              <a:t>.</a:t>
            </a:r>
            <a:r>
              <a:rPr lang="en-US" dirty="0">
                <a:latin typeface="Helvetica"/>
                <a:cs typeface="Helvetica"/>
              </a:rPr>
              <a:t>0</a:t>
            </a:r>
            <a:endParaRPr dirty="0">
              <a:latin typeface="Helvetica"/>
              <a:cs typeface="Helvetica"/>
            </a:endParaRPr>
          </a:p>
        </p:txBody>
      </p:sp>
      <p:sp>
        <p:nvSpPr>
          <p:cNvPr id="136" name="Shape 484">
            <a:extLst>
              <a:ext uri="{FF2B5EF4-FFF2-40B4-BE49-F238E27FC236}">
                <a16:creationId xmlns:a16="http://schemas.microsoft.com/office/drawing/2014/main" id="{50484715-B110-8A40-BA34-177EADCB761D}"/>
              </a:ext>
            </a:extLst>
          </p:cNvPr>
          <p:cNvSpPr/>
          <p:nvPr/>
        </p:nvSpPr>
        <p:spPr>
          <a:xfrm>
            <a:off x="3939433" y="5279097"/>
            <a:ext cx="240451" cy="19492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dirty="0">
                <a:latin typeface="Helvetica"/>
                <a:cs typeface="Helvetica"/>
              </a:rPr>
              <a:t>*</a:t>
            </a:r>
            <a:r>
              <a:rPr lang="en-US" dirty="0">
                <a:latin typeface="Helvetica"/>
                <a:cs typeface="Helvetica"/>
              </a:rPr>
              <a:t>0</a:t>
            </a:r>
            <a:r>
              <a:rPr dirty="0">
                <a:latin typeface="Helvetica"/>
                <a:cs typeface="Helvetica"/>
              </a:rPr>
              <a:t>.</a:t>
            </a:r>
            <a:r>
              <a:rPr lang="en-US" dirty="0">
                <a:latin typeface="Helvetica"/>
                <a:cs typeface="Helvetica"/>
              </a:rPr>
              <a:t>2</a:t>
            </a:r>
            <a:endParaRPr dirty="0">
              <a:latin typeface="Helvetica"/>
              <a:cs typeface="Helvetica"/>
            </a:endParaRPr>
          </a:p>
        </p:txBody>
      </p:sp>
      <p:sp>
        <p:nvSpPr>
          <p:cNvPr id="137" name="Shape 485">
            <a:extLst>
              <a:ext uri="{FF2B5EF4-FFF2-40B4-BE49-F238E27FC236}">
                <a16:creationId xmlns:a16="http://schemas.microsoft.com/office/drawing/2014/main" id="{5251007D-3804-B74C-8CB5-6DD43E8D0B89}"/>
              </a:ext>
            </a:extLst>
          </p:cNvPr>
          <p:cNvSpPr/>
          <p:nvPr/>
        </p:nvSpPr>
        <p:spPr>
          <a:xfrm>
            <a:off x="3939909" y="5680482"/>
            <a:ext cx="239499" cy="19492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a:latin typeface="Helvetica"/>
                <a:cs typeface="Helvetica"/>
              </a:rPr>
              <a:t>*0.2</a:t>
            </a:r>
          </a:p>
        </p:txBody>
      </p:sp>
      <p:sp>
        <p:nvSpPr>
          <p:cNvPr id="138" name="Shape 486">
            <a:extLst>
              <a:ext uri="{FF2B5EF4-FFF2-40B4-BE49-F238E27FC236}">
                <a16:creationId xmlns:a16="http://schemas.microsoft.com/office/drawing/2014/main" id="{6E3A57A3-E00D-E844-BD39-5B132AEAD29F}"/>
              </a:ext>
            </a:extLst>
          </p:cNvPr>
          <p:cNvSpPr/>
          <p:nvPr/>
        </p:nvSpPr>
        <p:spPr>
          <a:xfrm>
            <a:off x="3939921" y="6074679"/>
            <a:ext cx="239475" cy="19492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dirty="0">
                <a:latin typeface="Helvetica"/>
                <a:cs typeface="Helvetica"/>
              </a:rPr>
              <a:t>*</a:t>
            </a:r>
            <a:r>
              <a:rPr lang="en-US" dirty="0">
                <a:latin typeface="Helvetica"/>
                <a:cs typeface="Helvetica"/>
              </a:rPr>
              <a:t>0</a:t>
            </a:r>
            <a:r>
              <a:rPr dirty="0">
                <a:latin typeface="Helvetica"/>
                <a:cs typeface="Helvetica"/>
              </a:rPr>
              <a:t>.</a:t>
            </a:r>
            <a:r>
              <a:rPr lang="en-US" dirty="0">
                <a:latin typeface="Helvetica"/>
                <a:cs typeface="Helvetica"/>
              </a:rPr>
              <a:t>2</a:t>
            </a:r>
            <a:endParaRPr dirty="0">
              <a:latin typeface="Helvetica"/>
              <a:cs typeface="Helvetica"/>
            </a:endParaRPr>
          </a:p>
        </p:txBody>
      </p:sp>
      <p:sp>
        <p:nvSpPr>
          <p:cNvPr id="139" name="Shape 488">
            <a:extLst>
              <a:ext uri="{FF2B5EF4-FFF2-40B4-BE49-F238E27FC236}">
                <a16:creationId xmlns:a16="http://schemas.microsoft.com/office/drawing/2014/main" id="{AE2E792B-1CD2-9E4C-81BF-A7DB1EAA65C4}"/>
              </a:ext>
            </a:extLst>
          </p:cNvPr>
          <p:cNvSpPr/>
          <p:nvPr/>
        </p:nvSpPr>
        <p:spPr>
          <a:xfrm>
            <a:off x="7546351" y="6490891"/>
            <a:ext cx="1181101" cy="241301"/>
          </a:xfrm>
          <a:prstGeom prst="roundRect">
            <a:avLst>
              <a:gd name="adj" fmla="val 50000"/>
            </a:avLst>
          </a:prstGeom>
          <a:solidFill>
            <a:srgbClr val="B36AE2"/>
          </a:solidFill>
          <a:ln w="12700">
            <a:solidFill>
              <a:srgbClr val="85888D"/>
            </a:solidFill>
            <a:miter lim="400000"/>
          </a:ln>
          <a:extLst>
            <a:ext uri="{C572A759-6A51-4108-AA02-DFA0A04FC94B}">
              <ma14:wrappingTextBoxFlag xmlns="" xmlns:ma14="http://schemas.microsoft.com/office/mac/drawingml/2011/main" val="1"/>
            </a:ext>
          </a:extLst>
        </p:spPr>
        <p:txBody>
          <a:bodyPr lIns="35718" tIns="35718" rIns="35718" bIns="35718" anchor="ctr"/>
          <a:lstStyle>
            <a:lvl1pPr algn="ctr" defTabSz="410765">
              <a:defRPr sz="800">
                <a:latin typeface="Helvetica Light"/>
                <a:ea typeface="Helvetica Light"/>
                <a:cs typeface="Helvetica Light"/>
                <a:sym typeface="Helvetica Light"/>
              </a:defRPr>
            </a:lvl1pPr>
          </a:lstStyle>
          <a:p>
            <a:r>
              <a:rPr lang="en-US" dirty="0">
                <a:latin typeface="Helvetica"/>
                <a:cs typeface="Helvetica"/>
              </a:rPr>
              <a:t>Association</a:t>
            </a:r>
            <a:endParaRPr dirty="0">
              <a:latin typeface="Helvetica"/>
              <a:cs typeface="Helvetica"/>
            </a:endParaRPr>
          </a:p>
        </p:txBody>
      </p:sp>
      <p:sp>
        <p:nvSpPr>
          <p:cNvPr id="140" name="Rectangle 139">
            <a:extLst>
              <a:ext uri="{FF2B5EF4-FFF2-40B4-BE49-F238E27FC236}">
                <a16:creationId xmlns:a16="http://schemas.microsoft.com/office/drawing/2014/main" id="{88A12B5E-C753-1844-8090-12A5445951D2}"/>
              </a:ext>
            </a:extLst>
          </p:cNvPr>
          <p:cNvSpPr/>
          <p:nvPr/>
        </p:nvSpPr>
        <p:spPr>
          <a:xfrm>
            <a:off x="3256565" y="1275996"/>
            <a:ext cx="325730" cy="246221"/>
          </a:xfrm>
          <a:prstGeom prst="rect">
            <a:avLst/>
          </a:prstGeom>
          <a:solidFill>
            <a:schemeClr val="bg1"/>
          </a:solidFill>
          <a:ln>
            <a:solidFill>
              <a:srgbClr val="E6E0EC"/>
            </a:solidFill>
          </a:ln>
        </p:spPr>
        <p:txBody>
          <a:bodyPr wrap="none">
            <a:spAutoFit/>
          </a:bodyPr>
          <a:lstStyle/>
          <a:p>
            <a:r>
              <a:rPr lang="en-US" sz="1000" dirty="0">
                <a:latin typeface="Helvetica"/>
                <a:cs typeface="Helvetica"/>
              </a:rPr>
              <a:t>Σ</a:t>
            </a:r>
            <a:r>
              <a:rPr lang="en-US" sz="1000" baseline="-25000" dirty="0">
                <a:latin typeface="Helvetica"/>
                <a:cs typeface="Helvetica"/>
              </a:rPr>
              <a:t>H</a:t>
            </a:r>
            <a:endParaRPr lang="en-US" sz="1000" dirty="0">
              <a:latin typeface="Helvetica"/>
              <a:cs typeface="Helvetica"/>
            </a:endParaRPr>
          </a:p>
        </p:txBody>
      </p:sp>
      <p:sp>
        <p:nvSpPr>
          <p:cNvPr id="141" name="Rectangle 140">
            <a:extLst>
              <a:ext uri="{FF2B5EF4-FFF2-40B4-BE49-F238E27FC236}">
                <a16:creationId xmlns:a16="http://schemas.microsoft.com/office/drawing/2014/main" id="{3BEE832E-D030-574B-869C-5488355374B5}"/>
              </a:ext>
            </a:extLst>
          </p:cNvPr>
          <p:cNvSpPr/>
          <p:nvPr/>
        </p:nvSpPr>
        <p:spPr>
          <a:xfrm>
            <a:off x="3256565" y="1556225"/>
            <a:ext cx="325730" cy="246221"/>
          </a:xfrm>
          <a:prstGeom prst="rect">
            <a:avLst/>
          </a:prstGeom>
          <a:solidFill>
            <a:schemeClr val="bg1"/>
          </a:solidFill>
          <a:ln>
            <a:solidFill>
              <a:srgbClr val="E6E0EC"/>
            </a:solidFill>
          </a:ln>
        </p:spPr>
        <p:txBody>
          <a:bodyPr wrap="none">
            <a:spAutoFit/>
          </a:bodyPr>
          <a:lstStyle/>
          <a:p>
            <a:r>
              <a:rPr lang="en-US" sz="1000" dirty="0">
                <a:latin typeface="Helvetica"/>
                <a:cs typeface="Helvetica"/>
              </a:rPr>
              <a:t>Σ</a:t>
            </a:r>
            <a:r>
              <a:rPr lang="en-US" sz="1000" baseline="-25000" dirty="0">
                <a:latin typeface="Helvetica"/>
                <a:cs typeface="Helvetica"/>
              </a:rPr>
              <a:t>H</a:t>
            </a:r>
            <a:endParaRPr lang="en-US" sz="1000" dirty="0">
              <a:latin typeface="Helvetica"/>
              <a:cs typeface="Helvetica"/>
            </a:endParaRPr>
          </a:p>
        </p:txBody>
      </p:sp>
      <p:sp>
        <p:nvSpPr>
          <p:cNvPr id="142" name="Rectangle 141">
            <a:extLst>
              <a:ext uri="{FF2B5EF4-FFF2-40B4-BE49-F238E27FC236}">
                <a16:creationId xmlns:a16="http://schemas.microsoft.com/office/drawing/2014/main" id="{015D56A9-0D31-634A-9097-6D5BD39ED3F4}"/>
              </a:ext>
            </a:extLst>
          </p:cNvPr>
          <p:cNvSpPr/>
          <p:nvPr/>
        </p:nvSpPr>
        <p:spPr>
          <a:xfrm>
            <a:off x="3256565" y="1876210"/>
            <a:ext cx="325730" cy="246221"/>
          </a:xfrm>
          <a:prstGeom prst="rect">
            <a:avLst/>
          </a:prstGeom>
          <a:solidFill>
            <a:schemeClr val="bg1"/>
          </a:solidFill>
          <a:ln>
            <a:solidFill>
              <a:srgbClr val="E6E0EC"/>
            </a:solidFill>
          </a:ln>
        </p:spPr>
        <p:txBody>
          <a:bodyPr wrap="none">
            <a:spAutoFit/>
          </a:bodyPr>
          <a:lstStyle/>
          <a:p>
            <a:r>
              <a:rPr lang="en-US" sz="1000" dirty="0">
                <a:latin typeface="Helvetica"/>
                <a:cs typeface="Helvetica"/>
              </a:rPr>
              <a:t>Σ</a:t>
            </a:r>
            <a:r>
              <a:rPr lang="en-US" sz="1000" baseline="-25000" dirty="0">
                <a:latin typeface="Helvetica"/>
                <a:cs typeface="Helvetica"/>
              </a:rPr>
              <a:t>H</a:t>
            </a:r>
            <a:endParaRPr lang="en-US" sz="1000" dirty="0">
              <a:latin typeface="Helvetica"/>
              <a:cs typeface="Helvetica"/>
            </a:endParaRPr>
          </a:p>
        </p:txBody>
      </p:sp>
      <p:sp>
        <p:nvSpPr>
          <p:cNvPr id="143" name="Rectangle 142">
            <a:extLst>
              <a:ext uri="{FF2B5EF4-FFF2-40B4-BE49-F238E27FC236}">
                <a16:creationId xmlns:a16="http://schemas.microsoft.com/office/drawing/2014/main" id="{B11E33DA-D99E-8943-803A-4DF97E58A507}"/>
              </a:ext>
            </a:extLst>
          </p:cNvPr>
          <p:cNvSpPr/>
          <p:nvPr/>
        </p:nvSpPr>
        <p:spPr>
          <a:xfrm>
            <a:off x="3256565" y="2164005"/>
            <a:ext cx="325730" cy="246221"/>
          </a:xfrm>
          <a:prstGeom prst="rect">
            <a:avLst/>
          </a:prstGeom>
          <a:solidFill>
            <a:schemeClr val="bg1"/>
          </a:solidFill>
          <a:ln>
            <a:solidFill>
              <a:srgbClr val="E6E0EC"/>
            </a:solidFill>
          </a:ln>
        </p:spPr>
        <p:txBody>
          <a:bodyPr wrap="none">
            <a:spAutoFit/>
          </a:bodyPr>
          <a:lstStyle/>
          <a:p>
            <a:r>
              <a:rPr lang="en-US" sz="1000" dirty="0">
                <a:latin typeface="Helvetica"/>
                <a:cs typeface="Helvetica"/>
              </a:rPr>
              <a:t>Σ</a:t>
            </a:r>
            <a:r>
              <a:rPr lang="en-US" sz="1000" baseline="-25000" dirty="0">
                <a:latin typeface="Helvetica"/>
                <a:cs typeface="Helvetica"/>
              </a:rPr>
              <a:t>H</a:t>
            </a:r>
            <a:endParaRPr lang="en-US" sz="1000" dirty="0">
              <a:latin typeface="Helvetica"/>
              <a:cs typeface="Helvetica"/>
            </a:endParaRPr>
          </a:p>
        </p:txBody>
      </p:sp>
      <p:sp>
        <p:nvSpPr>
          <p:cNvPr id="144" name="Rectangle 143">
            <a:extLst>
              <a:ext uri="{FF2B5EF4-FFF2-40B4-BE49-F238E27FC236}">
                <a16:creationId xmlns:a16="http://schemas.microsoft.com/office/drawing/2014/main" id="{37BC03AC-2F99-2B4E-9F0B-0B8F6A5D07A4}"/>
              </a:ext>
            </a:extLst>
          </p:cNvPr>
          <p:cNvSpPr/>
          <p:nvPr/>
        </p:nvSpPr>
        <p:spPr>
          <a:xfrm>
            <a:off x="3256565" y="2599221"/>
            <a:ext cx="325730" cy="246221"/>
          </a:xfrm>
          <a:prstGeom prst="rect">
            <a:avLst/>
          </a:prstGeom>
          <a:solidFill>
            <a:schemeClr val="bg1"/>
          </a:solidFill>
          <a:ln>
            <a:solidFill>
              <a:srgbClr val="E6E0EC"/>
            </a:solidFill>
          </a:ln>
        </p:spPr>
        <p:txBody>
          <a:bodyPr wrap="none">
            <a:spAutoFit/>
          </a:bodyPr>
          <a:lstStyle/>
          <a:p>
            <a:r>
              <a:rPr lang="en-US" sz="1000" dirty="0">
                <a:latin typeface="Helvetica"/>
                <a:cs typeface="Helvetica"/>
              </a:rPr>
              <a:t>Σ</a:t>
            </a:r>
            <a:r>
              <a:rPr lang="en-US" sz="1000" baseline="-25000" dirty="0">
                <a:latin typeface="Helvetica"/>
                <a:cs typeface="Helvetica"/>
              </a:rPr>
              <a:t>H</a:t>
            </a:r>
            <a:endParaRPr lang="en-US" sz="1000" dirty="0">
              <a:latin typeface="Helvetica"/>
              <a:cs typeface="Helvetica"/>
            </a:endParaRPr>
          </a:p>
        </p:txBody>
      </p:sp>
      <p:sp>
        <p:nvSpPr>
          <p:cNvPr id="145" name="Rectangle 144">
            <a:extLst>
              <a:ext uri="{FF2B5EF4-FFF2-40B4-BE49-F238E27FC236}">
                <a16:creationId xmlns:a16="http://schemas.microsoft.com/office/drawing/2014/main" id="{82B135E0-ED5B-4945-8502-B9413C4003A6}"/>
              </a:ext>
            </a:extLst>
          </p:cNvPr>
          <p:cNvSpPr/>
          <p:nvPr/>
        </p:nvSpPr>
        <p:spPr>
          <a:xfrm>
            <a:off x="3256565" y="2922608"/>
            <a:ext cx="325730" cy="246221"/>
          </a:xfrm>
          <a:prstGeom prst="rect">
            <a:avLst/>
          </a:prstGeom>
          <a:solidFill>
            <a:schemeClr val="bg1"/>
          </a:solidFill>
          <a:ln>
            <a:solidFill>
              <a:srgbClr val="E6E0EC"/>
            </a:solidFill>
          </a:ln>
        </p:spPr>
        <p:txBody>
          <a:bodyPr wrap="none">
            <a:spAutoFit/>
          </a:bodyPr>
          <a:lstStyle/>
          <a:p>
            <a:r>
              <a:rPr lang="en-US" sz="1000" dirty="0">
                <a:latin typeface="Helvetica"/>
                <a:cs typeface="Helvetica"/>
              </a:rPr>
              <a:t>Σ</a:t>
            </a:r>
            <a:r>
              <a:rPr lang="en-US" sz="1000" baseline="-25000" dirty="0">
                <a:latin typeface="Helvetica"/>
                <a:cs typeface="Helvetica"/>
              </a:rPr>
              <a:t>H</a:t>
            </a:r>
            <a:endParaRPr lang="en-US" sz="1000" dirty="0">
              <a:latin typeface="Helvetica"/>
              <a:cs typeface="Helvetica"/>
            </a:endParaRPr>
          </a:p>
        </p:txBody>
      </p:sp>
      <p:sp>
        <p:nvSpPr>
          <p:cNvPr id="146" name="Rectangle 145">
            <a:extLst>
              <a:ext uri="{FF2B5EF4-FFF2-40B4-BE49-F238E27FC236}">
                <a16:creationId xmlns:a16="http://schemas.microsoft.com/office/drawing/2014/main" id="{C2E58DB4-A9CC-3647-B789-410AB9E204BC}"/>
              </a:ext>
            </a:extLst>
          </p:cNvPr>
          <p:cNvSpPr/>
          <p:nvPr/>
        </p:nvSpPr>
        <p:spPr>
          <a:xfrm>
            <a:off x="3256565" y="3245995"/>
            <a:ext cx="325730" cy="246221"/>
          </a:xfrm>
          <a:prstGeom prst="rect">
            <a:avLst/>
          </a:prstGeom>
          <a:solidFill>
            <a:schemeClr val="bg1"/>
          </a:solidFill>
          <a:ln>
            <a:solidFill>
              <a:srgbClr val="E6E0EC"/>
            </a:solidFill>
          </a:ln>
        </p:spPr>
        <p:txBody>
          <a:bodyPr wrap="none">
            <a:spAutoFit/>
          </a:bodyPr>
          <a:lstStyle/>
          <a:p>
            <a:r>
              <a:rPr lang="en-US" sz="1000" dirty="0">
                <a:latin typeface="Helvetica"/>
                <a:cs typeface="Helvetica"/>
              </a:rPr>
              <a:t>Σ</a:t>
            </a:r>
            <a:r>
              <a:rPr lang="en-US" sz="1000" baseline="-25000" dirty="0">
                <a:latin typeface="Helvetica"/>
                <a:cs typeface="Helvetica"/>
              </a:rPr>
              <a:t>H</a:t>
            </a:r>
            <a:endParaRPr lang="en-US" sz="1000" dirty="0">
              <a:latin typeface="Helvetica"/>
              <a:cs typeface="Helvetica"/>
            </a:endParaRPr>
          </a:p>
        </p:txBody>
      </p:sp>
      <p:sp>
        <p:nvSpPr>
          <p:cNvPr id="147" name="Rectangle 146">
            <a:extLst>
              <a:ext uri="{FF2B5EF4-FFF2-40B4-BE49-F238E27FC236}">
                <a16:creationId xmlns:a16="http://schemas.microsoft.com/office/drawing/2014/main" id="{AB76315D-8060-AC4B-BC4A-D331CE7BF2DD}"/>
              </a:ext>
            </a:extLst>
          </p:cNvPr>
          <p:cNvSpPr/>
          <p:nvPr/>
        </p:nvSpPr>
        <p:spPr>
          <a:xfrm>
            <a:off x="3256565" y="3632780"/>
            <a:ext cx="325730" cy="246221"/>
          </a:xfrm>
          <a:prstGeom prst="rect">
            <a:avLst/>
          </a:prstGeom>
          <a:solidFill>
            <a:schemeClr val="bg1"/>
          </a:solidFill>
          <a:ln>
            <a:solidFill>
              <a:srgbClr val="E6E0EC"/>
            </a:solidFill>
          </a:ln>
        </p:spPr>
        <p:txBody>
          <a:bodyPr wrap="none">
            <a:spAutoFit/>
          </a:bodyPr>
          <a:lstStyle/>
          <a:p>
            <a:r>
              <a:rPr lang="en-US" sz="1000" dirty="0">
                <a:latin typeface="Helvetica"/>
                <a:cs typeface="Helvetica"/>
              </a:rPr>
              <a:t>Σ</a:t>
            </a:r>
            <a:r>
              <a:rPr lang="en-US" sz="1000" baseline="-25000" dirty="0">
                <a:latin typeface="Helvetica"/>
                <a:cs typeface="Helvetica"/>
              </a:rPr>
              <a:t>H</a:t>
            </a:r>
            <a:endParaRPr lang="en-US" sz="1000" dirty="0">
              <a:latin typeface="Helvetica"/>
              <a:cs typeface="Helvetica"/>
            </a:endParaRPr>
          </a:p>
        </p:txBody>
      </p:sp>
      <p:sp>
        <p:nvSpPr>
          <p:cNvPr id="148" name="Rectangle 147">
            <a:extLst>
              <a:ext uri="{FF2B5EF4-FFF2-40B4-BE49-F238E27FC236}">
                <a16:creationId xmlns:a16="http://schemas.microsoft.com/office/drawing/2014/main" id="{5ECD8C42-4F1E-BE45-BB89-4CD3455CE231}"/>
              </a:ext>
            </a:extLst>
          </p:cNvPr>
          <p:cNvSpPr/>
          <p:nvPr/>
        </p:nvSpPr>
        <p:spPr>
          <a:xfrm>
            <a:off x="3256565" y="4021667"/>
            <a:ext cx="325730" cy="246221"/>
          </a:xfrm>
          <a:prstGeom prst="rect">
            <a:avLst/>
          </a:prstGeom>
          <a:solidFill>
            <a:schemeClr val="bg1"/>
          </a:solidFill>
          <a:ln>
            <a:solidFill>
              <a:srgbClr val="E6E0EC"/>
            </a:solidFill>
          </a:ln>
        </p:spPr>
        <p:txBody>
          <a:bodyPr wrap="none">
            <a:spAutoFit/>
          </a:bodyPr>
          <a:lstStyle/>
          <a:p>
            <a:r>
              <a:rPr lang="en-US" sz="1000" dirty="0">
                <a:latin typeface="Helvetica"/>
                <a:cs typeface="Helvetica"/>
              </a:rPr>
              <a:t>Σ</a:t>
            </a:r>
            <a:r>
              <a:rPr lang="en-US" sz="1000" baseline="-25000" dirty="0">
                <a:latin typeface="Helvetica"/>
                <a:cs typeface="Helvetica"/>
              </a:rPr>
              <a:t>H</a:t>
            </a:r>
            <a:endParaRPr lang="en-US" sz="1000" dirty="0">
              <a:latin typeface="Helvetica"/>
              <a:cs typeface="Helvetica"/>
            </a:endParaRPr>
          </a:p>
        </p:txBody>
      </p:sp>
      <p:sp>
        <p:nvSpPr>
          <p:cNvPr id="149" name="Rectangle 148">
            <a:extLst>
              <a:ext uri="{FF2B5EF4-FFF2-40B4-BE49-F238E27FC236}">
                <a16:creationId xmlns:a16="http://schemas.microsoft.com/office/drawing/2014/main" id="{1D9F3D95-7262-0742-B99F-738281C5ABDE}"/>
              </a:ext>
            </a:extLst>
          </p:cNvPr>
          <p:cNvSpPr/>
          <p:nvPr/>
        </p:nvSpPr>
        <p:spPr>
          <a:xfrm>
            <a:off x="3256565" y="5316108"/>
            <a:ext cx="325730" cy="246221"/>
          </a:xfrm>
          <a:prstGeom prst="rect">
            <a:avLst/>
          </a:prstGeom>
          <a:solidFill>
            <a:schemeClr val="bg1"/>
          </a:solidFill>
          <a:ln>
            <a:solidFill>
              <a:srgbClr val="E6E0EC"/>
            </a:solidFill>
          </a:ln>
        </p:spPr>
        <p:txBody>
          <a:bodyPr wrap="none">
            <a:spAutoFit/>
          </a:bodyPr>
          <a:lstStyle/>
          <a:p>
            <a:r>
              <a:rPr lang="en-US" sz="1000" dirty="0">
                <a:latin typeface="Helvetica"/>
                <a:cs typeface="Helvetica"/>
              </a:rPr>
              <a:t>Σ</a:t>
            </a:r>
            <a:r>
              <a:rPr lang="en-US" sz="1000" baseline="-25000" dirty="0">
                <a:latin typeface="Helvetica"/>
                <a:cs typeface="Helvetica"/>
              </a:rPr>
              <a:t>H</a:t>
            </a:r>
            <a:endParaRPr lang="en-US" sz="1000" dirty="0">
              <a:latin typeface="Helvetica"/>
              <a:cs typeface="Helvetica"/>
            </a:endParaRPr>
          </a:p>
        </p:txBody>
      </p:sp>
      <p:sp>
        <p:nvSpPr>
          <p:cNvPr id="150" name="Rectangle 149">
            <a:extLst>
              <a:ext uri="{FF2B5EF4-FFF2-40B4-BE49-F238E27FC236}">
                <a16:creationId xmlns:a16="http://schemas.microsoft.com/office/drawing/2014/main" id="{4B617E53-B2D7-564E-AFE4-409AA22D77CD}"/>
              </a:ext>
            </a:extLst>
          </p:cNvPr>
          <p:cNvSpPr/>
          <p:nvPr/>
        </p:nvSpPr>
        <p:spPr>
          <a:xfrm>
            <a:off x="3256565" y="5711324"/>
            <a:ext cx="325730" cy="246221"/>
          </a:xfrm>
          <a:prstGeom prst="rect">
            <a:avLst/>
          </a:prstGeom>
          <a:solidFill>
            <a:schemeClr val="bg1"/>
          </a:solidFill>
          <a:ln>
            <a:solidFill>
              <a:srgbClr val="E6E0EC"/>
            </a:solidFill>
          </a:ln>
        </p:spPr>
        <p:txBody>
          <a:bodyPr wrap="none">
            <a:spAutoFit/>
          </a:bodyPr>
          <a:lstStyle/>
          <a:p>
            <a:r>
              <a:rPr lang="en-US" sz="1000" dirty="0">
                <a:latin typeface="Helvetica"/>
                <a:cs typeface="Helvetica"/>
              </a:rPr>
              <a:t>Σ</a:t>
            </a:r>
            <a:r>
              <a:rPr lang="en-US" sz="1000" baseline="-25000" dirty="0">
                <a:latin typeface="Helvetica"/>
                <a:cs typeface="Helvetica"/>
              </a:rPr>
              <a:t>H</a:t>
            </a:r>
            <a:endParaRPr lang="en-US" sz="1000" dirty="0">
              <a:latin typeface="Helvetica"/>
              <a:cs typeface="Helvetica"/>
            </a:endParaRPr>
          </a:p>
        </p:txBody>
      </p:sp>
      <p:sp>
        <p:nvSpPr>
          <p:cNvPr id="151" name="Rectangle 150">
            <a:extLst>
              <a:ext uri="{FF2B5EF4-FFF2-40B4-BE49-F238E27FC236}">
                <a16:creationId xmlns:a16="http://schemas.microsoft.com/office/drawing/2014/main" id="{43C42621-FB04-DC48-8F6D-33F1D017C63B}"/>
              </a:ext>
            </a:extLst>
          </p:cNvPr>
          <p:cNvSpPr/>
          <p:nvPr/>
        </p:nvSpPr>
        <p:spPr>
          <a:xfrm>
            <a:off x="3256565" y="6119670"/>
            <a:ext cx="352756" cy="276999"/>
          </a:xfrm>
          <a:prstGeom prst="rect">
            <a:avLst/>
          </a:prstGeom>
          <a:solidFill>
            <a:schemeClr val="bg1"/>
          </a:solidFill>
          <a:ln>
            <a:solidFill>
              <a:schemeClr val="accent4">
                <a:lumMod val="20000"/>
                <a:lumOff val="80000"/>
              </a:schemeClr>
            </a:solidFill>
          </a:ln>
        </p:spPr>
        <p:txBody>
          <a:bodyPr wrap="none">
            <a:spAutoFit/>
          </a:bodyPr>
          <a:lstStyle/>
          <a:p>
            <a:r>
              <a:rPr lang="en-US" sz="1200" dirty="0">
                <a:latin typeface="Helvetica"/>
                <a:cs typeface="Helvetica"/>
              </a:rPr>
              <a:t>Σ</a:t>
            </a:r>
            <a:r>
              <a:rPr lang="en-US" sz="1200" baseline="-25000" dirty="0">
                <a:latin typeface="Helvetica"/>
                <a:cs typeface="Helvetica"/>
              </a:rPr>
              <a:t>H</a:t>
            </a:r>
            <a:endParaRPr lang="en-US" sz="1200" dirty="0">
              <a:latin typeface="Helvetica"/>
              <a:cs typeface="Helvetica"/>
            </a:endParaRPr>
          </a:p>
        </p:txBody>
      </p:sp>
      <p:sp>
        <p:nvSpPr>
          <p:cNvPr id="152" name="Rectangle 151">
            <a:extLst>
              <a:ext uri="{FF2B5EF4-FFF2-40B4-BE49-F238E27FC236}">
                <a16:creationId xmlns:a16="http://schemas.microsoft.com/office/drawing/2014/main" id="{3A34356F-8EE8-C04D-BE01-BFD3330EA07E}"/>
              </a:ext>
            </a:extLst>
          </p:cNvPr>
          <p:cNvSpPr/>
          <p:nvPr/>
        </p:nvSpPr>
        <p:spPr>
          <a:xfrm>
            <a:off x="6515444" y="6511465"/>
            <a:ext cx="325730" cy="246221"/>
          </a:xfrm>
          <a:prstGeom prst="rect">
            <a:avLst/>
          </a:prstGeom>
          <a:solidFill>
            <a:schemeClr val="bg1"/>
          </a:solidFill>
          <a:ln>
            <a:solidFill>
              <a:srgbClr val="E6E0EC"/>
            </a:solidFill>
          </a:ln>
        </p:spPr>
        <p:txBody>
          <a:bodyPr wrap="none">
            <a:spAutoFit/>
          </a:bodyPr>
          <a:lstStyle/>
          <a:p>
            <a:r>
              <a:rPr lang="en-US" sz="1000" dirty="0">
                <a:latin typeface="Helvetica"/>
                <a:cs typeface="Helvetica"/>
              </a:rPr>
              <a:t>Σ</a:t>
            </a:r>
            <a:r>
              <a:rPr lang="en-US" sz="1000" baseline="-25000" dirty="0">
                <a:latin typeface="Helvetica"/>
                <a:cs typeface="Helvetica"/>
              </a:rPr>
              <a:t>H</a:t>
            </a:r>
            <a:endParaRPr lang="en-US" sz="1000" dirty="0">
              <a:latin typeface="Helvetica"/>
              <a:cs typeface="Helvetica"/>
            </a:endParaRPr>
          </a:p>
        </p:txBody>
      </p:sp>
      <p:sp>
        <p:nvSpPr>
          <p:cNvPr id="153" name="Rectangle 152">
            <a:extLst>
              <a:ext uri="{FF2B5EF4-FFF2-40B4-BE49-F238E27FC236}">
                <a16:creationId xmlns:a16="http://schemas.microsoft.com/office/drawing/2014/main" id="{E00BAD5B-3D31-7C47-B5E7-6E6B0BC78033}"/>
              </a:ext>
            </a:extLst>
          </p:cNvPr>
          <p:cNvSpPr/>
          <p:nvPr/>
        </p:nvSpPr>
        <p:spPr>
          <a:xfrm>
            <a:off x="6456897" y="1426118"/>
            <a:ext cx="325730" cy="246221"/>
          </a:xfrm>
          <a:prstGeom prst="rect">
            <a:avLst/>
          </a:prstGeom>
          <a:solidFill>
            <a:schemeClr val="bg1"/>
          </a:solidFill>
          <a:ln>
            <a:solidFill>
              <a:srgbClr val="E6E0EC"/>
            </a:solidFill>
          </a:ln>
        </p:spPr>
        <p:txBody>
          <a:bodyPr wrap="none">
            <a:spAutoFit/>
          </a:bodyPr>
          <a:lstStyle/>
          <a:p>
            <a:r>
              <a:rPr lang="en-US" sz="1000" dirty="0">
                <a:latin typeface="Helvetica"/>
                <a:cs typeface="Helvetica"/>
              </a:rPr>
              <a:t>Σ</a:t>
            </a:r>
            <a:r>
              <a:rPr lang="en-US" sz="1000" baseline="-25000" dirty="0">
                <a:latin typeface="Helvetica"/>
                <a:cs typeface="Helvetica"/>
              </a:rPr>
              <a:t>H</a:t>
            </a:r>
            <a:endParaRPr lang="en-US" sz="1000" dirty="0">
              <a:latin typeface="Helvetica"/>
              <a:cs typeface="Helvetica"/>
            </a:endParaRPr>
          </a:p>
        </p:txBody>
      </p:sp>
      <p:sp>
        <p:nvSpPr>
          <p:cNvPr id="154" name="Rectangle 153">
            <a:extLst>
              <a:ext uri="{FF2B5EF4-FFF2-40B4-BE49-F238E27FC236}">
                <a16:creationId xmlns:a16="http://schemas.microsoft.com/office/drawing/2014/main" id="{463141B6-F4D6-3144-9504-2F6402E5619B}"/>
              </a:ext>
            </a:extLst>
          </p:cNvPr>
          <p:cNvSpPr/>
          <p:nvPr/>
        </p:nvSpPr>
        <p:spPr>
          <a:xfrm>
            <a:off x="6469227" y="2910162"/>
            <a:ext cx="325730" cy="246221"/>
          </a:xfrm>
          <a:prstGeom prst="rect">
            <a:avLst/>
          </a:prstGeom>
          <a:solidFill>
            <a:schemeClr val="bg1"/>
          </a:solidFill>
          <a:ln>
            <a:solidFill>
              <a:srgbClr val="E6E0EC"/>
            </a:solidFill>
          </a:ln>
        </p:spPr>
        <p:txBody>
          <a:bodyPr wrap="none">
            <a:spAutoFit/>
          </a:bodyPr>
          <a:lstStyle/>
          <a:p>
            <a:r>
              <a:rPr lang="en-US" sz="1000" dirty="0">
                <a:latin typeface="Helvetica"/>
                <a:cs typeface="Helvetica"/>
              </a:rPr>
              <a:t>Σ</a:t>
            </a:r>
            <a:r>
              <a:rPr lang="en-US" sz="1000" baseline="-25000" dirty="0">
                <a:latin typeface="Helvetica"/>
                <a:cs typeface="Helvetica"/>
              </a:rPr>
              <a:t>H</a:t>
            </a:r>
            <a:endParaRPr lang="en-US" sz="1000" dirty="0">
              <a:latin typeface="Helvetica"/>
              <a:cs typeface="Helvetica"/>
            </a:endParaRPr>
          </a:p>
        </p:txBody>
      </p:sp>
      <p:cxnSp>
        <p:nvCxnSpPr>
          <p:cNvPr id="155" name="Connector 360">
            <a:extLst>
              <a:ext uri="{FF2B5EF4-FFF2-40B4-BE49-F238E27FC236}">
                <a16:creationId xmlns:a16="http://schemas.microsoft.com/office/drawing/2014/main" id="{4D1D6EFE-59D4-F044-9548-05F063A0841B}"/>
              </a:ext>
            </a:extLst>
          </p:cNvPr>
          <p:cNvCxnSpPr>
            <a:cxnSpLocks noChangeAspect="1"/>
          </p:cNvCxnSpPr>
          <p:nvPr/>
        </p:nvCxnSpPr>
        <p:spPr>
          <a:xfrm flipV="1">
            <a:off x="5919337" y="5434464"/>
            <a:ext cx="1620000" cy="7254"/>
          </a:xfrm>
          <a:prstGeom prst="straightConnector1">
            <a:avLst/>
          </a:prstGeom>
          <a:ln w="7620">
            <a:solidFill>
              <a:srgbClr val="85888E"/>
            </a:solidFill>
            <a:miter lim="400000"/>
            <a:tailEnd type="triangle"/>
          </a:ln>
        </p:spPr>
      </p:cxnSp>
      <p:cxnSp>
        <p:nvCxnSpPr>
          <p:cNvPr id="156" name="Connector 360">
            <a:extLst>
              <a:ext uri="{FF2B5EF4-FFF2-40B4-BE49-F238E27FC236}">
                <a16:creationId xmlns:a16="http://schemas.microsoft.com/office/drawing/2014/main" id="{1D565061-AFFA-4147-A949-335F946B0C11}"/>
              </a:ext>
            </a:extLst>
          </p:cNvPr>
          <p:cNvCxnSpPr>
            <a:cxnSpLocks noChangeAspect="1"/>
          </p:cNvCxnSpPr>
          <p:nvPr/>
        </p:nvCxnSpPr>
        <p:spPr>
          <a:xfrm flipV="1">
            <a:off x="5919337" y="5810200"/>
            <a:ext cx="1620000" cy="7254"/>
          </a:xfrm>
          <a:prstGeom prst="straightConnector1">
            <a:avLst/>
          </a:prstGeom>
          <a:ln w="7620">
            <a:solidFill>
              <a:srgbClr val="85888E"/>
            </a:solidFill>
            <a:miter lim="400000"/>
            <a:tailEnd type="triangle"/>
          </a:ln>
        </p:spPr>
      </p:cxnSp>
      <p:cxnSp>
        <p:nvCxnSpPr>
          <p:cNvPr id="157" name="Connector 360">
            <a:extLst>
              <a:ext uri="{FF2B5EF4-FFF2-40B4-BE49-F238E27FC236}">
                <a16:creationId xmlns:a16="http://schemas.microsoft.com/office/drawing/2014/main" id="{EF299924-139B-D34A-B634-D240D9062F85}"/>
              </a:ext>
            </a:extLst>
          </p:cNvPr>
          <p:cNvCxnSpPr>
            <a:cxnSpLocks noChangeAspect="1"/>
          </p:cNvCxnSpPr>
          <p:nvPr/>
        </p:nvCxnSpPr>
        <p:spPr>
          <a:xfrm flipV="1">
            <a:off x="5918377" y="6219151"/>
            <a:ext cx="1620000" cy="7254"/>
          </a:xfrm>
          <a:prstGeom prst="straightConnector1">
            <a:avLst/>
          </a:prstGeom>
          <a:ln w="7620">
            <a:solidFill>
              <a:srgbClr val="85888E"/>
            </a:solidFill>
            <a:miter lim="400000"/>
            <a:tailEnd type="triangle"/>
          </a:ln>
        </p:spPr>
      </p:cxnSp>
      <p:sp>
        <p:nvSpPr>
          <p:cNvPr id="158" name="Shape 491">
            <a:extLst>
              <a:ext uri="{FF2B5EF4-FFF2-40B4-BE49-F238E27FC236}">
                <a16:creationId xmlns:a16="http://schemas.microsoft.com/office/drawing/2014/main" id="{24924776-1327-524B-96DC-6243985E0D95}"/>
              </a:ext>
            </a:extLst>
          </p:cNvPr>
          <p:cNvSpPr/>
          <p:nvPr/>
        </p:nvSpPr>
        <p:spPr>
          <a:xfrm>
            <a:off x="4685007" y="646293"/>
            <a:ext cx="1292441" cy="5805378"/>
          </a:xfrm>
          <a:prstGeom prst="rect">
            <a:avLst/>
          </a:prstGeom>
          <a:solidFill>
            <a:srgbClr val="70BF41">
              <a:alpha val="20000"/>
            </a:srgbClr>
          </a:solidFill>
          <a:ln w="12700">
            <a:miter lim="400000"/>
          </a:ln>
        </p:spPr>
        <p:txBody>
          <a:bodyPr lIns="35718" tIns="35718" rIns="35718" bIns="35718" anchor="ctr"/>
          <a:lstStyle/>
          <a:p>
            <a:pPr algn="ctr" defTabSz="410765">
              <a:defRPr sz="1600">
                <a:latin typeface="Helvetica Light"/>
                <a:ea typeface="Helvetica Light"/>
                <a:cs typeface="Helvetica Light"/>
                <a:sym typeface="Helvetica Light"/>
              </a:defRPr>
            </a:pPr>
            <a:endParaRPr dirty="0">
              <a:latin typeface="Helvetica"/>
              <a:cs typeface="Helvetica"/>
            </a:endParaRPr>
          </a:p>
        </p:txBody>
      </p:sp>
      <p:sp>
        <p:nvSpPr>
          <p:cNvPr id="159" name="Shape 338">
            <a:extLst>
              <a:ext uri="{FF2B5EF4-FFF2-40B4-BE49-F238E27FC236}">
                <a16:creationId xmlns:a16="http://schemas.microsoft.com/office/drawing/2014/main" id="{AC3B19B1-E91A-834F-BA10-B9766CB30476}"/>
              </a:ext>
            </a:extLst>
          </p:cNvPr>
          <p:cNvSpPr/>
          <p:nvPr/>
        </p:nvSpPr>
        <p:spPr>
          <a:xfrm>
            <a:off x="4751181" y="690110"/>
            <a:ext cx="1180904" cy="227177"/>
          </a:xfrm>
          <a:prstGeom prst="roundRect">
            <a:avLst>
              <a:gd name="adj" fmla="val 41475"/>
            </a:avLst>
          </a:prstGeom>
          <a:solidFill>
            <a:srgbClr val="70BF41"/>
          </a:solidFill>
          <a:ln w="12700">
            <a:solidFill>
              <a:srgbClr val="85888D"/>
            </a:solidFill>
            <a:miter lim="400000"/>
          </a:ln>
          <a:extLst>
            <a:ext uri="{C572A759-6A51-4108-AA02-DFA0A04FC94B}">
              <ma14:wrappingTextBoxFlag xmlns="" xmlns:ma14="http://schemas.microsoft.com/office/mac/drawingml/2011/main"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r>
              <a:rPr lang="en-US" dirty="0">
                <a:latin typeface="Helvetica"/>
                <a:cs typeface="Helvetica"/>
              </a:rPr>
              <a:t>Genomics England</a:t>
            </a:r>
            <a:endParaRPr dirty="0">
              <a:latin typeface="Helvetica"/>
              <a:cs typeface="Helvetica"/>
            </a:endParaRPr>
          </a:p>
        </p:txBody>
      </p:sp>
      <p:sp>
        <p:nvSpPr>
          <p:cNvPr id="160" name="Shape 339">
            <a:extLst>
              <a:ext uri="{FF2B5EF4-FFF2-40B4-BE49-F238E27FC236}">
                <a16:creationId xmlns:a16="http://schemas.microsoft.com/office/drawing/2014/main" id="{39736758-5715-9B4F-8883-21018861F157}"/>
              </a:ext>
            </a:extLst>
          </p:cNvPr>
          <p:cNvSpPr/>
          <p:nvPr/>
        </p:nvSpPr>
        <p:spPr>
          <a:xfrm>
            <a:off x="4751181" y="992034"/>
            <a:ext cx="1180904" cy="227177"/>
          </a:xfrm>
          <a:prstGeom prst="roundRect">
            <a:avLst>
              <a:gd name="adj" fmla="val 41475"/>
            </a:avLst>
          </a:prstGeom>
          <a:solidFill>
            <a:srgbClr val="70BF41"/>
          </a:solidFill>
          <a:ln w="12700">
            <a:solidFill>
              <a:srgbClr val="85888D"/>
            </a:solidFill>
            <a:miter lim="400000"/>
          </a:ln>
          <a:extLst>
            <a:ext uri="{C572A759-6A51-4108-AA02-DFA0A04FC94B}">
              <ma14:wrappingTextBoxFlag xmlns="" xmlns:ma14="http://schemas.microsoft.com/office/mac/drawingml/2011/main"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r>
              <a:rPr lang="en-US" dirty="0" err="1">
                <a:latin typeface="Helvetica"/>
                <a:cs typeface="Helvetica"/>
              </a:rPr>
              <a:t>PheWAS</a:t>
            </a:r>
            <a:r>
              <a:rPr lang="en-US" dirty="0">
                <a:latin typeface="Helvetica"/>
                <a:cs typeface="Helvetica"/>
              </a:rPr>
              <a:t> catalog</a:t>
            </a:r>
            <a:endParaRPr dirty="0">
              <a:latin typeface="Helvetica"/>
              <a:cs typeface="Helvetica"/>
            </a:endParaRPr>
          </a:p>
        </p:txBody>
      </p:sp>
      <p:sp>
        <p:nvSpPr>
          <p:cNvPr id="161" name="Shape 372">
            <a:extLst>
              <a:ext uri="{FF2B5EF4-FFF2-40B4-BE49-F238E27FC236}">
                <a16:creationId xmlns:a16="http://schemas.microsoft.com/office/drawing/2014/main" id="{EF9D1F03-CBF9-2E4C-8DC0-97520BD70ACE}"/>
              </a:ext>
            </a:extLst>
          </p:cNvPr>
          <p:cNvSpPr/>
          <p:nvPr/>
        </p:nvSpPr>
        <p:spPr>
          <a:xfrm>
            <a:off x="2250188" y="699367"/>
            <a:ext cx="952625" cy="236137"/>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Helvetica"/>
              <a:cs typeface="Helvetica"/>
            </a:endParaRPr>
          </a:p>
        </p:txBody>
      </p:sp>
      <p:sp>
        <p:nvSpPr>
          <p:cNvPr id="162" name="Shape 373">
            <a:extLst>
              <a:ext uri="{FF2B5EF4-FFF2-40B4-BE49-F238E27FC236}">
                <a16:creationId xmlns:a16="http://schemas.microsoft.com/office/drawing/2014/main" id="{70E16817-3DBA-C14F-93B5-B3B51EA73792}"/>
              </a:ext>
            </a:extLst>
          </p:cNvPr>
          <p:cNvSpPr/>
          <p:nvPr/>
        </p:nvSpPr>
        <p:spPr>
          <a:xfrm>
            <a:off x="2404662" y="750687"/>
            <a:ext cx="148918" cy="28802"/>
          </a:xfrm>
          <a:prstGeom prst="roundRect">
            <a:avLst>
              <a:gd name="adj" fmla="val 50000"/>
            </a:avLst>
          </a:prstGeom>
          <a:solidFill>
            <a:srgbClr val="DCDEE0"/>
          </a:solidFill>
          <a:ln w="12700" cap="flat">
            <a:solidFill>
              <a:srgbClr val="85888D"/>
            </a:solidFill>
            <a:prstDash val="solid"/>
            <a:miter lim="400000"/>
          </a:ln>
          <a:effectLst/>
        </p:spPr>
        <p:txBody>
          <a:bodyPr wrap="square" lIns="35718" tIns="35718" rIns="35718" bIns="35718" numCol="1" anchor="ctr">
            <a:noAutofit/>
          </a:bodyPr>
          <a:lstStyle/>
          <a:p>
            <a:pPr algn="ctr" defTabSz="914400">
              <a:defRPr sz="1000">
                <a:latin typeface="Helvetica Light"/>
                <a:ea typeface="Helvetica Light"/>
                <a:cs typeface="Helvetica Light"/>
                <a:sym typeface="Helvetica Light"/>
              </a:defRPr>
            </a:pPr>
            <a:endParaRPr>
              <a:latin typeface="Helvetica"/>
              <a:cs typeface="Helvetica"/>
            </a:endParaRPr>
          </a:p>
        </p:txBody>
      </p:sp>
      <p:cxnSp>
        <p:nvCxnSpPr>
          <p:cNvPr id="164" name="Connector 375">
            <a:extLst>
              <a:ext uri="{FF2B5EF4-FFF2-40B4-BE49-F238E27FC236}">
                <a16:creationId xmlns:a16="http://schemas.microsoft.com/office/drawing/2014/main" id="{9D20EB7E-B663-3946-831A-9A6E8FFBE7D5}"/>
              </a:ext>
            </a:extLst>
          </p:cNvPr>
          <p:cNvCxnSpPr>
            <a:cxnSpLocks noChangeAspect="1"/>
            <a:endCxn id="159" idx="0"/>
          </p:cNvCxnSpPr>
          <p:nvPr/>
        </p:nvCxnSpPr>
        <p:spPr>
          <a:xfrm flipV="1">
            <a:off x="3212589" y="803695"/>
            <a:ext cx="1440000" cy="7844"/>
          </a:xfrm>
          <a:prstGeom prst="straightConnector1">
            <a:avLst/>
          </a:prstGeom>
          <a:ln w="7620">
            <a:solidFill>
              <a:srgbClr val="85888E"/>
            </a:solidFill>
            <a:miter lim="400000"/>
            <a:tailEnd type="triangle"/>
          </a:ln>
        </p:spPr>
      </p:cxnSp>
      <p:cxnSp>
        <p:nvCxnSpPr>
          <p:cNvPr id="165" name="Connector 377">
            <a:extLst>
              <a:ext uri="{FF2B5EF4-FFF2-40B4-BE49-F238E27FC236}">
                <a16:creationId xmlns:a16="http://schemas.microsoft.com/office/drawing/2014/main" id="{446EB0F2-E856-7F47-992B-DA689313C490}"/>
              </a:ext>
            </a:extLst>
          </p:cNvPr>
          <p:cNvCxnSpPr>
            <a:cxnSpLocks noChangeAspect="1"/>
            <a:endCxn id="160" idx="0"/>
          </p:cNvCxnSpPr>
          <p:nvPr/>
        </p:nvCxnSpPr>
        <p:spPr>
          <a:xfrm flipV="1">
            <a:off x="3212589" y="1105619"/>
            <a:ext cx="1440000" cy="4296"/>
          </a:xfrm>
          <a:prstGeom prst="straightConnector1">
            <a:avLst/>
          </a:prstGeom>
          <a:ln w="7620">
            <a:solidFill>
              <a:srgbClr val="85888E"/>
            </a:solidFill>
            <a:miter lim="400000"/>
            <a:tailEnd type="triangle"/>
          </a:ln>
        </p:spPr>
      </p:cxnSp>
      <p:sp>
        <p:nvSpPr>
          <p:cNvPr id="166" name="Shape 404">
            <a:extLst>
              <a:ext uri="{FF2B5EF4-FFF2-40B4-BE49-F238E27FC236}">
                <a16:creationId xmlns:a16="http://schemas.microsoft.com/office/drawing/2014/main" id="{4D9E96CA-CDA1-7B4A-951F-0B6173FCF217}"/>
              </a:ext>
            </a:extLst>
          </p:cNvPr>
          <p:cNvSpPr/>
          <p:nvPr/>
        </p:nvSpPr>
        <p:spPr>
          <a:xfrm>
            <a:off x="2322113" y="852288"/>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67" name="Shape 405">
            <a:extLst>
              <a:ext uri="{FF2B5EF4-FFF2-40B4-BE49-F238E27FC236}">
                <a16:creationId xmlns:a16="http://schemas.microsoft.com/office/drawing/2014/main" id="{912516DD-7684-1E47-8DDA-0FD63761A7D8}"/>
              </a:ext>
            </a:extLst>
          </p:cNvPr>
          <p:cNvSpPr/>
          <p:nvPr/>
        </p:nvSpPr>
        <p:spPr>
          <a:xfrm>
            <a:off x="2531663" y="877688"/>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68" name="Shape 406">
            <a:extLst>
              <a:ext uri="{FF2B5EF4-FFF2-40B4-BE49-F238E27FC236}">
                <a16:creationId xmlns:a16="http://schemas.microsoft.com/office/drawing/2014/main" id="{C8E4C3D0-4872-7F4D-886C-05FCA588FB10}"/>
              </a:ext>
            </a:extLst>
          </p:cNvPr>
          <p:cNvSpPr/>
          <p:nvPr/>
        </p:nvSpPr>
        <p:spPr>
          <a:xfrm>
            <a:off x="2652031" y="789295"/>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69" name="Shape 407">
            <a:extLst>
              <a:ext uri="{FF2B5EF4-FFF2-40B4-BE49-F238E27FC236}">
                <a16:creationId xmlns:a16="http://schemas.microsoft.com/office/drawing/2014/main" id="{CF58DC70-E242-0245-9BFA-723F1816BD3F}"/>
              </a:ext>
            </a:extLst>
          </p:cNvPr>
          <p:cNvSpPr/>
          <p:nvPr/>
        </p:nvSpPr>
        <p:spPr>
          <a:xfrm>
            <a:off x="2881524" y="751099"/>
            <a:ext cx="148917" cy="28801"/>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70" name="Shape 408">
            <a:extLst>
              <a:ext uri="{FF2B5EF4-FFF2-40B4-BE49-F238E27FC236}">
                <a16:creationId xmlns:a16="http://schemas.microsoft.com/office/drawing/2014/main" id="{45F660BC-B1F9-3141-AA20-763BE8870738}"/>
              </a:ext>
            </a:extLst>
          </p:cNvPr>
          <p:cNvSpPr/>
          <p:nvPr/>
        </p:nvSpPr>
        <p:spPr>
          <a:xfrm>
            <a:off x="2881524" y="862915"/>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71" name="Shape 409">
            <a:extLst>
              <a:ext uri="{FF2B5EF4-FFF2-40B4-BE49-F238E27FC236}">
                <a16:creationId xmlns:a16="http://schemas.microsoft.com/office/drawing/2014/main" id="{86D6E589-4569-6243-A814-6C95043701DB}"/>
              </a:ext>
            </a:extLst>
          </p:cNvPr>
          <p:cNvSpPr/>
          <p:nvPr/>
        </p:nvSpPr>
        <p:spPr>
          <a:xfrm>
            <a:off x="2315763" y="1129114"/>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72" name="Shape 411">
            <a:extLst>
              <a:ext uri="{FF2B5EF4-FFF2-40B4-BE49-F238E27FC236}">
                <a16:creationId xmlns:a16="http://schemas.microsoft.com/office/drawing/2014/main" id="{ADBB5B01-97F6-E54B-BB38-3C2E64DFF9E6}"/>
              </a:ext>
            </a:extLst>
          </p:cNvPr>
          <p:cNvSpPr/>
          <p:nvPr/>
        </p:nvSpPr>
        <p:spPr>
          <a:xfrm>
            <a:off x="2645681" y="1066121"/>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73" name="Shape 412">
            <a:extLst>
              <a:ext uri="{FF2B5EF4-FFF2-40B4-BE49-F238E27FC236}">
                <a16:creationId xmlns:a16="http://schemas.microsoft.com/office/drawing/2014/main" id="{F6E36A3E-87FB-A740-9C5F-91BBBB43BDDA}"/>
              </a:ext>
            </a:extLst>
          </p:cNvPr>
          <p:cNvSpPr/>
          <p:nvPr/>
        </p:nvSpPr>
        <p:spPr>
          <a:xfrm>
            <a:off x="2875174" y="1027925"/>
            <a:ext cx="148917" cy="28801"/>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74" name="Shape 413">
            <a:extLst>
              <a:ext uri="{FF2B5EF4-FFF2-40B4-BE49-F238E27FC236}">
                <a16:creationId xmlns:a16="http://schemas.microsoft.com/office/drawing/2014/main" id="{E304EA43-F227-7745-A394-86797EC4D4A2}"/>
              </a:ext>
            </a:extLst>
          </p:cNvPr>
          <p:cNvSpPr/>
          <p:nvPr/>
        </p:nvSpPr>
        <p:spPr>
          <a:xfrm>
            <a:off x="2391963" y="1054075"/>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75" name="Shape 477">
            <a:extLst>
              <a:ext uri="{FF2B5EF4-FFF2-40B4-BE49-F238E27FC236}">
                <a16:creationId xmlns:a16="http://schemas.microsoft.com/office/drawing/2014/main" id="{5FF81649-F268-C14C-B83B-DF273326C6BA}"/>
              </a:ext>
            </a:extLst>
          </p:cNvPr>
          <p:cNvSpPr/>
          <p:nvPr/>
        </p:nvSpPr>
        <p:spPr>
          <a:xfrm>
            <a:off x="3939909" y="957328"/>
            <a:ext cx="239499" cy="19492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dirty="0">
                <a:latin typeface="Helvetica"/>
                <a:cs typeface="Helvetica"/>
              </a:rPr>
              <a:t>*1.0</a:t>
            </a:r>
          </a:p>
        </p:txBody>
      </p:sp>
      <p:sp>
        <p:nvSpPr>
          <p:cNvPr id="176" name="Shape 478">
            <a:extLst>
              <a:ext uri="{FF2B5EF4-FFF2-40B4-BE49-F238E27FC236}">
                <a16:creationId xmlns:a16="http://schemas.microsoft.com/office/drawing/2014/main" id="{6F84A4E5-FE33-C34C-B99E-2412FD23D319}"/>
              </a:ext>
            </a:extLst>
          </p:cNvPr>
          <p:cNvSpPr/>
          <p:nvPr/>
        </p:nvSpPr>
        <p:spPr>
          <a:xfrm>
            <a:off x="3939909" y="646564"/>
            <a:ext cx="239499" cy="19492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dirty="0">
                <a:latin typeface="Helvetica"/>
                <a:cs typeface="Helvetica"/>
              </a:rPr>
              <a:t>*1.0</a:t>
            </a:r>
          </a:p>
        </p:txBody>
      </p:sp>
      <p:sp>
        <p:nvSpPr>
          <p:cNvPr id="177" name="Rectangle 176">
            <a:extLst>
              <a:ext uri="{FF2B5EF4-FFF2-40B4-BE49-F238E27FC236}">
                <a16:creationId xmlns:a16="http://schemas.microsoft.com/office/drawing/2014/main" id="{238A17A5-BD7E-6940-8532-73821E24A344}"/>
              </a:ext>
            </a:extLst>
          </p:cNvPr>
          <p:cNvSpPr/>
          <p:nvPr/>
        </p:nvSpPr>
        <p:spPr>
          <a:xfrm>
            <a:off x="3253031" y="668214"/>
            <a:ext cx="325730" cy="246221"/>
          </a:xfrm>
          <a:prstGeom prst="rect">
            <a:avLst/>
          </a:prstGeom>
          <a:solidFill>
            <a:schemeClr val="bg1"/>
          </a:solidFill>
          <a:ln>
            <a:solidFill>
              <a:srgbClr val="E6E0EC"/>
            </a:solidFill>
          </a:ln>
        </p:spPr>
        <p:txBody>
          <a:bodyPr wrap="none">
            <a:spAutoFit/>
          </a:bodyPr>
          <a:lstStyle/>
          <a:p>
            <a:r>
              <a:rPr lang="en-US" sz="1000" dirty="0">
                <a:latin typeface="Helvetica"/>
                <a:cs typeface="Helvetica"/>
              </a:rPr>
              <a:t>Σ</a:t>
            </a:r>
            <a:r>
              <a:rPr lang="en-US" sz="1000" baseline="-25000" dirty="0">
                <a:latin typeface="Helvetica"/>
                <a:cs typeface="Helvetica"/>
              </a:rPr>
              <a:t>H</a:t>
            </a:r>
            <a:endParaRPr lang="en-US" sz="1000" dirty="0">
              <a:latin typeface="Helvetica"/>
              <a:cs typeface="Helvetica"/>
            </a:endParaRPr>
          </a:p>
        </p:txBody>
      </p:sp>
      <p:sp>
        <p:nvSpPr>
          <p:cNvPr id="179" name="Shape 372">
            <a:extLst>
              <a:ext uri="{FF2B5EF4-FFF2-40B4-BE49-F238E27FC236}">
                <a16:creationId xmlns:a16="http://schemas.microsoft.com/office/drawing/2014/main" id="{32AA3BB8-BE14-D247-8397-3315DF733E0B}"/>
              </a:ext>
            </a:extLst>
          </p:cNvPr>
          <p:cNvSpPr/>
          <p:nvPr/>
        </p:nvSpPr>
        <p:spPr>
          <a:xfrm>
            <a:off x="2250188" y="992034"/>
            <a:ext cx="952625" cy="236137"/>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Helvetica"/>
              <a:cs typeface="Helvetica"/>
            </a:endParaRPr>
          </a:p>
        </p:txBody>
      </p:sp>
      <p:sp>
        <p:nvSpPr>
          <p:cNvPr id="180" name="Shape 405">
            <a:extLst>
              <a:ext uri="{FF2B5EF4-FFF2-40B4-BE49-F238E27FC236}">
                <a16:creationId xmlns:a16="http://schemas.microsoft.com/office/drawing/2014/main" id="{C1FD79C1-CB49-AD4C-A78C-08F85F1263AE}"/>
              </a:ext>
            </a:extLst>
          </p:cNvPr>
          <p:cNvSpPr/>
          <p:nvPr/>
        </p:nvSpPr>
        <p:spPr>
          <a:xfrm>
            <a:off x="2609604" y="1158288"/>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81" name="Shape 408">
            <a:extLst>
              <a:ext uri="{FF2B5EF4-FFF2-40B4-BE49-F238E27FC236}">
                <a16:creationId xmlns:a16="http://schemas.microsoft.com/office/drawing/2014/main" id="{FFC15415-1EC7-DF4F-8BB5-84DB1C7A2736}"/>
              </a:ext>
            </a:extLst>
          </p:cNvPr>
          <p:cNvSpPr/>
          <p:nvPr/>
        </p:nvSpPr>
        <p:spPr>
          <a:xfrm>
            <a:off x="2959465" y="1143515"/>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82" name="Rectangle 181">
            <a:extLst>
              <a:ext uri="{FF2B5EF4-FFF2-40B4-BE49-F238E27FC236}">
                <a16:creationId xmlns:a16="http://schemas.microsoft.com/office/drawing/2014/main" id="{30FAC297-8D88-9A4F-985D-BD153B046CB9}"/>
              </a:ext>
            </a:extLst>
          </p:cNvPr>
          <p:cNvSpPr/>
          <p:nvPr/>
        </p:nvSpPr>
        <p:spPr>
          <a:xfrm>
            <a:off x="3250707" y="968635"/>
            <a:ext cx="325730" cy="246221"/>
          </a:xfrm>
          <a:prstGeom prst="rect">
            <a:avLst/>
          </a:prstGeom>
          <a:solidFill>
            <a:schemeClr val="bg1"/>
          </a:solidFill>
          <a:ln>
            <a:solidFill>
              <a:srgbClr val="E6E0EC"/>
            </a:solidFill>
          </a:ln>
        </p:spPr>
        <p:txBody>
          <a:bodyPr wrap="none">
            <a:spAutoFit/>
          </a:bodyPr>
          <a:lstStyle/>
          <a:p>
            <a:r>
              <a:rPr lang="en-US" sz="1000" dirty="0">
                <a:latin typeface="Helvetica"/>
                <a:cs typeface="Helvetica"/>
              </a:rPr>
              <a:t>Σ</a:t>
            </a:r>
            <a:r>
              <a:rPr lang="en-US" sz="1000" baseline="-25000" dirty="0">
                <a:latin typeface="Helvetica"/>
                <a:cs typeface="Helvetica"/>
              </a:rPr>
              <a:t>H</a:t>
            </a:r>
            <a:endParaRPr lang="en-US" sz="1000" dirty="0">
              <a:latin typeface="Helvetica"/>
              <a:cs typeface="Helvetica"/>
            </a:endParaRPr>
          </a:p>
        </p:txBody>
      </p:sp>
      <p:sp>
        <p:nvSpPr>
          <p:cNvPr id="183" name="Right Brace 182">
            <a:extLst>
              <a:ext uri="{FF2B5EF4-FFF2-40B4-BE49-F238E27FC236}">
                <a16:creationId xmlns:a16="http://schemas.microsoft.com/office/drawing/2014/main" id="{2BFE111B-9878-E746-8647-44D33509988F}"/>
              </a:ext>
            </a:extLst>
          </p:cNvPr>
          <p:cNvSpPr/>
          <p:nvPr/>
        </p:nvSpPr>
        <p:spPr>
          <a:xfrm>
            <a:off x="6161509" y="779489"/>
            <a:ext cx="261121" cy="1562064"/>
          </a:xfrm>
          <a:prstGeom prst="rightBrace">
            <a:avLst>
              <a:gd name="adj1" fmla="val 8333"/>
              <a:gd name="adj2" fmla="val 49349"/>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a:solidFill>
                  <a:srgbClr val="7F7F7F"/>
                </a:solidFill>
              </a:ln>
              <a:latin typeface="Helvetica"/>
              <a:cs typeface="Helvetica"/>
            </a:endParaRPr>
          </a:p>
        </p:txBody>
      </p:sp>
      <p:sp>
        <p:nvSpPr>
          <p:cNvPr id="184" name="Right Brace 183">
            <a:extLst>
              <a:ext uri="{FF2B5EF4-FFF2-40B4-BE49-F238E27FC236}">
                <a16:creationId xmlns:a16="http://schemas.microsoft.com/office/drawing/2014/main" id="{13265907-4DB4-3D43-B9B9-651CF5F7CD04}"/>
              </a:ext>
            </a:extLst>
          </p:cNvPr>
          <p:cNvSpPr/>
          <p:nvPr/>
        </p:nvSpPr>
        <p:spPr>
          <a:xfrm>
            <a:off x="6161509" y="2632694"/>
            <a:ext cx="211997" cy="779349"/>
          </a:xfrm>
          <a:prstGeom prst="rightBrac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a:solidFill>
                  <a:srgbClr val="7F7F7F"/>
                </a:solidFill>
              </a:ln>
              <a:latin typeface="Helvetica"/>
              <a:cs typeface="Helvetica"/>
            </a:endParaRPr>
          </a:p>
        </p:txBody>
      </p:sp>
      <p:cxnSp>
        <p:nvCxnSpPr>
          <p:cNvPr id="185" name="Connector 360">
            <a:extLst>
              <a:ext uri="{FF2B5EF4-FFF2-40B4-BE49-F238E27FC236}">
                <a16:creationId xmlns:a16="http://schemas.microsoft.com/office/drawing/2014/main" id="{443B3F26-509D-CE40-B382-6252993CD05A}"/>
              </a:ext>
            </a:extLst>
          </p:cNvPr>
          <p:cNvCxnSpPr>
            <a:cxnSpLocks noChangeAspect="1"/>
          </p:cNvCxnSpPr>
          <p:nvPr/>
        </p:nvCxnSpPr>
        <p:spPr>
          <a:xfrm flipV="1">
            <a:off x="6825940" y="3028607"/>
            <a:ext cx="683999" cy="3063"/>
          </a:xfrm>
          <a:prstGeom prst="straightConnector1">
            <a:avLst/>
          </a:prstGeom>
          <a:ln w="7620">
            <a:solidFill>
              <a:srgbClr val="85888E"/>
            </a:solidFill>
            <a:miter lim="400000"/>
            <a:tailEnd type="triangle"/>
          </a:ln>
        </p:spPr>
      </p:cxnSp>
      <p:cxnSp>
        <p:nvCxnSpPr>
          <p:cNvPr id="186" name="Connector 360">
            <a:extLst>
              <a:ext uri="{FF2B5EF4-FFF2-40B4-BE49-F238E27FC236}">
                <a16:creationId xmlns:a16="http://schemas.microsoft.com/office/drawing/2014/main" id="{4FC508CC-8517-D149-8DA3-423B499A22BA}"/>
              </a:ext>
            </a:extLst>
          </p:cNvPr>
          <p:cNvCxnSpPr>
            <a:cxnSpLocks noChangeAspect="1"/>
          </p:cNvCxnSpPr>
          <p:nvPr/>
        </p:nvCxnSpPr>
        <p:spPr>
          <a:xfrm flipV="1">
            <a:off x="6796866" y="1552742"/>
            <a:ext cx="683999" cy="3063"/>
          </a:xfrm>
          <a:prstGeom prst="straightConnector1">
            <a:avLst/>
          </a:prstGeom>
          <a:ln w="7620">
            <a:solidFill>
              <a:srgbClr val="85888E"/>
            </a:solidFill>
            <a:miter lim="400000"/>
            <a:tailEnd type="triangle"/>
          </a:ln>
        </p:spPr>
      </p:cxnSp>
      <p:cxnSp>
        <p:nvCxnSpPr>
          <p:cNvPr id="187" name="Connector 360">
            <a:extLst>
              <a:ext uri="{FF2B5EF4-FFF2-40B4-BE49-F238E27FC236}">
                <a16:creationId xmlns:a16="http://schemas.microsoft.com/office/drawing/2014/main" id="{E23B8FD4-5925-944B-981D-060895C55B55}"/>
              </a:ext>
            </a:extLst>
          </p:cNvPr>
          <p:cNvCxnSpPr>
            <a:cxnSpLocks noChangeAspect="1"/>
          </p:cNvCxnSpPr>
          <p:nvPr/>
        </p:nvCxnSpPr>
        <p:spPr>
          <a:xfrm flipV="1">
            <a:off x="5913509" y="3768403"/>
            <a:ext cx="1620000" cy="7254"/>
          </a:xfrm>
          <a:prstGeom prst="straightConnector1">
            <a:avLst/>
          </a:prstGeom>
          <a:ln w="7620">
            <a:solidFill>
              <a:srgbClr val="85888E"/>
            </a:solidFill>
            <a:miter lim="400000"/>
            <a:tailEnd type="triangle"/>
          </a:ln>
        </p:spPr>
      </p:cxnSp>
      <p:cxnSp>
        <p:nvCxnSpPr>
          <p:cNvPr id="188" name="Connector 360">
            <a:extLst>
              <a:ext uri="{FF2B5EF4-FFF2-40B4-BE49-F238E27FC236}">
                <a16:creationId xmlns:a16="http://schemas.microsoft.com/office/drawing/2014/main" id="{D1A5B5BB-105E-DD4F-BFF5-D1D5155DEDFF}"/>
              </a:ext>
            </a:extLst>
          </p:cNvPr>
          <p:cNvCxnSpPr>
            <a:cxnSpLocks noChangeAspect="1"/>
          </p:cNvCxnSpPr>
          <p:nvPr/>
        </p:nvCxnSpPr>
        <p:spPr>
          <a:xfrm flipV="1">
            <a:off x="6816711" y="6618961"/>
            <a:ext cx="719999" cy="3224"/>
          </a:xfrm>
          <a:prstGeom prst="straightConnector1">
            <a:avLst/>
          </a:prstGeom>
          <a:ln w="7620">
            <a:solidFill>
              <a:srgbClr val="85888E"/>
            </a:solidFill>
            <a:miter lim="400000"/>
            <a:tailEnd type="triangle"/>
          </a:ln>
        </p:spPr>
      </p:cxnSp>
      <p:cxnSp>
        <p:nvCxnSpPr>
          <p:cNvPr id="189" name="Connector 360">
            <a:extLst>
              <a:ext uri="{FF2B5EF4-FFF2-40B4-BE49-F238E27FC236}">
                <a16:creationId xmlns:a16="http://schemas.microsoft.com/office/drawing/2014/main" id="{386A2A13-1F36-A748-8D57-1C7C4BDCC0C6}"/>
              </a:ext>
            </a:extLst>
          </p:cNvPr>
          <p:cNvCxnSpPr>
            <a:cxnSpLocks noChangeAspect="1"/>
          </p:cNvCxnSpPr>
          <p:nvPr/>
        </p:nvCxnSpPr>
        <p:spPr>
          <a:xfrm>
            <a:off x="5662169" y="6625222"/>
            <a:ext cx="846230" cy="0"/>
          </a:xfrm>
          <a:prstGeom prst="straightConnector1">
            <a:avLst/>
          </a:prstGeom>
          <a:ln w="7620">
            <a:solidFill>
              <a:srgbClr val="85888E"/>
            </a:solidFill>
            <a:miter lim="400000"/>
            <a:headEnd type="none"/>
            <a:tailEnd type="none"/>
          </a:ln>
        </p:spPr>
      </p:cxnSp>
      <p:cxnSp>
        <p:nvCxnSpPr>
          <p:cNvPr id="190" name="Connector 360">
            <a:extLst>
              <a:ext uri="{FF2B5EF4-FFF2-40B4-BE49-F238E27FC236}">
                <a16:creationId xmlns:a16="http://schemas.microsoft.com/office/drawing/2014/main" id="{9E5AD7A1-3532-0F48-8F16-49D059E6B584}"/>
              </a:ext>
            </a:extLst>
          </p:cNvPr>
          <p:cNvCxnSpPr>
            <a:cxnSpLocks noChangeAspect="1"/>
          </p:cNvCxnSpPr>
          <p:nvPr/>
        </p:nvCxnSpPr>
        <p:spPr>
          <a:xfrm rot="5400000">
            <a:off x="5554171" y="6517185"/>
            <a:ext cx="215996" cy="0"/>
          </a:xfrm>
          <a:prstGeom prst="straightConnector1">
            <a:avLst/>
          </a:prstGeom>
          <a:ln w="7620">
            <a:solidFill>
              <a:srgbClr val="85888E"/>
            </a:solidFill>
            <a:miter lim="400000"/>
            <a:headEnd type="none"/>
            <a:tailEnd type="none"/>
          </a:ln>
        </p:spPr>
      </p:cxnSp>
      <p:sp>
        <p:nvSpPr>
          <p:cNvPr id="191" name="Rectangle 190">
            <a:extLst>
              <a:ext uri="{FF2B5EF4-FFF2-40B4-BE49-F238E27FC236}">
                <a16:creationId xmlns:a16="http://schemas.microsoft.com/office/drawing/2014/main" id="{995FAE83-601C-7B44-B286-17BF7B132D34}"/>
              </a:ext>
            </a:extLst>
          </p:cNvPr>
          <p:cNvSpPr/>
          <p:nvPr/>
        </p:nvSpPr>
        <p:spPr>
          <a:xfrm>
            <a:off x="3217790" y="6217472"/>
            <a:ext cx="1707936" cy="276999"/>
          </a:xfrm>
          <a:prstGeom prst="rect">
            <a:avLst/>
          </a:prstGeom>
        </p:spPr>
        <p:txBody>
          <a:bodyPr wrap="square">
            <a:spAutoFit/>
          </a:bodyPr>
          <a:lstStyle/>
          <a:p>
            <a:pPr algn="ctr"/>
            <a:r>
              <a:rPr lang="en-US" sz="1200" dirty="0">
                <a:solidFill>
                  <a:schemeClr val="tx1">
                    <a:lumMod val="65000"/>
                    <a:lumOff val="35000"/>
                  </a:schemeClr>
                </a:solidFill>
                <a:latin typeface="Helvetica"/>
                <a:cs typeface="Helvetica"/>
              </a:rPr>
              <a:t>weight factor</a:t>
            </a:r>
          </a:p>
        </p:txBody>
      </p:sp>
      <p:sp>
        <p:nvSpPr>
          <p:cNvPr id="192" name="TextBox 191">
            <a:extLst>
              <a:ext uri="{FF2B5EF4-FFF2-40B4-BE49-F238E27FC236}">
                <a16:creationId xmlns:a16="http://schemas.microsoft.com/office/drawing/2014/main" id="{D1710838-1277-864D-B856-A3526F77C168}"/>
              </a:ext>
            </a:extLst>
          </p:cNvPr>
          <p:cNvSpPr txBox="1"/>
          <p:nvPr/>
        </p:nvSpPr>
        <p:spPr>
          <a:xfrm>
            <a:off x="2535182" y="5900641"/>
            <a:ext cx="184666" cy="369332"/>
          </a:xfrm>
          <a:prstGeom prst="rect">
            <a:avLst/>
          </a:prstGeom>
          <a:noFill/>
        </p:spPr>
        <p:txBody>
          <a:bodyPr wrap="none" rtlCol="0">
            <a:spAutoFit/>
          </a:bodyPr>
          <a:lstStyle/>
          <a:p>
            <a:endParaRPr lang="en-US" dirty="0">
              <a:latin typeface="Helvetica"/>
              <a:cs typeface="Helvetica"/>
            </a:endParaRPr>
          </a:p>
        </p:txBody>
      </p:sp>
      <p:sp>
        <p:nvSpPr>
          <p:cNvPr id="193" name="Shape 338">
            <a:extLst>
              <a:ext uri="{FF2B5EF4-FFF2-40B4-BE49-F238E27FC236}">
                <a16:creationId xmlns:a16="http://schemas.microsoft.com/office/drawing/2014/main" id="{DD4B693E-5105-2545-909A-A258733AD165}"/>
              </a:ext>
            </a:extLst>
          </p:cNvPr>
          <p:cNvSpPr/>
          <p:nvPr/>
        </p:nvSpPr>
        <p:spPr>
          <a:xfrm>
            <a:off x="4728799" y="4337376"/>
            <a:ext cx="1180904" cy="227177"/>
          </a:xfrm>
          <a:prstGeom prst="roundRect">
            <a:avLst>
              <a:gd name="adj" fmla="val 41475"/>
            </a:avLst>
          </a:prstGeom>
          <a:solidFill>
            <a:srgbClr val="70BF41"/>
          </a:solidFill>
          <a:ln w="12700">
            <a:solidFill>
              <a:srgbClr val="85888D"/>
            </a:solidFill>
            <a:miter lim="400000"/>
          </a:ln>
          <a:extLst>
            <a:ext uri="{C572A759-6A51-4108-AA02-DFA0A04FC94B}">
              <ma14:wrappingTextBoxFlag xmlns="" xmlns:ma14="http://schemas.microsoft.com/office/mac/drawingml/2011/main"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r>
              <a:rPr lang="en-US" dirty="0" err="1">
                <a:latin typeface="Helvetica"/>
                <a:cs typeface="Helvetica"/>
              </a:rPr>
              <a:t>SLAPenrich</a:t>
            </a:r>
            <a:endParaRPr dirty="0">
              <a:latin typeface="Helvetica"/>
              <a:cs typeface="Helvetica"/>
            </a:endParaRPr>
          </a:p>
        </p:txBody>
      </p:sp>
      <p:sp>
        <p:nvSpPr>
          <p:cNvPr id="194" name="Shape 339">
            <a:extLst>
              <a:ext uri="{FF2B5EF4-FFF2-40B4-BE49-F238E27FC236}">
                <a16:creationId xmlns:a16="http://schemas.microsoft.com/office/drawing/2014/main" id="{9F2E4B61-5C30-AA48-A0D8-6818029168A5}"/>
              </a:ext>
            </a:extLst>
          </p:cNvPr>
          <p:cNvSpPr/>
          <p:nvPr/>
        </p:nvSpPr>
        <p:spPr>
          <a:xfrm>
            <a:off x="4728799" y="4639300"/>
            <a:ext cx="1180904" cy="227177"/>
          </a:xfrm>
          <a:prstGeom prst="roundRect">
            <a:avLst>
              <a:gd name="adj" fmla="val 41475"/>
            </a:avLst>
          </a:prstGeom>
          <a:solidFill>
            <a:srgbClr val="70BF41"/>
          </a:solidFill>
          <a:ln w="12700">
            <a:solidFill>
              <a:srgbClr val="85888D"/>
            </a:solidFill>
            <a:miter lim="400000"/>
          </a:ln>
          <a:extLst>
            <a:ext uri="{C572A759-6A51-4108-AA02-DFA0A04FC94B}">
              <ma14:wrappingTextBoxFlag xmlns="" xmlns:ma14="http://schemas.microsoft.com/office/mac/drawingml/2011/main"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r>
              <a:rPr lang="en-US" dirty="0" err="1">
                <a:latin typeface="Helvetica"/>
                <a:cs typeface="Helvetica"/>
              </a:rPr>
              <a:t>PROGENy</a:t>
            </a:r>
            <a:endParaRPr dirty="0">
              <a:latin typeface="Helvetica"/>
              <a:cs typeface="Helvetica"/>
            </a:endParaRPr>
          </a:p>
        </p:txBody>
      </p:sp>
      <p:sp>
        <p:nvSpPr>
          <p:cNvPr id="195" name="Shape 367">
            <a:extLst>
              <a:ext uri="{FF2B5EF4-FFF2-40B4-BE49-F238E27FC236}">
                <a16:creationId xmlns:a16="http://schemas.microsoft.com/office/drawing/2014/main" id="{3D46E8D8-300E-D941-A2D1-F84DFA5811E1}"/>
              </a:ext>
            </a:extLst>
          </p:cNvPr>
          <p:cNvSpPr/>
          <p:nvPr/>
        </p:nvSpPr>
        <p:spPr>
          <a:xfrm>
            <a:off x="2250657" y="4367697"/>
            <a:ext cx="952625" cy="236138"/>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Helvetica"/>
              <a:cs typeface="Helvetica"/>
            </a:endParaRPr>
          </a:p>
        </p:txBody>
      </p:sp>
      <p:cxnSp>
        <p:nvCxnSpPr>
          <p:cNvPr id="196" name="Connector 381">
            <a:extLst>
              <a:ext uri="{FF2B5EF4-FFF2-40B4-BE49-F238E27FC236}">
                <a16:creationId xmlns:a16="http://schemas.microsoft.com/office/drawing/2014/main" id="{23BF0A53-9A37-5B48-BC2F-D3CB41E36596}"/>
              </a:ext>
            </a:extLst>
          </p:cNvPr>
          <p:cNvCxnSpPr>
            <a:cxnSpLocks noChangeAspect="1"/>
          </p:cNvCxnSpPr>
          <p:nvPr/>
        </p:nvCxnSpPr>
        <p:spPr>
          <a:xfrm flipV="1">
            <a:off x="3204917" y="4458383"/>
            <a:ext cx="1440000" cy="4315"/>
          </a:xfrm>
          <a:prstGeom prst="straightConnector1">
            <a:avLst/>
          </a:prstGeom>
          <a:ln w="7620">
            <a:solidFill>
              <a:srgbClr val="85888E"/>
            </a:solidFill>
            <a:miter lim="400000"/>
            <a:tailEnd type="triangle"/>
          </a:ln>
        </p:spPr>
      </p:cxnSp>
      <p:sp>
        <p:nvSpPr>
          <p:cNvPr id="197" name="Shape 451">
            <a:extLst>
              <a:ext uri="{FF2B5EF4-FFF2-40B4-BE49-F238E27FC236}">
                <a16:creationId xmlns:a16="http://schemas.microsoft.com/office/drawing/2014/main" id="{2DC78F30-951C-CC45-AEEE-A6BB9BB26FF5}"/>
              </a:ext>
            </a:extLst>
          </p:cNvPr>
          <p:cNvSpPr/>
          <p:nvPr/>
        </p:nvSpPr>
        <p:spPr>
          <a:xfrm>
            <a:off x="2751366" y="4535751"/>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98" name="Shape 452">
            <a:extLst>
              <a:ext uri="{FF2B5EF4-FFF2-40B4-BE49-F238E27FC236}">
                <a16:creationId xmlns:a16="http://schemas.microsoft.com/office/drawing/2014/main" id="{543A9F20-CF0A-154D-96BB-04BB996675AE}"/>
              </a:ext>
            </a:extLst>
          </p:cNvPr>
          <p:cNvSpPr/>
          <p:nvPr/>
        </p:nvSpPr>
        <p:spPr>
          <a:xfrm>
            <a:off x="2700202" y="4404307"/>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99" name="Shape 456">
            <a:extLst>
              <a:ext uri="{FF2B5EF4-FFF2-40B4-BE49-F238E27FC236}">
                <a16:creationId xmlns:a16="http://schemas.microsoft.com/office/drawing/2014/main" id="{AD97816E-8E3C-6849-821F-CDDA62E76D3C}"/>
              </a:ext>
            </a:extLst>
          </p:cNvPr>
          <p:cNvSpPr/>
          <p:nvPr/>
        </p:nvSpPr>
        <p:spPr>
          <a:xfrm>
            <a:off x="3004572" y="4395667"/>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200" name="Rectangle 199">
            <a:extLst>
              <a:ext uri="{FF2B5EF4-FFF2-40B4-BE49-F238E27FC236}">
                <a16:creationId xmlns:a16="http://schemas.microsoft.com/office/drawing/2014/main" id="{AF5D72BD-3D86-AB40-ACF1-E9D5F6F6828E}"/>
              </a:ext>
            </a:extLst>
          </p:cNvPr>
          <p:cNvSpPr/>
          <p:nvPr/>
        </p:nvSpPr>
        <p:spPr>
          <a:xfrm>
            <a:off x="3261641" y="4338578"/>
            <a:ext cx="325730" cy="246221"/>
          </a:xfrm>
          <a:prstGeom prst="rect">
            <a:avLst/>
          </a:prstGeom>
          <a:solidFill>
            <a:schemeClr val="bg1"/>
          </a:solidFill>
          <a:ln>
            <a:solidFill>
              <a:srgbClr val="E6E0EC"/>
            </a:solidFill>
          </a:ln>
        </p:spPr>
        <p:txBody>
          <a:bodyPr wrap="none">
            <a:spAutoFit/>
          </a:bodyPr>
          <a:lstStyle/>
          <a:p>
            <a:r>
              <a:rPr lang="en-US" sz="1000" dirty="0">
                <a:latin typeface="Helvetica"/>
                <a:cs typeface="Helvetica"/>
              </a:rPr>
              <a:t>Σ</a:t>
            </a:r>
            <a:r>
              <a:rPr lang="en-US" sz="1000" baseline="-25000" dirty="0">
                <a:latin typeface="Helvetica"/>
                <a:cs typeface="Helvetica"/>
              </a:rPr>
              <a:t>H</a:t>
            </a:r>
            <a:endParaRPr lang="en-US" sz="1000" dirty="0">
              <a:latin typeface="Helvetica"/>
              <a:cs typeface="Helvetica"/>
            </a:endParaRPr>
          </a:p>
        </p:txBody>
      </p:sp>
      <p:sp>
        <p:nvSpPr>
          <p:cNvPr id="201" name="Shape 367">
            <a:extLst>
              <a:ext uri="{FF2B5EF4-FFF2-40B4-BE49-F238E27FC236}">
                <a16:creationId xmlns:a16="http://schemas.microsoft.com/office/drawing/2014/main" id="{68DB4267-6A10-4A40-96AA-AB697EEA3D56}"/>
              </a:ext>
            </a:extLst>
          </p:cNvPr>
          <p:cNvSpPr/>
          <p:nvPr/>
        </p:nvSpPr>
        <p:spPr>
          <a:xfrm>
            <a:off x="2248202" y="4657918"/>
            <a:ext cx="952625" cy="236138"/>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Helvetica"/>
              <a:cs typeface="Helvetica"/>
            </a:endParaRPr>
          </a:p>
        </p:txBody>
      </p:sp>
      <p:cxnSp>
        <p:nvCxnSpPr>
          <p:cNvPr id="202" name="Connector 381">
            <a:extLst>
              <a:ext uri="{FF2B5EF4-FFF2-40B4-BE49-F238E27FC236}">
                <a16:creationId xmlns:a16="http://schemas.microsoft.com/office/drawing/2014/main" id="{1A78179A-5BD2-3744-ACF6-F2111B6DD40A}"/>
              </a:ext>
            </a:extLst>
          </p:cNvPr>
          <p:cNvCxnSpPr>
            <a:cxnSpLocks noChangeAspect="1"/>
          </p:cNvCxnSpPr>
          <p:nvPr/>
        </p:nvCxnSpPr>
        <p:spPr>
          <a:xfrm flipV="1">
            <a:off x="3202462" y="4748604"/>
            <a:ext cx="1440000" cy="4315"/>
          </a:xfrm>
          <a:prstGeom prst="straightConnector1">
            <a:avLst/>
          </a:prstGeom>
          <a:ln w="7620">
            <a:solidFill>
              <a:srgbClr val="85888E"/>
            </a:solidFill>
            <a:miter lim="400000"/>
            <a:tailEnd type="triangle"/>
          </a:ln>
        </p:spPr>
      </p:cxnSp>
      <p:sp>
        <p:nvSpPr>
          <p:cNvPr id="203" name="Shape 445">
            <a:extLst>
              <a:ext uri="{FF2B5EF4-FFF2-40B4-BE49-F238E27FC236}">
                <a16:creationId xmlns:a16="http://schemas.microsoft.com/office/drawing/2014/main" id="{34494BCF-3CC9-374C-9CC1-A5BDC526219B}"/>
              </a:ext>
            </a:extLst>
          </p:cNvPr>
          <p:cNvSpPr/>
          <p:nvPr/>
        </p:nvSpPr>
        <p:spPr>
          <a:xfrm>
            <a:off x="2340873" y="4446520"/>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204" name="Shape 446">
            <a:extLst>
              <a:ext uri="{FF2B5EF4-FFF2-40B4-BE49-F238E27FC236}">
                <a16:creationId xmlns:a16="http://schemas.microsoft.com/office/drawing/2014/main" id="{C829B859-E21C-DB40-80B9-58E02142E6C3}"/>
              </a:ext>
            </a:extLst>
          </p:cNvPr>
          <p:cNvSpPr/>
          <p:nvPr/>
        </p:nvSpPr>
        <p:spPr>
          <a:xfrm>
            <a:off x="2550423" y="4471920"/>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205" name="Shape 450">
            <a:extLst>
              <a:ext uri="{FF2B5EF4-FFF2-40B4-BE49-F238E27FC236}">
                <a16:creationId xmlns:a16="http://schemas.microsoft.com/office/drawing/2014/main" id="{3BFB478F-4489-4E4D-A8E2-6C0EB7CA2290}"/>
              </a:ext>
            </a:extLst>
          </p:cNvPr>
          <p:cNvSpPr/>
          <p:nvPr/>
        </p:nvSpPr>
        <p:spPr>
          <a:xfrm>
            <a:off x="2837513" y="4461774"/>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206" name="Shape 451">
            <a:extLst>
              <a:ext uri="{FF2B5EF4-FFF2-40B4-BE49-F238E27FC236}">
                <a16:creationId xmlns:a16="http://schemas.microsoft.com/office/drawing/2014/main" id="{74B3C254-60C6-EA45-ACEB-6B9DA3FC92F2}"/>
              </a:ext>
            </a:extLst>
          </p:cNvPr>
          <p:cNvSpPr/>
          <p:nvPr/>
        </p:nvSpPr>
        <p:spPr>
          <a:xfrm>
            <a:off x="2340873" y="4800585"/>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207" name="Shape 452">
            <a:extLst>
              <a:ext uri="{FF2B5EF4-FFF2-40B4-BE49-F238E27FC236}">
                <a16:creationId xmlns:a16="http://schemas.microsoft.com/office/drawing/2014/main" id="{70063377-4FC9-6347-8902-148E59C74E49}"/>
              </a:ext>
            </a:extLst>
          </p:cNvPr>
          <p:cNvSpPr/>
          <p:nvPr/>
        </p:nvSpPr>
        <p:spPr>
          <a:xfrm>
            <a:off x="2550423" y="4825985"/>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208" name="Shape 453">
            <a:extLst>
              <a:ext uri="{FF2B5EF4-FFF2-40B4-BE49-F238E27FC236}">
                <a16:creationId xmlns:a16="http://schemas.microsoft.com/office/drawing/2014/main" id="{6480312E-01C6-894C-9667-75AA50EEBC6E}"/>
              </a:ext>
            </a:extLst>
          </p:cNvPr>
          <p:cNvSpPr/>
          <p:nvPr/>
        </p:nvSpPr>
        <p:spPr>
          <a:xfrm>
            <a:off x="2670791" y="4737592"/>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209" name="Shape 454">
            <a:extLst>
              <a:ext uri="{FF2B5EF4-FFF2-40B4-BE49-F238E27FC236}">
                <a16:creationId xmlns:a16="http://schemas.microsoft.com/office/drawing/2014/main" id="{48BCD42E-897B-D547-9BF0-EAF28151C53E}"/>
              </a:ext>
            </a:extLst>
          </p:cNvPr>
          <p:cNvSpPr/>
          <p:nvPr/>
        </p:nvSpPr>
        <p:spPr>
          <a:xfrm>
            <a:off x="2900283" y="4699396"/>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210" name="Shape 455">
            <a:extLst>
              <a:ext uri="{FF2B5EF4-FFF2-40B4-BE49-F238E27FC236}">
                <a16:creationId xmlns:a16="http://schemas.microsoft.com/office/drawing/2014/main" id="{CBB0DDCB-DCFC-8F43-B2DD-385CDBC21322}"/>
              </a:ext>
            </a:extLst>
          </p:cNvPr>
          <p:cNvSpPr/>
          <p:nvPr/>
        </p:nvSpPr>
        <p:spPr>
          <a:xfrm>
            <a:off x="2417073" y="4725546"/>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211" name="Shape 456">
            <a:extLst>
              <a:ext uri="{FF2B5EF4-FFF2-40B4-BE49-F238E27FC236}">
                <a16:creationId xmlns:a16="http://schemas.microsoft.com/office/drawing/2014/main" id="{2B35E6BC-88C0-4844-B7DE-A87B22EB70AC}"/>
              </a:ext>
            </a:extLst>
          </p:cNvPr>
          <p:cNvSpPr/>
          <p:nvPr/>
        </p:nvSpPr>
        <p:spPr>
          <a:xfrm>
            <a:off x="2906633" y="4825985"/>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215" name="Shape 483">
            <a:extLst>
              <a:ext uri="{FF2B5EF4-FFF2-40B4-BE49-F238E27FC236}">
                <a16:creationId xmlns:a16="http://schemas.microsoft.com/office/drawing/2014/main" id="{C055366F-C640-5849-864E-34C9A4E5C98D}"/>
              </a:ext>
            </a:extLst>
          </p:cNvPr>
          <p:cNvSpPr/>
          <p:nvPr/>
        </p:nvSpPr>
        <p:spPr>
          <a:xfrm>
            <a:off x="3939433" y="4893800"/>
            <a:ext cx="240451" cy="19492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dirty="0">
                <a:latin typeface="Helvetica"/>
                <a:cs typeface="Helvetica"/>
              </a:rPr>
              <a:t>*</a:t>
            </a:r>
            <a:r>
              <a:rPr lang="en-US" dirty="0">
                <a:latin typeface="Helvetica"/>
                <a:cs typeface="Helvetica"/>
              </a:rPr>
              <a:t>0</a:t>
            </a:r>
            <a:r>
              <a:rPr dirty="0">
                <a:latin typeface="Helvetica"/>
                <a:cs typeface="Helvetica"/>
              </a:rPr>
              <a:t>.</a:t>
            </a:r>
            <a:r>
              <a:rPr lang="en-US" dirty="0">
                <a:latin typeface="Helvetica"/>
                <a:cs typeface="Helvetica"/>
              </a:rPr>
              <a:t>5</a:t>
            </a:r>
            <a:endParaRPr dirty="0">
              <a:latin typeface="Helvetica"/>
              <a:cs typeface="Helvetica"/>
            </a:endParaRPr>
          </a:p>
        </p:txBody>
      </p:sp>
      <p:sp>
        <p:nvSpPr>
          <p:cNvPr id="216" name="Rectangle 215">
            <a:extLst>
              <a:ext uri="{FF2B5EF4-FFF2-40B4-BE49-F238E27FC236}">
                <a16:creationId xmlns:a16="http://schemas.microsoft.com/office/drawing/2014/main" id="{2518AC01-991E-E74D-9EC7-996C8D5983EE}"/>
              </a:ext>
            </a:extLst>
          </p:cNvPr>
          <p:cNvSpPr/>
          <p:nvPr/>
        </p:nvSpPr>
        <p:spPr>
          <a:xfrm>
            <a:off x="3259186" y="4628799"/>
            <a:ext cx="325730" cy="246221"/>
          </a:xfrm>
          <a:prstGeom prst="rect">
            <a:avLst/>
          </a:prstGeom>
          <a:solidFill>
            <a:schemeClr val="bg1"/>
          </a:solidFill>
          <a:ln>
            <a:solidFill>
              <a:srgbClr val="E6E0EC"/>
            </a:solidFill>
          </a:ln>
        </p:spPr>
        <p:txBody>
          <a:bodyPr wrap="none">
            <a:spAutoFit/>
          </a:bodyPr>
          <a:lstStyle/>
          <a:p>
            <a:r>
              <a:rPr lang="en-US" sz="1000" dirty="0">
                <a:latin typeface="Helvetica"/>
                <a:cs typeface="Helvetica"/>
              </a:rPr>
              <a:t>Σ</a:t>
            </a:r>
            <a:r>
              <a:rPr lang="en-US" sz="1000" baseline="-25000" dirty="0">
                <a:latin typeface="Helvetica"/>
                <a:cs typeface="Helvetica"/>
              </a:rPr>
              <a:t>H</a:t>
            </a:r>
            <a:endParaRPr lang="en-US" sz="1000" dirty="0">
              <a:latin typeface="Helvetica"/>
              <a:cs typeface="Helvetica"/>
            </a:endParaRPr>
          </a:p>
        </p:txBody>
      </p:sp>
      <p:sp>
        <p:nvSpPr>
          <p:cNvPr id="217" name="Rectangle 216">
            <a:extLst>
              <a:ext uri="{FF2B5EF4-FFF2-40B4-BE49-F238E27FC236}">
                <a16:creationId xmlns:a16="http://schemas.microsoft.com/office/drawing/2014/main" id="{E59C8FD1-C3AD-1547-A668-B659E87F3A01}"/>
              </a:ext>
            </a:extLst>
          </p:cNvPr>
          <p:cNvSpPr/>
          <p:nvPr/>
        </p:nvSpPr>
        <p:spPr>
          <a:xfrm>
            <a:off x="6479439" y="4505310"/>
            <a:ext cx="325730" cy="246221"/>
          </a:xfrm>
          <a:prstGeom prst="rect">
            <a:avLst/>
          </a:prstGeom>
          <a:solidFill>
            <a:schemeClr val="bg1"/>
          </a:solidFill>
          <a:ln>
            <a:solidFill>
              <a:srgbClr val="E6E0EC"/>
            </a:solidFill>
          </a:ln>
        </p:spPr>
        <p:txBody>
          <a:bodyPr wrap="none">
            <a:spAutoFit/>
          </a:bodyPr>
          <a:lstStyle/>
          <a:p>
            <a:r>
              <a:rPr lang="en-US" sz="1000" dirty="0">
                <a:latin typeface="Helvetica"/>
                <a:cs typeface="Helvetica"/>
              </a:rPr>
              <a:t>Σ</a:t>
            </a:r>
            <a:r>
              <a:rPr lang="en-US" sz="1000" baseline="-25000" dirty="0">
                <a:latin typeface="Helvetica"/>
                <a:cs typeface="Helvetica"/>
              </a:rPr>
              <a:t>H</a:t>
            </a:r>
            <a:endParaRPr lang="en-US" sz="1000" dirty="0">
              <a:latin typeface="Helvetica"/>
              <a:cs typeface="Helvetica"/>
            </a:endParaRPr>
          </a:p>
        </p:txBody>
      </p:sp>
      <p:sp>
        <p:nvSpPr>
          <p:cNvPr id="219" name="Right Brace 218">
            <a:extLst>
              <a:ext uri="{FF2B5EF4-FFF2-40B4-BE49-F238E27FC236}">
                <a16:creationId xmlns:a16="http://schemas.microsoft.com/office/drawing/2014/main" id="{4F770EDA-DEA3-DD4F-BB83-6E90D33878F0}"/>
              </a:ext>
            </a:extLst>
          </p:cNvPr>
          <p:cNvSpPr/>
          <p:nvPr/>
        </p:nvSpPr>
        <p:spPr>
          <a:xfrm>
            <a:off x="6171721" y="4035682"/>
            <a:ext cx="281785" cy="1097032"/>
          </a:xfrm>
          <a:prstGeom prst="rightBrac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a:solidFill>
                  <a:srgbClr val="7F7F7F"/>
                </a:solidFill>
              </a:ln>
              <a:latin typeface="Helvetica"/>
              <a:cs typeface="Helvetica"/>
            </a:endParaRPr>
          </a:p>
        </p:txBody>
      </p:sp>
      <p:cxnSp>
        <p:nvCxnSpPr>
          <p:cNvPr id="222" name="Connector 360">
            <a:extLst>
              <a:ext uri="{FF2B5EF4-FFF2-40B4-BE49-F238E27FC236}">
                <a16:creationId xmlns:a16="http://schemas.microsoft.com/office/drawing/2014/main" id="{C5021FC3-72C6-0449-99F7-BAD24A7C1BD2}"/>
              </a:ext>
            </a:extLst>
          </p:cNvPr>
          <p:cNvCxnSpPr>
            <a:cxnSpLocks noChangeAspect="1"/>
          </p:cNvCxnSpPr>
          <p:nvPr/>
        </p:nvCxnSpPr>
        <p:spPr>
          <a:xfrm flipV="1">
            <a:off x="6836152" y="4623755"/>
            <a:ext cx="683999" cy="3063"/>
          </a:xfrm>
          <a:prstGeom prst="straightConnector1">
            <a:avLst/>
          </a:prstGeom>
          <a:ln w="7620">
            <a:solidFill>
              <a:srgbClr val="85888E"/>
            </a:solidFill>
            <a:miter lim="400000"/>
            <a:tailEnd type="triangle"/>
          </a:ln>
        </p:spPr>
      </p:cxnSp>
      <p:sp>
        <p:nvSpPr>
          <p:cNvPr id="223" name="Shape 339">
            <a:extLst>
              <a:ext uri="{FF2B5EF4-FFF2-40B4-BE49-F238E27FC236}">
                <a16:creationId xmlns:a16="http://schemas.microsoft.com/office/drawing/2014/main" id="{5541CB90-84BE-704A-8CFF-79A9D9AE5D1F}"/>
              </a:ext>
            </a:extLst>
          </p:cNvPr>
          <p:cNvSpPr/>
          <p:nvPr/>
        </p:nvSpPr>
        <p:spPr>
          <a:xfrm>
            <a:off x="4726178" y="4956098"/>
            <a:ext cx="1180904" cy="227177"/>
          </a:xfrm>
          <a:prstGeom prst="roundRect">
            <a:avLst>
              <a:gd name="adj" fmla="val 41475"/>
            </a:avLst>
          </a:prstGeom>
          <a:solidFill>
            <a:srgbClr val="70BF41"/>
          </a:solidFill>
          <a:ln w="12700">
            <a:solidFill>
              <a:srgbClr val="85888D"/>
            </a:solidFill>
            <a:miter lim="400000"/>
          </a:ln>
          <a:extLst>
            <a:ext uri="{C572A759-6A51-4108-AA02-DFA0A04FC94B}">
              <ma14:wrappingTextBoxFlag xmlns="" xmlns:ma14="http://schemas.microsoft.com/office/mac/drawingml/2011/main"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r>
              <a:rPr lang="en-US" dirty="0" err="1">
                <a:latin typeface="Helvetica"/>
                <a:cs typeface="Helvetica"/>
              </a:rPr>
              <a:t>Sysbio</a:t>
            </a:r>
            <a:endParaRPr dirty="0">
              <a:latin typeface="Helvetica"/>
              <a:cs typeface="Helvetica"/>
            </a:endParaRPr>
          </a:p>
        </p:txBody>
      </p:sp>
      <p:sp>
        <p:nvSpPr>
          <p:cNvPr id="224" name="Shape 367">
            <a:extLst>
              <a:ext uri="{FF2B5EF4-FFF2-40B4-BE49-F238E27FC236}">
                <a16:creationId xmlns:a16="http://schemas.microsoft.com/office/drawing/2014/main" id="{FA50D468-8139-554A-B526-53037B9295D0}"/>
              </a:ext>
            </a:extLst>
          </p:cNvPr>
          <p:cNvSpPr/>
          <p:nvPr/>
        </p:nvSpPr>
        <p:spPr>
          <a:xfrm>
            <a:off x="2245581" y="4974716"/>
            <a:ext cx="952625" cy="236138"/>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Helvetica"/>
              <a:cs typeface="Helvetica"/>
            </a:endParaRPr>
          </a:p>
        </p:txBody>
      </p:sp>
      <p:cxnSp>
        <p:nvCxnSpPr>
          <p:cNvPr id="225" name="Connector 381">
            <a:extLst>
              <a:ext uri="{FF2B5EF4-FFF2-40B4-BE49-F238E27FC236}">
                <a16:creationId xmlns:a16="http://schemas.microsoft.com/office/drawing/2014/main" id="{8144CC82-5060-4746-8E5B-7AED02671639}"/>
              </a:ext>
            </a:extLst>
          </p:cNvPr>
          <p:cNvCxnSpPr>
            <a:cxnSpLocks noChangeAspect="1"/>
          </p:cNvCxnSpPr>
          <p:nvPr/>
        </p:nvCxnSpPr>
        <p:spPr>
          <a:xfrm flipV="1">
            <a:off x="3199841" y="5065402"/>
            <a:ext cx="1440000" cy="4315"/>
          </a:xfrm>
          <a:prstGeom prst="straightConnector1">
            <a:avLst/>
          </a:prstGeom>
          <a:ln w="7620">
            <a:solidFill>
              <a:srgbClr val="85888E"/>
            </a:solidFill>
            <a:miter lim="400000"/>
            <a:tailEnd type="triangle"/>
          </a:ln>
        </p:spPr>
      </p:cxnSp>
      <p:sp>
        <p:nvSpPr>
          <p:cNvPr id="226" name="Shape 451">
            <a:extLst>
              <a:ext uri="{FF2B5EF4-FFF2-40B4-BE49-F238E27FC236}">
                <a16:creationId xmlns:a16="http://schemas.microsoft.com/office/drawing/2014/main" id="{D7702653-C525-9B44-BDA2-345CFAC2663F}"/>
              </a:ext>
            </a:extLst>
          </p:cNvPr>
          <p:cNvSpPr/>
          <p:nvPr/>
        </p:nvSpPr>
        <p:spPr>
          <a:xfrm>
            <a:off x="2338252" y="5117383"/>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227" name="Shape 452">
            <a:extLst>
              <a:ext uri="{FF2B5EF4-FFF2-40B4-BE49-F238E27FC236}">
                <a16:creationId xmlns:a16="http://schemas.microsoft.com/office/drawing/2014/main" id="{FDDDBABF-A9CF-AB44-93CB-A6F54D9138E2}"/>
              </a:ext>
            </a:extLst>
          </p:cNvPr>
          <p:cNvSpPr/>
          <p:nvPr/>
        </p:nvSpPr>
        <p:spPr>
          <a:xfrm>
            <a:off x="2547802" y="5142783"/>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228" name="Shape 453">
            <a:extLst>
              <a:ext uri="{FF2B5EF4-FFF2-40B4-BE49-F238E27FC236}">
                <a16:creationId xmlns:a16="http://schemas.microsoft.com/office/drawing/2014/main" id="{7D5D66DA-4D48-9F4A-83E6-28DB231CB378}"/>
              </a:ext>
            </a:extLst>
          </p:cNvPr>
          <p:cNvSpPr/>
          <p:nvPr/>
        </p:nvSpPr>
        <p:spPr>
          <a:xfrm>
            <a:off x="2668170" y="5054390"/>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229" name="Shape 454">
            <a:extLst>
              <a:ext uri="{FF2B5EF4-FFF2-40B4-BE49-F238E27FC236}">
                <a16:creationId xmlns:a16="http://schemas.microsoft.com/office/drawing/2014/main" id="{C7D5E1A4-7E1D-5341-9C45-E96FBD13ACB2}"/>
              </a:ext>
            </a:extLst>
          </p:cNvPr>
          <p:cNvSpPr/>
          <p:nvPr/>
        </p:nvSpPr>
        <p:spPr>
          <a:xfrm>
            <a:off x="2897662" y="5016194"/>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230" name="Shape 455">
            <a:extLst>
              <a:ext uri="{FF2B5EF4-FFF2-40B4-BE49-F238E27FC236}">
                <a16:creationId xmlns:a16="http://schemas.microsoft.com/office/drawing/2014/main" id="{4C7B34FE-6D75-AB45-B8DA-836554F7CB6A}"/>
              </a:ext>
            </a:extLst>
          </p:cNvPr>
          <p:cNvSpPr/>
          <p:nvPr/>
        </p:nvSpPr>
        <p:spPr>
          <a:xfrm>
            <a:off x="2414452" y="5042344"/>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231" name="Shape 456">
            <a:extLst>
              <a:ext uri="{FF2B5EF4-FFF2-40B4-BE49-F238E27FC236}">
                <a16:creationId xmlns:a16="http://schemas.microsoft.com/office/drawing/2014/main" id="{EF13EDAC-7777-5144-89D0-FEA1641F16CB}"/>
              </a:ext>
            </a:extLst>
          </p:cNvPr>
          <p:cNvSpPr/>
          <p:nvPr/>
        </p:nvSpPr>
        <p:spPr>
          <a:xfrm>
            <a:off x="2904012" y="5142783"/>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232" name="Rectangle 231">
            <a:extLst>
              <a:ext uri="{FF2B5EF4-FFF2-40B4-BE49-F238E27FC236}">
                <a16:creationId xmlns:a16="http://schemas.microsoft.com/office/drawing/2014/main" id="{C2A7CC63-5789-5443-8AD2-838D2EC91E7E}"/>
              </a:ext>
            </a:extLst>
          </p:cNvPr>
          <p:cNvSpPr/>
          <p:nvPr/>
        </p:nvSpPr>
        <p:spPr>
          <a:xfrm>
            <a:off x="3256565" y="4945597"/>
            <a:ext cx="325730" cy="246221"/>
          </a:xfrm>
          <a:prstGeom prst="rect">
            <a:avLst/>
          </a:prstGeom>
          <a:solidFill>
            <a:schemeClr val="bg1"/>
          </a:solidFill>
          <a:ln>
            <a:solidFill>
              <a:srgbClr val="E6E0EC"/>
            </a:solidFill>
          </a:ln>
        </p:spPr>
        <p:txBody>
          <a:bodyPr wrap="none">
            <a:spAutoFit/>
          </a:bodyPr>
          <a:lstStyle/>
          <a:p>
            <a:r>
              <a:rPr lang="en-US" sz="1000" dirty="0">
                <a:latin typeface="Helvetica"/>
                <a:cs typeface="Helvetica"/>
              </a:rPr>
              <a:t>Σ</a:t>
            </a:r>
            <a:r>
              <a:rPr lang="en-US" sz="1000" baseline="-25000" dirty="0">
                <a:latin typeface="Helvetica"/>
                <a:cs typeface="Helvetica"/>
              </a:rPr>
              <a:t>H</a:t>
            </a:r>
            <a:endParaRPr lang="en-US" sz="1000" dirty="0">
              <a:latin typeface="Helvetica"/>
              <a:cs typeface="Helvetica"/>
            </a:endParaRPr>
          </a:p>
        </p:txBody>
      </p:sp>
      <p:sp>
        <p:nvSpPr>
          <p:cNvPr id="233" name="Shape 483">
            <a:extLst>
              <a:ext uri="{FF2B5EF4-FFF2-40B4-BE49-F238E27FC236}">
                <a16:creationId xmlns:a16="http://schemas.microsoft.com/office/drawing/2014/main" id="{F3C4C7DE-8EB7-5048-BE37-09C807BAB245}"/>
              </a:ext>
            </a:extLst>
          </p:cNvPr>
          <p:cNvSpPr/>
          <p:nvPr/>
        </p:nvSpPr>
        <p:spPr>
          <a:xfrm>
            <a:off x="3939433" y="4603247"/>
            <a:ext cx="240451" cy="19492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dirty="0">
                <a:latin typeface="Helvetica"/>
                <a:cs typeface="Helvetica"/>
              </a:rPr>
              <a:t>*</a:t>
            </a:r>
            <a:r>
              <a:rPr lang="en-US" dirty="0">
                <a:latin typeface="Helvetica"/>
                <a:cs typeface="Helvetica"/>
              </a:rPr>
              <a:t>0</a:t>
            </a:r>
            <a:r>
              <a:rPr dirty="0">
                <a:latin typeface="Helvetica"/>
                <a:cs typeface="Helvetica"/>
              </a:rPr>
              <a:t>.</a:t>
            </a:r>
            <a:r>
              <a:rPr lang="en-US" dirty="0">
                <a:latin typeface="Helvetica"/>
                <a:cs typeface="Helvetica"/>
              </a:rPr>
              <a:t>5</a:t>
            </a:r>
            <a:endParaRPr dirty="0">
              <a:latin typeface="Helvetica"/>
              <a:cs typeface="Helvetica"/>
            </a:endParaRPr>
          </a:p>
        </p:txBody>
      </p:sp>
      <p:sp>
        <p:nvSpPr>
          <p:cNvPr id="234" name="Shape 483">
            <a:extLst>
              <a:ext uri="{FF2B5EF4-FFF2-40B4-BE49-F238E27FC236}">
                <a16:creationId xmlns:a16="http://schemas.microsoft.com/office/drawing/2014/main" id="{116B653B-CADE-D140-8436-63832B8BB061}"/>
              </a:ext>
            </a:extLst>
          </p:cNvPr>
          <p:cNvSpPr/>
          <p:nvPr/>
        </p:nvSpPr>
        <p:spPr>
          <a:xfrm>
            <a:off x="3939433" y="4311898"/>
            <a:ext cx="240451" cy="19492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dirty="0">
                <a:latin typeface="Helvetica"/>
                <a:cs typeface="Helvetica"/>
              </a:rPr>
              <a:t>*</a:t>
            </a:r>
            <a:r>
              <a:rPr lang="en-US" dirty="0">
                <a:latin typeface="Helvetica"/>
                <a:cs typeface="Helvetica"/>
              </a:rPr>
              <a:t>0</a:t>
            </a:r>
            <a:r>
              <a:rPr dirty="0">
                <a:latin typeface="Helvetica"/>
                <a:cs typeface="Helvetica"/>
              </a:rPr>
              <a:t>.</a:t>
            </a:r>
            <a:r>
              <a:rPr lang="en-US" dirty="0">
                <a:latin typeface="Helvetica"/>
                <a:cs typeface="Helvetica"/>
              </a:rPr>
              <a:t>5</a:t>
            </a:r>
            <a:endParaRPr dirty="0">
              <a:latin typeface="Helvetica"/>
              <a:cs typeface="Helvetica"/>
            </a:endParaRPr>
          </a:p>
        </p:txBody>
      </p:sp>
      <p:sp>
        <p:nvSpPr>
          <p:cNvPr id="235" name="Google Shape;390;p59">
            <a:extLst>
              <a:ext uri="{FF2B5EF4-FFF2-40B4-BE49-F238E27FC236}">
                <a16:creationId xmlns:a16="http://schemas.microsoft.com/office/drawing/2014/main" id="{CB1B96F5-806D-D44D-8598-6FEBD53D551A}"/>
              </a:ext>
            </a:extLst>
          </p:cNvPr>
          <p:cNvSpPr txBox="1">
            <a:spLocks/>
          </p:cNvSpPr>
          <p:nvPr/>
        </p:nvSpPr>
        <p:spPr>
          <a:xfrm>
            <a:off x="0" y="-299666"/>
            <a:ext cx="9144000" cy="114300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Clr>
                <a:srgbClr val="0091EB"/>
              </a:buClr>
              <a:buSzPts val="4000"/>
              <a:buFont typeface="Helvetica Neue"/>
              <a:buNone/>
            </a:pPr>
            <a:r>
              <a:rPr lang="en-US" sz="4000" dirty="0">
                <a:solidFill>
                  <a:srgbClr val="0091EB"/>
                </a:solidFill>
                <a:latin typeface="Helvetica Neue"/>
                <a:ea typeface="Helvetica Neue"/>
                <a:cs typeface="Helvetica Neue"/>
                <a:sym typeface="Helvetica Neue"/>
              </a:rPr>
              <a:t>Four-tier framework</a:t>
            </a:r>
          </a:p>
        </p:txBody>
      </p:sp>
    </p:spTree>
    <p:extLst>
      <p:ext uri="{BB962C8B-B14F-4D97-AF65-F5344CB8AC3E}">
        <p14:creationId xmlns:p14="http://schemas.microsoft.com/office/powerpoint/2010/main" val="1513006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Content Placeholder 5"/>
          <p:cNvSpPr txBox="1">
            <a:spLocks/>
          </p:cNvSpPr>
          <p:nvPr/>
        </p:nvSpPr>
        <p:spPr>
          <a:xfrm>
            <a:off x="0" y="1804938"/>
            <a:ext cx="9144000" cy="1052318"/>
          </a:xfrm>
          <a:prstGeom prst="rect">
            <a:avLst/>
          </a:prstGeom>
        </p:spPr>
        <p:txBody>
          <a:bodyPr>
            <a:noAutofit/>
          </a:bodyPr>
          <a:lstStyle>
            <a:lvl1pPr marL="342900" indent="-342900" algn="l" defTabSz="457200" rtl="0" eaLnBrk="1" latinLnBrk="0" hangingPunct="1">
              <a:spcBef>
                <a:spcPct val="20000"/>
              </a:spcBef>
              <a:spcAft>
                <a:spcPts val="600"/>
              </a:spcAft>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lnSpc>
                <a:spcPct val="140000"/>
              </a:lnSpc>
              <a:spcBef>
                <a:spcPts val="0"/>
              </a:spcBef>
              <a:buNone/>
            </a:pPr>
            <a:r>
              <a:rPr lang="en-GB" sz="3000" dirty="0">
                <a:solidFill>
                  <a:schemeClr val="accent1"/>
                </a:solidFill>
                <a:latin typeface="Helvetica"/>
                <a:cs typeface="Helvetica"/>
              </a:rPr>
              <a:t>Statistical integration, aggregation and scoring</a:t>
            </a:r>
          </a:p>
          <a:p>
            <a:pPr marL="0" indent="0" algn="just">
              <a:lnSpc>
                <a:spcPct val="140000"/>
              </a:lnSpc>
              <a:spcBef>
                <a:spcPts val="0"/>
              </a:spcBef>
              <a:buNone/>
            </a:pPr>
            <a:endParaRPr lang="en-GB" sz="3000" dirty="0">
              <a:solidFill>
                <a:schemeClr val="accent1"/>
              </a:solidFill>
              <a:latin typeface="Helvetica"/>
              <a:cs typeface="Helvetica"/>
            </a:endParaRPr>
          </a:p>
          <a:p>
            <a:pPr algn="just">
              <a:lnSpc>
                <a:spcPct val="140000"/>
              </a:lnSpc>
              <a:spcBef>
                <a:spcPts val="0"/>
              </a:spcBef>
            </a:pPr>
            <a:endParaRPr lang="en-GB" sz="3000" dirty="0">
              <a:solidFill>
                <a:schemeClr val="accent1"/>
              </a:solidFill>
              <a:latin typeface="Helvetica"/>
              <a:cs typeface="Helvetica"/>
            </a:endParaRPr>
          </a:p>
        </p:txBody>
      </p:sp>
      <p:sp>
        <p:nvSpPr>
          <p:cNvPr id="9" name="Title 8"/>
          <p:cNvSpPr txBox="1">
            <a:spLocks/>
          </p:cNvSpPr>
          <p:nvPr/>
        </p:nvSpPr>
        <p:spPr>
          <a:xfrm>
            <a:off x="0" y="231220"/>
            <a:ext cx="9144000" cy="519032"/>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US" sz="4000" dirty="0"/>
              <a:t>From evidence to overall score</a:t>
            </a:r>
          </a:p>
        </p:txBody>
      </p:sp>
      <p:sp>
        <p:nvSpPr>
          <p:cNvPr id="4" name="Rectangle 3"/>
          <p:cNvSpPr/>
          <p:nvPr/>
        </p:nvSpPr>
        <p:spPr>
          <a:xfrm>
            <a:off x="2498640" y="6332781"/>
            <a:ext cx="6755106" cy="707886"/>
          </a:xfrm>
          <a:prstGeom prst="rect">
            <a:avLst/>
          </a:prstGeom>
        </p:spPr>
        <p:txBody>
          <a:bodyPr wrap="square">
            <a:spAutoFit/>
          </a:bodyPr>
          <a:lstStyle/>
          <a:p>
            <a:pPr algn="ctr"/>
            <a:r>
              <a:rPr lang="en-US" sz="2000" dirty="0">
                <a:latin typeface="Helvetica"/>
                <a:cs typeface="Helvetica"/>
                <a:hlinkClick r:id="rId3"/>
              </a:rPr>
              <a:t>https://docs.targetvalidation.org/getting-started/scoring</a:t>
            </a:r>
            <a:endParaRPr lang="en-US" sz="2000" dirty="0">
              <a:latin typeface="Helvetica"/>
              <a:cs typeface="Helvetica"/>
            </a:endParaRPr>
          </a:p>
          <a:p>
            <a:pPr algn="ctr"/>
            <a:endParaRPr lang="en-US" sz="2000" dirty="0">
              <a:latin typeface="Helvetica"/>
              <a:cs typeface="Helvetica"/>
            </a:endParaRPr>
          </a:p>
        </p:txBody>
      </p:sp>
      <p:sp>
        <p:nvSpPr>
          <p:cNvPr id="5" name="Content Placeholder 5"/>
          <p:cNvSpPr txBox="1">
            <a:spLocks/>
          </p:cNvSpPr>
          <p:nvPr/>
        </p:nvSpPr>
        <p:spPr>
          <a:xfrm>
            <a:off x="0" y="2145933"/>
            <a:ext cx="9144000" cy="3048865"/>
          </a:xfrm>
          <a:prstGeom prst="rect">
            <a:avLst/>
          </a:prstGeom>
        </p:spPr>
        <p:txBody>
          <a:bodyPr>
            <a:noAutofit/>
          </a:bodyPr>
          <a:lstStyle>
            <a:lvl1pPr marL="342900" indent="-342900" algn="l" defTabSz="457200" rtl="0" eaLnBrk="1" latinLnBrk="0" hangingPunct="1">
              <a:spcBef>
                <a:spcPct val="20000"/>
              </a:spcBef>
              <a:spcAft>
                <a:spcPts val="600"/>
              </a:spcAft>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lnSpc>
                <a:spcPct val="140000"/>
              </a:lnSpc>
              <a:spcBef>
                <a:spcPts val="0"/>
              </a:spcBef>
              <a:buNone/>
            </a:pPr>
            <a:endParaRPr lang="en-GB" sz="3000" dirty="0">
              <a:solidFill>
                <a:schemeClr val="accent1"/>
              </a:solidFill>
              <a:latin typeface="Helvetica"/>
              <a:cs typeface="Helvetica"/>
            </a:endParaRPr>
          </a:p>
          <a:p>
            <a:pPr marL="400050" lvl="1" indent="0" algn="just">
              <a:lnSpc>
                <a:spcPct val="140000"/>
              </a:lnSpc>
              <a:spcBef>
                <a:spcPts val="0"/>
              </a:spcBef>
              <a:buNone/>
            </a:pPr>
            <a:r>
              <a:rPr lang="en-GB" sz="2500" dirty="0">
                <a:solidFill>
                  <a:schemeClr val="accent1"/>
                </a:solidFill>
                <a:latin typeface="Helvetica"/>
                <a:cs typeface="Helvetica"/>
              </a:rPr>
              <a:t>1) Evidence score (e.g. one SNP from a GWAS paper)</a:t>
            </a:r>
          </a:p>
          <a:p>
            <a:pPr marL="400050" lvl="1" indent="0" algn="just">
              <a:lnSpc>
                <a:spcPct val="140000"/>
              </a:lnSpc>
              <a:spcBef>
                <a:spcPts val="0"/>
              </a:spcBef>
              <a:buNone/>
            </a:pPr>
            <a:r>
              <a:rPr lang="en-GB" sz="2500" dirty="0">
                <a:solidFill>
                  <a:schemeClr val="accent1"/>
                </a:solidFill>
                <a:latin typeface="Helvetica"/>
                <a:cs typeface="Helvetica"/>
              </a:rPr>
              <a:t>2) Data source score (e.g. all SNPs from the GWAS </a:t>
            </a:r>
            <a:r>
              <a:rPr lang="en-GB" sz="2500" dirty="0" err="1">
                <a:solidFill>
                  <a:schemeClr val="accent1"/>
                </a:solidFill>
                <a:latin typeface="Helvetica"/>
                <a:cs typeface="Helvetica"/>
              </a:rPr>
              <a:t>catalog</a:t>
            </a:r>
            <a:r>
              <a:rPr lang="en-GB" sz="2500" dirty="0">
                <a:solidFill>
                  <a:schemeClr val="accent1"/>
                </a:solidFill>
                <a:latin typeface="Helvetica"/>
                <a:cs typeface="Helvetica"/>
              </a:rPr>
              <a:t>)</a:t>
            </a:r>
          </a:p>
          <a:p>
            <a:pPr marL="400050" lvl="1" indent="0" algn="just">
              <a:lnSpc>
                <a:spcPct val="140000"/>
              </a:lnSpc>
              <a:spcBef>
                <a:spcPts val="0"/>
              </a:spcBef>
              <a:buNone/>
            </a:pPr>
            <a:r>
              <a:rPr lang="en-GB" sz="2500" dirty="0">
                <a:solidFill>
                  <a:schemeClr val="accent1"/>
                </a:solidFill>
                <a:latin typeface="Helvetica"/>
                <a:cs typeface="Helvetica"/>
              </a:rPr>
              <a:t>3) Data type score (e.g. all sources of Genetic associations) </a:t>
            </a:r>
          </a:p>
          <a:p>
            <a:pPr marL="400050" lvl="1" indent="0" algn="just">
              <a:lnSpc>
                <a:spcPct val="140000"/>
              </a:lnSpc>
              <a:spcBef>
                <a:spcPts val="0"/>
              </a:spcBef>
              <a:buNone/>
            </a:pPr>
            <a:r>
              <a:rPr lang="en-GB" sz="2500" dirty="0">
                <a:solidFill>
                  <a:schemeClr val="accent1"/>
                </a:solidFill>
                <a:latin typeface="Helvetica"/>
                <a:cs typeface="Helvetica"/>
              </a:rPr>
              <a:t>4) Overall association score</a:t>
            </a:r>
            <a:endParaRPr lang="en-GB" sz="3000" dirty="0">
              <a:solidFill>
                <a:schemeClr val="accent1"/>
              </a:solidFill>
              <a:latin typeface="Helvetica"/>
              <a:cs typeface="Helvetica"/>
            </a:endParaRPr>
          </a:p>
          <a:p>
            <a:pPr algn="just">
              <a:lnSpc>
                <a:spcPct val="140000"/>
              </a:lnSpc>
              <a:spcBef>
                <a:spcPts val="0"/>
              </a:spcBef>
            </a:pPr>
            <a:endParaRPr lang="en-GB" sz="3000" dirty="0">
              <a:solidFill>
                <a:schemeClr val="accent1"/>
              </a:solidFill>
              <a:latin typeface="Helvetica"/>
              <a:cs typeface="Helvetica"/>
            </a:endParaRPr>
          </a:p>
        </p:txBody>
      </p:sp>
    </p:spTree>
    <p:extLst>
      <p:ext uri="{BB962C8B-B14F-4D97-AF65-F5344CB8AC3E}">
        <p14:creationId xmlns:p14="http://schemas.microsoft.com/office/powerpoint/2010/main" val="3689609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txBox="1">
            <a:spLocks/>
          </p:cNvSpPr>
          <p:nvPr/>
        </p:nvSpPr>
        <p:spPr>
          <a:xfrm>
            <a:off x="2091727" y="3698932"/>
            <a:ext cx="7276450" cy="1960395"/>
          </a:xfrm>
          <a:prstGeom prst="rect">
            <a:avLst/>
          </a:prstGeom>
        </p:spPr>
        <p:txBody>
          <a:bodyPr>
            <a:noAutofit/>
          </a:bodyPr>
          <a:lstStyle>
            <a:lvl1pPr marL="342900" indent="-342900" algn="l" defTabSz="457200" rtl="0" eaLnBrk="1" latinLnBrk="0" hangingPunct="1">
              <a:spcBef>
                <a:spcPct val="20000"/>
              </a:spcBef>
              <a:spcAft>
                <a:spcPts val="600"/>
              </a:spcAft>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lnSpc>
                <a:spcPct val="120000"/>
              </a:lnSpc>
              <a:spcBef>
                <a:spcPts val="0"/>
              </a:spcBef>
              <a:buNone/>
            </a:pPr>
            <a:r>
              <a:rPr lang="en-GB" sz="2600" dirty="0">
                <a:solidFill>
                  <a:schemeClr val="accent1"/>
                </a:solidFill>
                <a:latin typeface="Helvetica"/>
                <a:cs typeface="Helvetica"/>
              </a:rPr>
              <a:t>f = sample size (cases and controls)</a:t>
            </a:r>
          </a:p>
          <a:p>
            <a:pPr marL="0" indent="0" algn="just">
              <a:lnSpc>
                <a:spcPct val="120000"/>
              </a:lnSpc>
              <a:spcBef>
                <a:spcPts val="0"/>
              </a:spcBef>
              <a:buNone/>
            </a:pPr>
            <a:r>
              <a:rPr lang="en-GB" sz="2600" dirty="0">
                <a:solidFill>
                  <a:schemeClr val="accent1"/>
                </a:solidFill>
                <a:latin typeface="Helvetica"/>
                <a:cs typeface="Helvetica"/>
              </a:rPr>
              <a:t>s = predicted functional consequence (VEP)</a:t>
            </a:r>
          </a:p>
          <a:p>
            <a:pPr marL="0" indent="0" algn="just">
              <a:lnSpc>
                <a:spcPct val="120000"/>
              </a:lnSpc>
              <a:spcBef>
                <a:spcPts val="0"/>
              </a:spcBef>
              <a:buNone/>
            </a:pPr>
            <a:r>
              <a:rPr lang="en-GB" sz="2600" dirty="0">
                <a:solidFill>
                  <a:schemeClr val="accent1"/>
                </a:solidFill>
                <a:latin typeface="Helvetica"/>
                <a:cs typeface="Helvetica"/>
              </a:rPr>
              <a:t>c = </a:t>
            </a:r>
            <a:r>
              <a:rPr lang="en-GB" sz="2600" i="1" dirty="0">
                <a:solidFill>
                  <a:schemeClr val="accent1"/>
                </a:solidFill>
                <a:latin typeface="Helvetica"/>
                <a:cs typeface="Helvetica"/>
              </a:rPr>
              <a:t>p</a:t>
            </a:r>
            <a:r>
              <a:rPr lang="en-GB" sz="2600" dirty="0">
                <a:solidFill>
                  <a:schemeClr val="accent1"/>
                </a:solidFill>
                <a:latin typeface="Helvetica"/>
                <a:cs typeface="Helvetica"/>
              </a:rPr>
              <a:t> value reported in the paper</a:t>
            </a:r>
          </a:p>
        </p:txBody>
      </p:sp>
      <p:pic>
        <p:nvPicPr>
          <p:cNvPr id="7" name="Picture 6"/>
          <p:cNvPicPr>
            <a:picLocks noChangeAspect="1"/>
          </p:cNvPicPr>
          <p:nvPr/>
        </p:nvPicPr>
        <p:blipFill>
          <a:blip r:embed="rId3"/>
          <a:stretch>
            <a:fillRect/>
          </a:stretch>
        </p:blipFill>
        <p:spPr>
          <a:xfrm>
            <a:off x="278870" y="3681291"/>
            <a:ext cx="1727998" cy="1727998"/>
          </a:xfrm>
          <a:prstGeom prst="rect">
            <a:avLst/>
          </a:prstGeom>
        </p:spPr>
      </p:pic>
      <p:sp>
        <p:nvSpPr>
          <p:cNvPr id="9" name="Rectangle 8"/>
          <p:cNvSpPr/>
          <p:nvPr/>
        </p:nvSpPr>
        <p:spPr>
          <a:xfrm>
            <a:off x="0" y="17190"/>
            <a:ext cx="9144000" cy="787908"/>
          </a:xfrm>
          <a:prstGeom prst="rect">
            <a:avLst/>
          </a:prstGeom>
        </p:spPr>
        <p:txBody>
          <a:bodyPr wrap="square">
            <a:spAutoFit/>
          </a:bodyPr>
          <a:lstStyle/>
          <a:p>
            <a:pPr algn="ctr">
              <a:lnSpc>
                <a:spcPct val="120000"/>
              </a:lnSpc>
            </a:pPr>
            <a:r>
              <a:rPr lang="en-GB" sz="4000" dirty="0">
                <a:solidFill>
                  <a:srgbClr val="0091EB"/>
                </a:solidFill>
                <a:latin typeface="Helvetica"/>
                <a:cs typeface="Helvetica"/>
              </a:rPr>
              <a:t> Computing the score for one evidence</a:t>
            </a:r>
            <a:endParaRPr lang="en-GB" sz="4000" i="1" dirty="0">
              <a:solidFill>
                <a:srgbClr val="0091EB"/>
              </a:solidFill>
              <a:latin typeface="Helvetica"/>
              <a:cs typeface="Helvetica"/>
            </a:endParaRPr>
          </a:p>
        </p:txBody>
      </p:sp>
      <p:sp>
        <p:nvSpPr>
          <p:cNvPr id="10" name="Title 3"/>
          <p:cNvSpPr txBox="1">
            <a:spLocks/>
          </p:cNvSpPr>
          <p:nvPr/>
        </p:nvSpPr>
        <p:spPr>
          <a:xfrm>
            <a:off x="0" y="585245"/>
            <a:ext cx="9144000"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endParaRPr lang="en-GB" sz="4000" dirty="0"/>
          </a:p>
        </p:txBody>
      </p:sp>
      <p:sp>
        <p:nvSpPr>
          <p:cNvPr id="11" name="Rectangle 10"/>
          <p:cNvSpPr/>
          <p:nvPr/>
        </p:nvSpPr>
        <p:spPr>
          <a:xfrm>
            <a:off x="-52920" y="980743"/>
            <a:ext cx="9144000" cy="2406813"/>
          </a:xfrm>
          <a:prstGeom prst="rect">
            <a:avLst/>
          </a:prstGeom>
        </p:spPr>
        <p:txBody>
          <a:bodyPr wrap="square">
            <a:spAutoFit/>
          </a:bodyPr>
          <a:lstStyle/>
          <a:p>
            <a:pPr algn="ctr">
              <a:lnSpc>
                <a:spcPct val="120000"/>
              </a:lnSpc>
            </a:pPr>
            <a:r>
              <a:rPr lang="en-GB" sz="3000" i="1" dirty="0">
                <a:solidFill>
                  <a:schemeClr val="accent1"/>
                </a:solidFill>
                <a:latin typeface="Helvetica"/>
                <a:cs typeface="Helvetica"/>
              </a:rPr>
              <a:t>score = f * s * c</a:t>
            </a:r>
          </a:p>
          <a:p>
            <a:pPr algn="ctr">
              <a:lnSpc>
                <a:spcPct val="120000"/>
              </a:lnSpc>
            </a:pPr>
            <a:endParaRPr lang="en-GB" sz="2400" dirty="0">
              <a:solidFill>
                <a:schemeClr val="accent1"/>
              </a:solidFill>
              <a:latin typeface="Helvetica"/>
              <a:cs typeface="Helvetica"/>
            </a:endParaRPr>
          </a:p>
          <a:p>
            <a:pPr marL="342900" lvl="1" algn="just">
              <a:lnSpc>
                <a:spcPct val="120000"/>
              </a:lnSpc>
            </a:pPr>
            <a:r>
              <a:rPr lang="en-GB" sz="2400" dirty="0">
                <a:solidFill>
                  <a:schemeClr val="accent1"/>
                </a:solidFill>
                <a:latin typeface="Helvetica"/>
                <a:cs typeface="Helvetica"/>
              </a:rPr>
              <a:t>f, relative occurrence of a target-disease evidence</a:t>
            </a:r>
          </a:p>
          <a:p>
            <a:pPr marL="342900" lvl="1" algn="just">
              <a:lnSpc>
                <a:spcPct val="120000"/>
              </a:lnSpc>
            </a:pPr>
            <a:r>
              <a:rPr lang="en-GB" sz="2400" dirty="0">
                <a:solidFill>
                  <a:schemeClr val="accent1"/>
                </a:solidFill>
                <a:latin typeface="Helvetica"/>
                <a:cs typeface="Helvetica"/>
              </a:rPr>
              <a:t>s, strength of the effect of the variant</a:t>
            </a:r>
          </a:p>
          <a:p>
            <a:pPr marL="342900" lvl="1" algn="just">
              <a:lnSpc>
                <a:spcPct val="120000"/>
              </a:lnSpc>
            </a:pPr>
            <a:r>
              <a:rPr lang="en-GB" sz="2400" dirty="0">
                <a:solidFill>
                  <a:schemeClr val="accent1"/>
                </a:solidFill>
                <a:latin typeface="Helvetica"/>
                <a:cs typeface="Helvetica"/>
              </a:rPr>
              <a:t>c, confidence of the observation for the target-disease evidence</a:t>
            </a:r>
            <a:endParaRPr lang="en-GB" sz="3000" dirty="0">
              <a:solidFill>
                <a:schemeClr val="accent1"/>
              </a:solidFill>
              <a:latin typeface="Helvetica"/>
              <a:cs typeface="Helvetica"/>
            </a:endParaRPr>
          </a:p>
        </p:txBody>
      </p:sp>
      <p:sp>
        <p:nvSpPr>
          <p:cNvPr id="8" name="Rectangle 7"/>
          <p:cNvSpPr/>
          <p:nvPr/>
        </p:nvSpPr>
        <p:spPr>
          <a:xfrm>
            <a:off x="2232837" y="6375114"/>
            <a:ext cx="6755106" cy="584776"/>
          </a:xfrm>
          <a:prstGeom prst="rect">
            <a:avLst/>
          </a:prstGeom>
        </p:spPr>
        <p:txBody>
          <a:bodyPr wrap="square">
            <a:spAutoFit/>
          </a:bodyPr>
          <a:lstStyle/>
          <a:p>
            <a:pPr algn="r"/>
            <a:r>
              <a:rPr lang="en-US" sz="1600" dirty="0">
                <a:latin typeface="Helvetica"/>
                <a:cs typeface="Helvetica"/>
                <a:hlinkClick r:id="rId4"/>
              </a:rPr>
              <a:t>https://docs.targetvalidation.org/getting-started/scoring</a:t>
            </a:r>
            <a:endParaRPr lang="en-US" sz="1600" dirty="0">
              <a:latin typeface="Helvetica"/>
              <a:cs typeface="Helvetica"/>
            </a:endParaRPr>
          </a:p>
          <a:p>
            <a:pPr algn="r"/>
            <a:endParaRPr lang="en-US" sz="1600" dirty="0">
              <a:latin typeface="Helvetica"/>
              <a:cs typeface="Helvetica"/>
            </a:endParaRPr>
          </a:p>
        </p:txBody>
      </p:sp>
      <p:sp>
        <p:nvSpPr>
          <p:cNvPr id="2" name="Rectangle 1"/>
          <p:cNvSpPr/>
          <p:nvPr/>
        </p:nvSpPr>
        <p:spPr>
          <a:xfrm>
            <a:off x="280195" y="5800559"/>
            <a:ext cx="8863805" cy="415498"/>
          </a:xfrm>
          <a:prstGeom prst="rect">
            <a:avLst/>
          </a:prstGeom>
        </p:spPr>
        <p:txBody>
          <a:bodyPr wrap="square">
            <a:spAutoFit/>
          </a:bodyPr>
          <a:lstStyle/>
          <a:p>
            <a:pPr algn="r">
              <a:lnSpc>
                <a:spcPct val="120000"/>
              </a:lnSpc>
            </a:pPr>
            <a:r>
              <a:rPr lang="en-GB" dirty="0">
                <a:solidFill>
                  <a:schemeClr val="accent1"/>
                </a:solidFill>
                <a:latin typeface="Helvetica"/>
                <a:cs typeface="Helvetica"/>
              </a:rPr>
              <a:t>(Factors affecting the relative strength of</a:t>
            </a:r>
            <a:r>
              <a:rPr lang="en-GB" i="1" dirty="0">
                <a:solidFill>
                  <a:schemeClr val="accent1"/>
                </a:solidFill>
                <a:latin typeface="Helvetica"/>
                <a:cs typeface="Helvetica"/>
              </a:rPr>
              <a:t> </a:t>
            </a:r>
            <a:r>
              <a:rPr lang="en-GB" dirty="0">
                <a:solidFill>
                  <a:schemeClr val="accent1"/>
                </a:solidFill>
                <a:latin typeface="Helvetica"/>
                <a:cs typeface="Helvetica"/>
              </a:rPr>
              <a:t>GWAS </a:t>
            </a:r>
            <a:r>
              <a:rPr lang="en-GB" dirty="0" err="1">
                <a:solidFill>
                  <a:schemeClr val="accent1"/>
                </a:solidFill>
                <a:latin typeface="Helvetica"/>
                <a:cs typeface="Helvetica"/>
              </a:rPr>
              <a:t>Catalog</a:t>
            </a:r>
            <a:r>
              <a:rPr lang="en-GB" dirty="0">
                <a:solidFill>
                  <a:schemeClr val="accent1"/>
                </a:solidFill>
                <a:latin typeface="Helvetica"/>
                <a:cs typeface="Helvetica"/>
              </a:rPr>
              <a:t> evidence)</a:t>
            </a:r>
          </a:p>
        </p:txBody>
      </p:sp>
    </p:spTree>
    <p:extLst>
      <p:ext uri="{BB962C8B-B14F-4D97-AF65-F5344CB8AC3E}">
        <p14:creationId xmlns:p14="http://schemas.microsoft.com/office/powerpoint/2010/main" val="2204926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rot="16200000">
            <a:off x="-3027823" y="3085165"/>
            <a:ext cx="6755106" cy="584776"/>
          </a:xfrm>
          <a:prstGeom prst="rect">
            <a:avLst/>
          </a:prstGeom>
        </p:spPr>
        <p:txBody>
          <a:bodyPr wrap="square">
            <a:spAutoFit/>
          </a:bodyPr>
          <a:lstStyle/>
          <a:p>
            <a:pPr algn="ctr"/>
            <a:r>
              <a:rPr lang="en-US" sz="1600" dirty="0">
                <a:latin typeface="Helvetica"/>
                <a:cs typeface="Helvetica"/>
                <a:hlinkClick r:id="rId3"/>
              </a:rPr>
              <a:t>https://docs.targetvalidation.org/getting-started/scoring</a:t>
            </a:r>
            <a:endParaRPr lang="en-US" sz="1600" dirty="0">
              <a:latin typeface="Helvetica"/>
              <a:cs typeface="Helvetica"/>
            </a:endParaRPr>
          </a:p>
          <a:p>
            <a:pPr algn="ctr"/>
            <a:endParaRPr lang="en-US" sz="1600" dirty="0">
              <a:latin typeface="Helvetica"/>
              <a:cs typeface="Helvetica"/>
            </a:endParaRPr>
          </a:p>
        </p:txBody>
      </p:sp>
      <p:pic>
        <p:nvPicPr>
          <p:cNvPr id="3" name="Picture 2" descr="Screen Shot 2018-10-15 at 10.00.5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5439" y="0"/>
            <a:ext cx="7031895" cy="6858000"/>
          </a:xfrm>
          <a:prstGeom prst="rect">
            <a:avLst/>
          </a:prstGeom>
        </p:spPr>
      </p:pic>
      <p:sp>
        <p:nvSpPr>
          <p:cNvPr id="12" name="Rectangle 11"/>
          <p:cNvSpPr/>
          <p:nvPr/>
        </p:nvSpPr>
        <p:spPr>
          <a:xfrm rot="16200000">
            <a:off x="-2870841" y="3211761"/>
            <a:ext cx="6876982" cy="415500"/>
          </a:xfrm>
          <a:prstGeom prst="rect">
            <a:avLst/>
          </a:prstGeom>
        </p:spPr>
        <p:txBody>
          <a:bodyPr wrap="square">
            <a:spAutoFit/>
          </a:bodyPr>
          <a:lstStyle/>
          <a:p>
            <a:pPr algn="ctr">
              <a:lnSpc>
                <a:spcPct val="120000"/>
              </a:lnSpc>
            </a:pPr>
            <a:r>
              <a:rPr lang="en-GB" dirty="0">
                <a:solidFill>
                  <a:schemeClr val="accent1"/>
                </a:solidFill>
                <a:latin typeface="Helvetica"/>
                <a:cs typeface="Helvetica"/>
              </a:rPr>
              <a:t>Factors affecting the relative strength of the evidence</a:t>
            </a:r>
          </a:p>
        </p:txBody>
      </p:sp>
    </p:spTree>
    <p:extLst>
      <p:ext uri="{BB962C8B-B14F-4D97-AF65-F5344CB8AC3E}">
        <p14:creationId xmlns:p14="http://schemas.microsoft.com/office/powerpoint/2010/main" val="32710859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p:cNvSpPr txBox="1">
            <a:spLocks/>
          </p:cNvSpPr>
          <p:nvPr/>
        </p:nvSpPr>
        <p:spPr>
          <a:xfrm>
            <a:off x="0" y="175510"/>
            <a:ext cx="9144000"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endParaRPr lang="en-GB" sz="4000" dirty="0"/>
          </a:p>
        </p:txBody>
      </p:sp>
      <p:sp>
        <p:nvSpPr>
          <p:cNvPr id="22" name="Title 8"/>
          <p:cNvSpPr txBox="1">
            <a:spLocks/>
          </p:cNvSpPr>
          <p:nvPr/>
        </p:nvSpPr>
        <p:spPr>
          <a:xfrm>
            <a:off x="0" y="112123"/>
            <a:ext cx="9144000"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US" sz="4000" dirty="0"/>
              <a:t>Aggregating scores across the data</a:t>
            </a:r>
          </a:p>
          <a:p>
            <a:pPr algn="ctr"/>
            <a:endParaRPr lang="en-US" sz="4000" dirty="0"/>
          </a:p>
          <a:p>
            <a:pPr algn="ctr"/>
            <a:r>
              <a:rPr lang="en-US" sz="4000" dirty="0"/>
              <a:t> </a:t>
            </a:r>
          </a:p>
        </p:txBody>
      </p:sp>
      <p:pic>
        <p:nvPicPr>
          <p:cNvPr id="8" name="Picture 7" descr="Screen Shot 2016-10-04 at 15.53.33.png"/>
          <p:cNvPicPr>
            <a:picLocks noChangeAspect="1"/>
          </p:cNvPicPr>
          <p:nvPr/>
        </p:nvPicPr>
        <p:blipFill rotWithShape="1">
          <a:blip r:embed="rId3">
            <a:extLst>
              <a:ext uri="{28A0092B-C50C-407E-A947-70E740481C1C}">
                <a14:useLocalDpi xmlns:a14="http://schemas.microsoft.com/office/drawing/2010/main" val="0"/>
              </a:ext>
            </a:extLst>
          </a:blip>
          <a:srcRect l="6528" t="29312" r="5227" b="11349"/>
          <a:stretch/>
        </p:blipFill>
        <p:spPr>
          <a:xfrm>
            <a:off x="1980572" y="2223582"/>
            <a:ext cx="4971269" cy="1080000"/>
          </a:xfrm>
          <a:prstGeom prst="rect">
            <a:avLst/>
          </a:prstGeom>
        </p:spPr>
      </p:pic>
      <p:sp>
        <p:nvSpPr>
          <p:cNvPr id="3" name="Rectangle 2"/>
          <p:cNvSpPr/>
          <p:nvPr/>
        </p:nvSpPr>
        <p:spPr>
          <a:xfrm>
            <a:off x="0" y="1360558"/>
            <a:ext cx="9144000" cy="553998"/>
          </a:xfrm>
          <a:prstGeom prst="rect">
            <a:avLst/>
          </a:prstGeom>
        </p:spPr>
        <p:txBody>
          <a:bodyPr wrap="square">
            <a:spAutoFit/>
          </a:bodyPr>
          <a:lstStyle/>
          <a:p>
            <a:pPr marL="285750" indent="-285750">
              <a:buFont typeface="Arial"/>
              <a:buChar char="•"/>
            </a:pPr>
            <a:r>
              <a:rPr lang="en-US" sz="3000" dirty="0">
                <a:solidFill>
                  <a:srgbClr val="4F81BD"/>
                </a:solidFill>
                <a:latin typeface="Helvetica"/>
                <a:cs typeface="Helvetica"/>
              </a:rPr>
              <a:t>Using a mathematical function, the harmonic sum*</a:t>
            </a:r>
            <a:endParaRPr lang="en-US" sz="2400" dirty="0">
              <a:solidFill>
                <a:srgbClr val="4F81BD"/>
              </a:solidFill>
              <a:latin typeface="Helvetica"/>
              <a:cs typeface="Helvetica"/>
            </a:endParaRPr>
          </a:p>
        </p:txBody>
      </p:sp>
      <p:sp>
        <p:nvSpPr>
          <p:cNvPr id="4" name="Rectangle 3"/>
          <p:cNvSpPr/>
          <p:nvPr/>
        </p:nvSpPr>
        <p:spPr>
          <a:xfrm>
            <a:off x="0" y="3571550"/>
            <a:ext cx="9144000" cy="369332"/>
          </a:xfrm>
          <a:prstGeom prst="rect">
            <a:avLst/>
          </a:prstGeom>
        </p:spPr>
        <p:txBody>
          <a:bodyPr wrap="square">
            <a:spAutoFit/>
          </a:bodyPr>
          <a:lstStyle/>
          <a:p>
            <a:pPr algn="ctr"/>
            <a:r>
              <a:rPr lang="en-US" dirty="0">
                <a:solidFill>
                  <a:srgbClr val="4F81BD"/>
                </a:solidFill>
                <a:latin typeface="Helvetica"/>
                <a:cs typeface="Helvetica"/>
              </a:rPr>
              <a:t>where S1,S2,...,Si are the individual sorted evidence scores in descending order</a:t>
            </a:r>
            <a:endParaRPr lang="en-US" dirty="0"/>
          </a:p>
        </p:txBody>
      </p:sp>
      <p:sp>
        <p:nvSpPr>
          <p:cNvPr id="5" name="Rectangle 4"/>
          <p:cNvSpPr/>
          <p:nvPr/>
        </p:nvSpPr>
        <p:spPr>
          <a:xfrm>
            <a:off x="0" y="6403192"/>
            <a:ext cx="9144000" cy="369332"/>
          </a:xfrm>
          <a:prstGeom prst="rect">
            <a:avLst/>
          </a:prstGeom>
        </p:spPr>
        <p:txBody>
          <a:bodyPr wrap="square">
            <a:spAutoFit/>
          </a:bodyPr>
          <a:lstStyle/>
          <a:p>
            <a:r>
              <a:rPr lang="is-IS" dirty="0">
                <a:solidFill>
                  <a:srgbClr val="4F81BD"/>
                </a:solidFill>
                <a:latin typeface="Helvetica"/>
                <a:cs typeface="Helvetica"/>
              </a:rPr>
              <a:t>* PMID: 19107201, PMID: 20118918 </a:t>
            </a:r>
            <a:endParaRPr lang="en-US" dirty="0">
              <a:solidFill>
                <a:srgbClr val="4F81BD"/>
              </a:solidFill>
              <a:latin typeface="Helvetica"/>
              <a:cs typeface="Helvetica"/>
            </a:endParaRPr>
          </a:p>
        </p:txBody>
      </p:sp>
      <p:sp>
        <p:nvSpPr>
          <p:cNvPr id="6" name="Rectangle 5"/>
          <p:cNvSpPr/>
          <p:nvPr/>
        </p:nvSpPr>
        <p:spPr>
          <a:xfrm>
            <a:off x="0" y="4365997"/>
            <a:ext cx="9144000" cy="1409617"/>
          </a:xfrm>
          <a:prstGeom prst="rect">
            <a:avLst/>
          </a:prstGeom>
        </p:spPr>
        <p:txBody>
          <a:bodyPr wrap="square">
            <a:spAutoFit/>
          </a:bodyPr>
          <a:lstStyle/>
          <a:p>
            <a:pPr marL="285750" indent="-285750">
              <a:lnSpc>
                <a:spcPct val="120000"/>
              </a:lnSpc>
              <a:buFont typeface="Arial"/>
              <a:buChar char="•"/>
            </a:pPr>
            <a:r>
              <a:rPr lang="en-US" sz="2400" dirty="0">
                <a:solidFill>
                  <a:srgbClr val="4F81BD"/>
                </a:solidFill>
                <a:latin typeface="Helvetica"/>
                <a:cs typeface="Helvetica"/>
              </a:rPr>
              <a:t>Advantages:</a:t>
            </a:r>
          </a:p>
          <a:p>
            <a:pPr>
              <a:lnSpc>
                <a:spcPct val="120000"/>
              </a:lnSpc>
            </a:pPr>
            <a:r>
              <a:rPr lang="en-US" sz="2400" dirty="0">
                <a:solidFill>
                  <a:srgbClr val="4F81BD"/>
                </a:solidFill>
                <a:latin typeface="Helvetica"/>
                <a:cs typeface="Helvetica"/>
              </a:rPr>
              <a:t>	</a:t>
            </a:r>
            <a:r>
              <a:rPr lang="en-US" sz="2200" dirty="0">
                <a:solidFill>
                  <a:srgbClr val="4F81BD"/>
                </a:solidFill>
                <a:latin typeface="Helvetica"/>
                <a:cs typeface="Helvetica"/>
              </a:rPr>
              <a:t>A) account for replication</a:t>
            </a:r>
          </a:p>
          <a:p>
            <a:pPr>
              <a:lnSpc>
                <a:spcPct val="120000"/>
              </a:lnSpc>
            </a:pPr>
            <a:r>
              <a:rPr lang="en-US" sz="2200" dirty="0">
                <a:solidFill>
                  <a:srgbClr val="4F81BD"/>
                </a:solidFill>
                <a:latin typeface="Helvetica"/>
                <a:cs typeface="Helvetica"/>
              </a:rPr>
              <a:t>	B) deflate the effect of large amounts of data e.g. text mining</a:t>
            </a:r>
          </a:p>
        </p:txBody>
      </p:sp>
    </p:spTree>
    <p:extLst>
      <p:ext uri="{BB962C8B-B14F-4D97-AF65-F5344CB8AC3E}">
        <p14:creationId xmlns:p14="http://schemas.microsoft.com/office/powerpoint/2010/main" val="36758161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59182"/>
            <a:ext cx="9144000" cy="1143000"/>
          </a:xfrm>
        </p:spPr>
        <p:txBody>
          <a:bodyPr>
            <a:normAutofit/>
          </a:bodyPr>
          <a:lstStyle/>
          <a:p>
            <a:pPr algn="ctr"/>
            <a:r>
              <a:rPr lang="en-US" sz="4000" dirty="0">
                <a:solidFill>
                  <a:srgbClr val="0091EB"/>
                </a:solidFill>
                <a:latin typeface="Helvetica"/>
                <a:cs typeface="Helvetica"/>
              </a:rPr>
              <a:t>Target-Disease Association Score</a:t>
            </a:r>
          </a:p>
        </p:txBody>
      </p:sp>
      <p:grpSp>
        <p:nvGrpSpPr>
          <p:cNvPr id="42" name="Group 41"/>
          <p:cNvGrpSpPr/>
          <p:nvPr/>
        </p:nvGrpSpPr>
        <p:grpSpPr>
          <a:xfrm>
            <a:off x="165807" y="1212229"/>
            <a:ext cx="6799469" cy="1270000"/>
            <a:chOff x="165807" y="1212229"/>
            <a:chExt cx="6799469" cy="1270000"/>
          </a:xfrm>
        </p:grpSpPr>
        <p:sp>
          <p:nvSpPr>
            <p:cNvPr id="12" name="TextBox 11"/>
            <p:cNvSpPr txBox="1"/>
            <p:nvPr/>
          </p:nvSpPr>
          <p:spPr>
            <a:xfrm>
              <a:off x="165807" y="1455648"/>
              <a:ext cx="1228221" cy="523220"/>
            </a:xfrm>
            <a:prstGeom prst="rect">
              <a:avLst/>
            </a:prstGeom>
            <a:noFill/>
          </p:spPr>
          <p:txBody>
            <a:bodyPr wrap="none" rtlCol="0">
              <a:spAutoFit/>
            </a:bodyPr>
            <a:lstStyle/>
            <a:p>
              <a:r>
                <a:rPr lang="en-US" b="1" dirty="0" err="1">
                  <a:solidFill>
                    <a:srgbClr val="4F81BD"/>
                  </a:solidFill>
                  <a:latin typeface="Helvetica" pitchFamily="2" charset="0"/>
                  <a:cs typeface="Helvetica"/>
                </a:rPr>
                <a:t>EuropePMC</a:t>
              </a:r>
              <a:endParaRPr lang="en-US" b="1" dirty="0">
                <a:solidFill>
                  <a:srgbClr val="4F81BD"/>
                </a:solidFill>
                <a:latin typeface="Helvetica" pitchFamily="2" charset="0"/>
                <a:cs typeface="Helvetica"/>
              </a:endParaRPr>
            </a:p>
            <a:p>
              <a:r>
                <a:rPr lang="en-US" dirty="0">
                  <a:solidFill>
                    <a:srgbClr val="4F81BD"/>
                  </a:solidFill>
                  <a:latin typeface="Helvetica" pitchFamily="2" charset="0"/>
                  <a:cs typeface="Helvetica"/>
                </a:rPr>
                <a:t>(Text Mining)</a:t>
              </a:r>
            </a:p>
          </p:txBody>
        </p:sp>
        <p:pic>
          <p:nvPicPr>
            <p:cNvPr id="13" name="Picture 12" descr="empty.png"/>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955801" y="1212229"/>
              <a:ext cx="1270000" cy="1270000"/>
            </a:xfrm>
            <a:prstGeom prst="rect">
              <a:avLst/>
            </a:prstGeom>
          </p:spPr>
        </p:pic>
        <p:pic>
          <p:nvPicPr>
            <p:cNvPr id="14" name="Picture 13" descr="fill 0.png"/>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105149" y="1212229"/>
              <a:ext cx="1270000" cy="1270000"/>
            </a:xfrm>
            <a:prstGeom prst="rect">
              <a:avLst/>
            </a:prstGeom>
          </p:spPr>
        </p:pic>
        <p:pic>
          <p:nvPicPr>
            <p:cNvPr id="15" name="Picture 14" descr="fill 1.png"/>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279899" y="1212229"/>
              <a:ext cx="1270000" cy="1270000"/>
            </a:xfrm>
            <a:prstGeom prst="rect">
              <a:avLst/>
            </a:prstGeom>
          </p:spPr>
        </p:pic>
        <p:pic>
          <p:nvPicPr>
            <p:cNvPr id="16" name="Picture 15" descr="fill 2.png"/>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695276" y="1212229"/>
              <a:ext cx="1270000" cy="1270000"/>
            </a:xfrm>
            <a:prstGeom prst="rect">
              <a:avLst/>
            </a:prstGeom>
          </p:spPr>
        </p:pic>
        <p:sp>
          <p:nvSpPr>
            <p:cNvPr id="17" name="Plus 16"/>
            <p:cNvSpPr/>
            <p:nvPr/>
          </p:nvSpPr>
          <p:spPr>
            <a:xfrm>
              <a:off x="2984500" y="1826064"/>
              <a:ext cx="317500" cy="275915"/>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Helvetica" pitchFamily="2" charset="0"/>
              </a:endParaRPr>
            </a:p>
          </p:txBody>
        </p:sp>
        <p:sp>
          <p:nvSpPr>
            <p:cNvPr id="19" name="Plus 18"/>
            <p:cNvSpPr/>
            <p:nvPr/>
          </p:nvSpPr>
          <p:spPr>
            <a:xfrm>
              <a:off x="4121149" y="1831045"/>
              <a:ext cx="317500" cy="275915"/>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Helvetica" pitchFamily="2" charset="0"/>
              </a:endParaRPr>
            </a:p>
          </p:txBody>
        </p:sp>
        <p:sp>
          <p:nvSpPr>
            <p:cNvPr id="20" name="Equal 19"/>
            <p:cNvSpPr/>
            <p:nvPr/>
          </p:nvSpPr>
          <p:spPr>
            <a:xfrm>
              <a:off x="5408083" y="1826064"/>
              <a:ext cx="391583" cy="275915"/>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latin typeface="Helvetica" pitchFamily="2" charset="0"/>
              </a:endParaRPr>
            </a:p>
          </p:txBody>
        </p:sp>
      </p:grpSp>
      <p:grpSp>
        <p:nvGrpSpPr>
          <p:cNvPr id="43" name="Group 42"/>
          <p:cNvGrpSpPr/>
          <p:nvPr/>
        </p:nvGrpSpPr>
        <p:grpSpPr>
          <a:xfrm>
            <a:off x="109363" y="3059088"/>
            <a:ext cx="6855913" cy="1270000"/>
            <a:chOff x="109363" y="3059088"/>
            <a:chExt cx="6855913" cy="1270000"/>
          </a:xfrm>
        </p:grpSpPr>
        <p:pic>
          <p:nvPicPr>
            <p:cNvPr id="11" name="Picture 10" descr="fill 5.png"/>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695276" y="3059088"/>
              <a:ext cx="1270000" cy="1270000"/>
            </a:xfrm>
            <a:prstGeom prst="rect">
              <a:avLst/>
            </a:prstGeom>
          </p:spPr>
        </p:pic>
        <p:sp>
          <p:nvSpPr>
            <p:cNvPr id="21" name="TextBox 20"/>
            <p:cNvSpPr txBox="1"/>
            <p:nvPr/>
          </p:nvSpPr>
          <p:spPr>
            <a:xfrm>
              <a:off x="109363" y="3153766"/>
              <a:ext cx="1616148" cy="523220"/>
            </a:xfrm>
            <a:prstGeom prst="rect">
              <a:avLst/>
            </a:prstGeom>
            <a:noFill/>
          </p:spPr>
          <p:txBody>
            <a:bodyPr wrap="none" rtlCol="0">
              <a:spAutoFit/>
            </a:bodyPr>
            <a:lstStyle/>
            <a:p>
              <a:r>
                <a:rPr lang="en-US" b="1" dirty="0" err="1">
                  <a:solidFill>
                    <a:srgbClr val="4F81BD"/>
                  </a:solidFill>
                  <a:latin typeface="Helvetica" pitchFamily="2" charset="0"/>
                  <a:cs typeface="Helvetica"/>
                </a:rPr>
                <a:t>UniProt</a:t>
              </a:r>
              <a:endParaRPr lang="en-US" b="1" dirty="0">
                <a:solidFill>
                  <a:srgbClr val="4F81BD"/>
                </a:solidFill>
                <a:latin typeface="Helvetica" pitchFamily="2" charset="0"/>
                <a:cs typeface="Helvetica"/>
              </a:endParaRPr>
            </a:p>
            <a:p>
              <a:r>
                <a:rPr lang="en-US" dirty="0">
                  <a:solidFill>
                    <a:srgbClr val="4F81BD"/>
                  </a:solidFill>
                  <a:latin typeface="Helvetica" pitchFamily="2" charset="0"/>
                  <a:cs typeface="Helvetica"/>
                </a:rPr>
                <a:t>(Manual Curation)</a:t>
              </a:r>
            </a:p>
          </p:txBody>
        </p:sp>
        <p:pic>
          <p:nvPicPr>
            <p:cNvPr id="22" name="Picture 21" descr="fill 5.png"/>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955801" y="3059088"/>
              <a:ext cx="1270000" cy="1270000"/>
            </a:xfrm>
            <a:prstGeom prst="rect">
              <a:avLst/>
            </a:prstGeom>
          </p:spPr>
        </p:pic>
        <p:sp>
          <p:nvSpPr>
            <p:cNvPr id="23" name="Equal 22"/>
            <p:cNvSpPr/>
            <p:nvPr/>
          </p:nvSpPr>
          <p:spPr>
            <a:xfrm>
              <a:off x="5439832" y="3450911"/>
              <a:ext cx="391583" cy="275915"/>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latin typeface="Helvetica" pitchFamily="2" charset="0"/>
              </a:endParaRPr>
            </a:p>
          </p:txBody>
        </p:sp>
      </p:grpSp>
      <p:grpSp>
        <p:nvGrpSpPr>
          <p:cNvPr id="44" name="Group 43"/>
          <p:cNvGrpSpPr/>
          <p:nvPr/>
        </p:nvGrpSpPr>
        <p:grpSpPr>
          <a:xfrm>
            <a:off x="81141" y="4794003"/>
            <a:ext cx="6882467" cy="1270000"/>
            <a:chOff x="81141" y="4794003"/>
            <a:chExt cx="6882467" cy="1270000"/>
          </a:xfrm>
        </p:grpSpPr>
        <p:sp>
          <p:nvSpPr>
            <p:cNvPr id="24" name="TextBox 23"/>
            <p:cNvSpPr txBox="1"/>
            <p:nvPr/>
          </p:nvSpPr>
          <p:spPr>
            <a:xfrm>
              <a:off x="81141" y="4892675"/>
              <a:ext cx="1616148" cy="523220"/>
            </a:xfrm>
            <a:prstGeom prst="rect">
              <a:avLst/>
            </a:prstGeom>
            <a:noFill/>
          </p:spPr>
          <p:txBody>
            <a:bodyPr wrap="none" rtlCol="0">
              <a:spAutoFit/>
            </a:bodyPr>
            <a:lstStyle/>
            <a:p>
              <a:r>
                <a:rPr lang="en-US" b="1" dirty="0" err="1">
                  <a:solidFill>
                    <a:srgbClr val="4F81BD"/>
                  </a:solidFill>
                  <a:latin typeface="Helvetica" pitchFamily="2" charset="0"/>
                  <a:cs typeface="Helvetica"/>
                </a:rPr>
                <a:t>ChEMBL</a:t>
              </a:r>
              <a:endParaRPr lang="en-US" b="1" dirty="0">
                <a:solidFill>
                  <a:srgbClr val="4F81BD"/>
                </a:solidFill>
                <a:latin typeface="Helvetica" pitchFamily="2" charset="0"/>
                <a:cs typeface="Helvetica"/>
              </a:endParaRPr>
            </a:p>
            <a:p>
              <a:r>
                <a:rPr lang="en-US" dirty="0">
                  <a:solidFill>
                    <a:srgbClr val="4F81BD"/>
                  </a:solidFill>
                  <a:latin typeface="Helvetica" pitchFamily="2" charset="0"/>
                  <a:cs typeface="Helvetica"/>
                </a:rPr>
                <a:t>(Manual Curation)</a:t>
              </a:r>
            </a:p>
          </p:txBody>
        </p:sp>
        <p:pic>
          <p:nvPicPr>
            <p:cNvPr id="25" name="Picture 24" descr="fill 1.png"/>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955801" y="4794003"/>
              <a:ext cx="1270000" cy="1270000"/>
            </a:xfrm>
            <a:prstGeom prst="rect">
              <a:avLst/>
            </a:prstGeom>
          </p:spPr>
        </p:pic>
        <p:pic>
          <p:nvPicPr>
            <p:cNvPr id="26" name="Picture 25" descr="fill 5.png"/>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225801" y="4794003"/>
              <a:ext cx="1270000" cy="1270000"/>
            </a:xfrm>
            <a:prstGeom prst="rect">
              <a:avLst/>
            </a:prstGeom>
          </p:spPr>
        </p:pic>
        <p:pic>
          <p:nvPicPr>
            <p:cNvPr id="27" name="Picture 26" descr="fill 3.png"/>
            <p:cNvPicPr>
              <a:picLocks noChangeAspect="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38649" y="4794003"/>
              <a:ext cx="1270000" cy="1270000"/>
            </a:xfrm>
            <a:prstGeom prst="rect">
              <a:avLst/>
            </a:prstGeom>
          </p:spPr>
        </p:pic>
        <p:pic>
          <p:nvPicPr>
            <p:cNvPr id="28" name="Picture 27" descr="fill 5.png"/>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693608" y="4794003"/>
              <a:ext cx="1270000" cy="1270000"/>
            </a:xfrm>
            <a:prstGeom prst="rect">
              <a:avLst/>
            </a:prstGeom>
          </p:spPr>
        </p:pic>
        <p:sp>
          <p:nvSpPr>
            <p:cNvPr id="29" name="Equal 28"/>
            <p:cNvSpPr/>
            <p:nvPr/>
          </p:nvSpPr>
          <p:spPr>
            <a:xfrm>
              <a:off x="5471582" y="5185826"/>
              <a:ext cx="391583" cy="275915"/>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latin typeface="Helvetica" pitchFamily="2" charset="0"/>
              </a:endParaRPr>
            </a:p>
          </p:txBody>
        </p:sp>
        <p:sp>
          <p:nvSpPr>
            <p:cNvPr id="30" name="Plus 29"/>
            <p:cNvSpPr/>
            <p:nvPr/>
          </p:nvSpPr>
          <p:spPr>
            <a:xfrm>
              <a:off x="3026833" y="5327642"/>
              <a:ext cx="317500" cy="275915"/>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Helvetica" pitchFamily="2" charset="0"/>
              </a:endParaRPr>
            </a:p>
          </p:txBody>
        </p:sp>
        <p:sp>
          <p:nvSpPr>
            <p:cNvPr id="31" name="Plus 30"/>
            <p:cNvSpPr/>
            <p:nvPr/>
          </p:nvSpPr>
          <p:spPr>
            <a:xfrm>
              <a:off x="4279897" y="5327642"/>
              <a:ext cx="317500" cy="275915"/>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Helvetica" pitchFamily="2" charset="0"/>
              </a:endParaRPr>
            </a:p>
          </p:txBody>
        </p:sp>
      </p:grpSp>
      <p:grpSp>
        <p:nvGrpSpPr>
          <p:cNvPr id="45" name="Group 44"/>
          <p:cNvGrpSpPr/>
          <p:nvPr/>
        </p:nvGrpSpPr>
        <p:grpSpPr>
          <a:xfrm>
            <a:off x="6108697" y="2605608"/>
            <a:ext cx="2906185" cy="2554764"/>
            <a:chOff x="6108697" y="2605608"/>
            <a:chExt cx="2906185" cy="2554764"/>
          </a:xfrm>
        </p:grpSpPr>
        <p:pic>
          <p:nvPicPr>
            <p:cNvPr id="32" name="Picture 31" descr="fill 5.png"/>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744882" y="3059088"/>
              <a:ext cx="1270000" cy="1270000"/>
            </a:xfrm>
            <a:prstGeom prst="rect">
              <a:avLst/>
            </a:prstGeom>
          </p:spPr>
        </p:pic>
        <p:sp>
          <p:nvSpPr>
            <p:cNvPr id="34" name="Plus 33"/>
            <p:cNvSpPr/>
            <p:nvPr/>
          </p:nvSpPr>
          <p:spPr>
            <a:xfrm>
              <a:off x="6115047" y="4421708"/>
              <a:ext cx="317500" cy="275915"/>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Helvetica" pitchFamily="2" charset="0"/>
              </a:endParaRPr>
            </a:p>
          </p:txBody>
        </p:sp>
        <p:sp>
          <p:nvSpPr>
            <p:cNvPr id="35" name="Plus 34"/>
            <p:cNvSpPr/>
            <p:nvPr/>
          </p:nvSpPr>
          <p:spPr>
            <a:xfrm>
              <a:off x="6108697" y="2605608"/>
              <a:ext cx="317500" cy="275915"/>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Helvetica" pitchFamily="2" charset="0"/>
              </a:endParaRPr>
            </a:p>
          </p:txBody>
        </p:sp>
        <p:sp>
          <p:nvSpPr>
            <p:cNvPr id="36" name="Rectangle 35"/>
            <p:cNvSpPr/>
            <p:nvPr/>
          </p:nvSpPr>
          <p:spPr>
            <a:xfrm>
              <a:off x="7820664" y="4421708"/>
              <a:ext cx="1080745" cy="738664"/>
            </a:xfrm>
            <a:prstGeom prst="rect">
              <a:avLst/>
            </a:prstGeom>
          </p:spPr>
          <p:txBody>
            <a:bodyPr wrap="none">
              <a:spAutoFit/>
            </a:bodyPr>
            <a:lstStyle/>
            <a:p>
              <a:pPr algn="ctr"/>
              <a:r>
                <a:rPr lang="en-US" dirty="0">
                  <a:latin typeface="Helvetica" pitchFamily="2" charset="0"/>
                </a:rPr>
                <a:t>Overall</a:t>
              </a:r>
            </a:p>
            <a:p>
              <a:pPr algn="ctr"/>
              <a:r>
                <a:rPr lang="en-US" dirty="0">
                  <a:latin typeface="Helvetica" pitchFamily="2" charset="0"/>
                </a:rPr>
                <a:t>association</a:t>
              </a:r>
            </a:p>
            <a:p>
              <a:pPr algn="ctr"/>
              <a:r>
                <a:rPr lang="en-US" dirty="0">
                  <a:latin typeface="Helvetica" pitchFamily="2" charset="0"/>
                </a:rPr>
                <a:t>score</a:t>
              </a:r>
            </a:p>
          </p:txBody>
        </p:sp>
      </p:grpSp>
      <p:sp>
        <p:nvSpPr>
          <p:cNvPr id="40" name="Title 1"/>
          <p:cNvSpPr txBox="1">
            <a:spLocks/>
          </p:cNvSpPr>
          <p:nvPr/>
        </p:nvSpPr>
        <p:spPr>
          <a:xfrm>
            <a:off x="162458" y="6002337"/>
            <a:ext cx="4814007"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sz="2200" dirty="0">
                <a:solidFill>
                  <a:srgbClr val="0091EB"/>
                </a:solidFill>
                <a:latin typeface="Helvetica"/>
                <a:cs typeface="Helvetica"/>
              </a:rPr>
              <a:t>VERY simplified diagram</a:t>
            </a:r>
            <a:endParaRPr lang="en-US" dirty="0">
              <a:solidFill>
                <a:srgbClr val="0091EB"/>
              </a:solidFill>
              <a:latin typeface="Helvetica"/>
              <a:cs typeface="Helvetica"/>
            </a:endParaRPr>
          </a:p>
        </p:txBody>
      </p:sp>
      <p:sp>
        <p:nvSpPr>
          <p:cNvPr id="33" name="Rectangle 32">
            <a:extLst>
              <a:ext uri="{FF2B5EF4-FFF2-40B4-BE49-F238E27FC236}">
                <a16:creationId xmlns:a16="http://schemas.microsoft.com/office/drawing/2014/main" id="{5DD45859-BD2A-A24A-B9E1-E6EC02B8B41B}"/>
              </a:ext>
            </a:extLst>
          </p:cNvPr>
          <p:cNvSpPr/>
          <p:nvPr/>
        </p:nvSpPr>
        <p:spPr>
          <a:xfrm>
            <a:off x="7213109" y="6462003"/>
            <a:ext cx="1768433" cy="307777"/>
          </a:xfrm>
          <a:prstGeom prst="rect">
            <a:avLst/>
          </a:prstGeom>
        </p:spPr>
        <p:txBody>
          <a:bodyPr wrap="none">
            <a:spAutoFit/>
          </a:bodyPr>
          <a:lstStyle/>
          <a:p>
            <a:r>
              <a:rPr lang="en-US" dirty="0">
                <a:solidFill>
                  <a:schemeClr val="bg1">
                    <a:lumMod val="50000"/>
                  </a:schemeClr>
                </a:solidFill>
              </a:rPr>
              <a:t>By Andrea </a:t>
            </a:r>
            <a:r>
              <a:rPr lang="en-US" dirty="0" err="1">
                <a:solidFill>
                  <a:schemeClr val="bg1">
                    <a:lumMod val="50000"/>
                  </a:schemeClr>
                </a:solidFill>
              </a:rPr>
              <a:t>Pierleoni</a:t>
            </a:r>
            <a:endParaRPr lang="en-US" dirty="0">
              <a:solidFill>
                <a:schemeClr val="bg1">
                  <a:lumMod val="50000"/>
                </a:schemeClr>
              </a:solidFill>
            </a:endParaRPr>
          </a:p>
        </p:txBody>
      </p:sp>
    </p:spTree>
    <p:extLst>
      <p:ext uri="{BB962C8B-B14F-4D97-AF65-F5344CB8AC3E}">
        <p14:creationId xmlns:p14="http://schemas.microsoft.com/office/powerpoint/2010/main" val="921836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1116_question.jpg">
            <a:extLst>
              <a:ext uri="{FF2B5EF4-FFF2-40B4-BE49-F238E27FC236}">
                <a16:creationId xmlns:a16="http://schemas.microsoft.com/office/drawing/2014/main" id="{87CD93D0-452E-A34B-85CD-094A783D3308}"/>
              </a:ext>
            </a:extLst>
          </p:cNvPr>
          <p:cNvPicPr>
            <a:picLocks noChangeAspect="1"/>
          </p:cNvPicPr>
          <p:nvPr/>
        </p:nvPicPr>
        <p:blipFill rotWithShape="1">
          <a:blip r:embed="rId3">
            <a:alphaModFix amt="21000"/>
            <a:extLst>
              <a:ext uri="{28A0092B-C50C-407E-A947-70E740481C1C}">
                <a14:useLocalDpi xmlns:a14="http://schemas.microsoft.com/office/drawing/2010/main" val="0"/>
              </a:ext>
            </a:extLst>
          </a:blip>
          <a:srcRect t="5158" b="4534"/>
          <a:stretch/>
        </p:blipFill>
        <p:spPr bwMode="auto">
          <a:xfrm>
            <a:off x="1223962" y="251070"/>
            <a:ext cx="6696075" cy="60463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69101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5"/>
          <p:cNvSpPr txBox="1"/>
          <p:nvPr/>
        </p:nvSpPr>
        <p:spPr>
          <a:xfrm>
            <a:off x="59912" y="389956"/>
            <a:ext cx="5576222" cy="1143000"/>
          </a:xfrm>
          <a:prstGeom prst="rect">
            <a:avLst/>
          </a:prstGeom>
          <a:noFill/>
          <a:ln>
            <a:noFill/>
          </a:ln>
        </p:spPr>
        <p:txBody>
          <a:bodyPr spcFirstLastPara="1" wrap="square" lIns="91425" tIns="45700" rIns="91425" bIns="45700" anchor="t" anchorCtr="0">
            <a:noAutofit/>
          </a:bodyPr>
          <a:lstStyle/>
          <a:p>
            <a:pPr marL="0" marR="0" lvl="0" indent="0" algn="l" rtl="0">
              <a:lnSpc>
                <a:spcPct val="130000"/>
              </a:lnSpc>
              <a:spcBef>
                <a:spcPts val="0"/>
              </a:spcBef>
              <a:spcAft>
                <a:spcPts val="0"/>
              </a:spcAft>
              <a:buClr>
                <a:srgbClr val="0091EB"/>
              </a:buClr>
              <a:buSzPts val="4000"/>
              <a:buFont typeface="Helvetica Neue"/>
              <a:buNone/>
            </a:pPr>
            <a:r>
              <a:rPr lang="en-US" sz="4000" b="0" i="0" dirty="0">
                <a:solidFill>
                  <a:srgbClr val="0091EB"/>
                </a:solidFill>
                <a:latin typeface="Helvetica Neue"/>
                <a:ea typeface="Helvetica Neue"/>
                <a:cs typeface="Helvetica Neue"/>
                <a:sym typeface="Helvetica Neue"/>
              </a:rPr>
              <a:t>What can you do with the Open Targets Platform?</a:t>
            </a:r>
            <a:endParaRPr sz="4000" b="0" i="0" dirty="0">
              <a:solidFill>
                <a:srgbClr val="0091EB"/>
              </a:solidFill>
              <a:latin typeface="Helvetica Neue"/>
              <a:ea typeface="Helvetica Neue"/>
              <a:cs typeface="Helvetica Neue"/>
              <a:sym typeface="Helvetica Neue"/>
            </a:endParaRPr>
          </a:p>
        </p:txBody>
      </p:sp>
      <p:sp>
        <p:nvSpPr>
          <p:cNvPr id="336" name="Google Shape;336;p55"/>
          <p:cNvSpPr txBox="1"/>
          <p:nvPr/>
        </p:nvSpPr>
        <p:spPr>
          <a:xfrm>
            <a:off x="14" y="4795459"/>
            <a:ext cx="5636120" cy="461665"/>
          </a:xfrm>
          <a:prstGeom prst="rect">
            <a:avLst/>
          </a:prstGeom>
          <a:noFill/>
          <a:ln>
            <a:noFill/>
          </a:ln>
        </p:spPr>
        <p:txBody>
          <a:bodyPr spcFirstLastPara="1" wrap="square" lIns="91425" tIns="45700" rIns="91425" bIns="45700" anchor="t" anchorCtr="0">
            <a:noAutofit/>
          </a:bodyPr>
          <a:lstStyle/>
          <a:p>
            <a:pPr marL="342900" marR="0" lvl="0" indent="-342900" algn="just" rtl="0">
              <a:spcBef>
                <a:spcPts val="0"/>
              </a:spcBef>
              <a:spcAft>
                <a:spcPts val="0"/>
              </a:spcAft>
              <a:buClr>
                <a:schemeClr val="bg1">
                  <a:lumMod val="75000"/>
                </a:schemeClr>
              </a:buClr>
              <a:buSzPts val="2400"/>
              <a:buFont typeface="Arial"/>
              <a:buChar char="•"/>
            </a:pPr>
            <a:r>
              <a:rPr lang="en-US" sz="2400" dirty="0">
                <a:solidFill>
                  <a:schemeClr val="accent1"/>
                </a:solidFill>
                <a:latin typeface="Helvetica Neue"/>
                <a:ea typeface="Helvetica Neue"/>
                <a:cs typeface="Helvetica Neue"/>
                <a:sym typeface="Helvetica Neue"/>
              </a:rPr>
              <a:t>Target annotations</a:t>
            </a:r>
            <a:endParaRPr sz="2400" dirty="0">
              <a:solidFill>
                <a:schemeClr val="accent1"/>
              </a:solidFill>
              <a:latin typeface="Helvetica Neue"/>
              <a:ea typeface="Helvetica Neue"/>
              <a:cs typeface="Helvetica Neue"/>
              <a:sym typeface="Helvetica Neue"/>
            </a:endParaRPr>
          </a:p>
        </p:txBody>
      </p:sp>
      <p:sp>
        <p:nvSpPr>
          <p:cNvPr id="337" name="Google Shape;337;p55"/>
          <p:cNvSpPr txBox="1"/>
          <p:nvPr/>
        </p:nvSpPr>
        <p:spPr>
          <a:xfrm>
            <a:off x="14" y="3845834"/>
            <a:ext cx="7419338" cy="461665"/>
          </a:xfrm>
          <a:prstGeom prst="rect">
            <a:avLst/>
          </a:prstGeom>
          <a:noFill/>
          <a:ln>
            <a:noFill/>
          </a:ln>
        </p:spPr>
        <p:txBody>
          <a:bodyPr spcFirstLastPara="1" wrap="square" lIns="91425" tIns="45700" rIns="91425" bIns="45700" anchor="t" anchorCtr="0">
            <a:noAutofit/>
          </a:bodyPr>
          <a:lstStyle/>
          <a:p>
            <a:pPr marL="342900" marR="0" lvl="0" indent="-342900" algn="just" rtl="0">
              <a:spcBef>
                <a:spcPts val="0"/>
              </a:spcBef>
              <a:spcAft>
                <a:spcPts val="0"/>
              </a:spcAft>
              <a:buClr>
                <a:schemeClr val="bg1">
                  <a:lumMod val="75000"/>
                </a:schemeClr>
              </a:buClr>
              <a:buSzPts val="2400"/>
              <a:buFont typeface="Arial"/>
              <a:buChar char="•"/>
            </a:pPr>
            <a:r>
              <a:rPr lang="en-US" sz="2400" dirty="0">
                <a:solidFill>
                  <a:schemeClr val="bg1">
                    <a:lumMod val="75000"/>
                  </a:schemeClr>
                </a:solidFill>
                <a:latin typeface="Helvetica Neue"/>
                <a:ea typeface="Helvetica Neue"/>
                <a:cs typeface="Helvetica Neue"/>
                <a:sym typeface="Helvetica Neue"/>
              </a:rPr>
              <a:t>Target-disease associations (+ evidence + score)</a:t>
            </a:r>
            <a:endParaRPr sz="2400" dirty="0">
              <a:solidFill>
                <a:schemeClr val="bg1">
                  <a:lumMod val="75000"/>
                </a:schemeClr>
              </a:solidFill>
              <a:latin typeface="Helvetica Neue"/>
              <a:ea typeface="Helvetica Neue"/>
              <a:cs typeface="Helvetica Neue"/>
              <a:sym typeface="Helvetica Neue"/>
            </a:endParaRPr>
          </a:p>
        </p:txBody>
      </p:sp>
      <p:sp>
        <p:nvSpPr>
          <p:cNvPr id="339" name="Google Shape;339;p55"/>
          <p:cNvSpPr txBox="1"/>
          <p:nvPr/>
        </p:nvSpPr>
        <p:spPr>
          <a:xfrm>
            <a:off x="14" y="5819446"/>
            <a:ext cx="3668717" cy="461665"/>
          </a:xfrm>
          <a:prstGeom prst="rect">
            <a:avLst/>
          </a:prstGeom>
          <a:noFill/>
          <a:ln>
            <a:noFill/>
          </a:ln>
        </p:spPr>
        <p:txBody>
          <a:bodyPr spcFirstLastPara="1" wrap="square" lIns="91425" tIns="45700" rIns="91425" bIns="45700" anchor="t" anchorCtr="0">
            <a:noAutofit/>
          </a:bodyPr>
          <a:lstStyle/>
          <a:p>
            <a:pPr marL="342900" marR="0" lvl="0" indent="-342900" algn="just" rtl="0">
              <a:spcBef>
                <a:spcPts val="0"/>
              </a:spcBef>
              <a:spcAft>
                <a:spcPts val="0"/>
              </a:spcAft>
              <a:buClr>
                <a:schemeClr val="accent1"/>
              </a:buClr>
              <a:buSzPts val="2400"/>
              <a:buFont typeface="Arial"/>
              <a:buChar char="•"/>
            </a:pPr>
            <a:r>
              <a:rPr lang="en-US" sz="2400" dirty="0">
                <a:solidFill>
                  <a:schemeClr val="accent1"/>
                </a:solidFill>
                <a:latin typeface="Helvetica Neue"/>
                <a:ea typeface="Helvetica Neue"/>
                <a:cs typeface="Helvetica Neue"/>
                <a:sym typeface="Helvetica Neue"/>
              </a:rPr>
              <a:t>Disease annotations</a:t>
            </a:r>
            <a:endParaRPr sz="2400" dirty="0">
              <a:solidFill>
                <a:schemeClr val="accent1"/>
              </a:solidFill>
              <a:latin typeface="Helvetica Neue"/>
              <a:ea typeface="Helvetica Neue"/>
              <a:cs typeface="Helvetica Neue"/>
              <a:sym typeface="Helvetica Neue"/>
            </a:endParaRPr>
          </a:p>
        </p:txBody>
      </p:sp>
      <p:sp>
        <p:nvSpPr>
          <p:cNvPr id="340" name="Google Shape;340;p55"/>
          <p:cNvSpPr txBox="1"/>
          <p:nvPr/>
        </p:nvSpPr>
        <p:spPr>
          <a:xfrm>
            <a:off x="-1" y="5211962"/>
            <a:ext cx="9143985" cy="533122"/>
          </a:xfrm>
          <a:prstGeom prst="rect">
            <a:avLst/>
          </a:prstGeom>
          <a:noFill/>
          <a:ln>
            <a:noFill/>
          </a:ln>
        </p:spPr>
        <p:txBody>
          <a:bodyPr spcFirstLastPara="1" wrap="square" lIns="91425" tIns="45700" rIns="91425" bIns="45700" anchor="t" anchorCtr="0">
            <a:noAutofit/>
          </a:bodyPr>
          <a:lstStyle/>
          <a:p>
            <a:pPr marL="285750" lvl="0" indent="-184150" algn="just">
              <a:buClr>
                <a:schemeClr val="dk1"/>
              </a:buClr>
              <a:buSzPts val="1600"/>
            </a:pPr>
            <a:r>
              <a:rPr lang="en-US" sz="1600" dirty="0">
                <a:hlinkClick r:id="rId3"/>
              </a:rPr>
              <a:t>https://www.targetvalidation.org/target/ENSG00000141510</a:t>
            </a:r>
            <a:endParaRPr sz="1600" dirty="0">
              <a:solidFill>
                <a:schemeClr val="bg1">
                  <a:lumMod val="75000"/>
                </a:schemeClr>
              </a:solidFill>
              <a:latin typeface="Helvetica Neue"/>
              <a:ea typeface="Helvetica Neue"/>
              <a:cs typeface="Helvetica Neue"/>
              <a:sym typeface="Helvetica Neue"/>
            </a:endParaRPr>
          </a:p>
        </p:txBody>
      </p:sp>
      <p:sp>
        <p:nvSpPr>
          <p:cNvPr id="341" name="Google Shape;341;p55"/>
          <p:cNvSpPr txBox="1"/>
          <p:nvPr/>
        </p:nvSpPr>
        <p:spPr>
          <a:xfrm>
            <a:off x="140680" y="6183860"/>
            <a:ext cx="9143984" cy="533122"/>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600" u="sng" dirty="0">
                <a:solidFill>
                  <a:schemeClr val="hlink"/>
                </a:solidFill>
                <a:latin typeface="Helvetica Neue"/>
                <a:ea typeface="Helvetica Neue"/>
                <a:cs typeface="Helvetica Neue"/>
                <a:sym typeface="Helvetica Neue"/>
                <a:hlinkClick r:id="rId4"/>
              </a:rPr>
              <a:t>https://www.targetvalidation.org/diseaset/EFO_0000228</a:t>
            </a:r>
            <a:endParaRPr sz="1600" dirty="0">
              <a:solidFill>
                <a:srgbClr val="7F7F7F"/>
              </a:solidFill>
              <a:latin typeface="Helvetica Neue"/>
              <a:ea typeface="Helvetica Neue"/>
              <a:cs typeface="Helvetica Neue"/>
              <a:sym typeface="Helvetica Neue"/>
            </a:endParaRPr>
          </a:p>
          <a:p>
            <a:pPr marL="0" marR="0" lvl="0" indent="0" algn="just" rtl="0">
              <a:spcBef>
                <a:spcPts val="0"/>
              </a:spcBef>
              <a:spcAft>
                <a:spcPts val="0"/>
              </a:spcAft>
              <a:buNone/>
            </a:pPr>
            <a:endParaRPr sz="1600" dirty="0">
              <a:solidFill>
                <a:srgbClr val="7F7F7F"/>
              </a:solidFill>
              <a:latin typeface="Helvetica Neue"/>
              <a:ea typeface="Helvetica Neue"/>
              <a:cs typeface="Helvetica Neue"/>
              <a:sym typeface="Helvetica Neue"/>
            </a:endParaRPr>
          </a:p>
        </p:txBody>
      </p:sp>
      <p:sp>
        <p:nvSpPr>
          <p:cNvPr id="342" name="Google Shape;342;p55"/>
          <p:cNvSpPr txBox="1"/>
          <p:nvPr/>
        </p:nvSpPr>
        <p:spPr>
          <a:xfrm>
            <a:off x="140680" y="4299674"/>
            <a:ext cx="9143986" cy="5847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600" u="sng" dirty="0">
                <a:solidFill>
                  <a:schemeClr val="bg1">
                    <a:lumMod val="75000"/>
                  </a:schemeClr>
                </a:solidFill>
                <a:latin typeface="Helvetica Neue"/>
                <a:ea typeface="Helvetica Neue"/>
                <a:cs typeface="Helvetica Neue"/>
                <a:sym typeface="Helvetica Neue"/>
                <a:hlinkClick r:id="rId5">
                  <a:extLst>
                    <a:ext uri="{A12FA001-AC4F-418D-AE19-62706E023703}">
                      <ahyp:hlinkClr xmlns:ahyp="http://schemas.microsoft.com/office/drawing/2018/hyperlinkcolor" val="tx"/>
                    </a:ext>
                  </a:extLst>
                </a:hlinkClick>
              </a:rPr>
              <a:t>https://www.targetvalidation.org/evidence/ENSG00000141510/EFO_0000228</a:t>
            </a:r>
            <a:endParaRPr sz="1600" dirty="0">
              <a:solidFill>
                <a:schemeClr val="bg1">
                  <a:lumMod val="75000"/>
                </a:schemeClr>
              </a:solidFill>
              <a:latin typeface="Helvetica Neue"/>
              <a:ea typeface="Helvetica Neue"/>
              <a:cs typeface="Helvetica Neue"/>
              <a:sym typeface="Helvetica Neue"/>
            </a:endParaRPr>
          </a:p>
          <a:p>
            <a:pPr marL="0" marR="0" lvl="0" indent="0" algn="just" rtl="0">
              <a:spcBef>
                <a:spcPts val="0"/>
              </a:spcBef>
              <a:spcAft>
                <a:spcPts val="0"/>
              </a:spcAft>
              <a:buNone/>
            </a:pPr>
            <a:endParaRPr sz="1600" dirty="0">
              <a:solidFill>
                <a:schemeClr val="bg1">
                  <a:lumMod val="75000"/>
                </a:schemeClr>
              </a:solidFill>
              <a:latin typeface="Helvetica Neue"/>
              <a:ea typeface="Helvetica Neue"/>
              <a:cs typeface="Helvetica Neue"/>
              <a:sym typeface="Helvetica Neue"/>
            </a:endParaRPr>
          </a:p>
        </p:txBody>
      </p:sp>
      <p:pic>
        <p:nvPicPr>
          <p:cNvPr id="12" name="Picture 11">
            <a:extLst>
              <a:ext uri="{FF2B5EF4-FFF2-40B4-BE49-F238E27FC236}">
                <a16:creationId xmlns:a16="http://schemas.microsoft.com/office/drawing/2014/main" id="{1BD3FA09-C26F-244D-A4ED-69EEC2513B18}"/>
              </a:ext>
            </a:extLst>
          </p:cNvPr>
          <p:cNvPicPr>
            <a:picLocks noChangeAspect="1"/>
          </p:cNvPicPr>
          <p:nvPr/>
        </p:nvPicPr>
        <p:blipFill rotWithShape="1">
          <a:blip r:embed="rId6"/>
          <a:srcRect l="14884" r="-1" b="870"/>
          <a:stretch/>
        </p:blipFill>
        <p:spPr>
          <a:xfrm>
            <a:off x="5331246" y="620979"/>
            <a:ext cx="3527203" cy="2736895"/>
          </a:xfrm>
          <a:prstGeom prst="ellipse">
            <a:avLst/>
          </a:prstGeom>
        </p:spPr>
      </p:pic>
    </p:spTree>
    <p:extLst>
      <p:ext uri="{BB962C8B-B14F-4D97-AF65-F5344CB8AC3E}">
        <p14:creationId xmlns:p14="http://schemas.microsoft.com/office/powerpoint/2010/main" val="19933820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60"/>
          <p:cNvSpPr txBox="1"/>
          <p:nvPr/>
        </p:nvSpPr>
        <p:spPr>
          <a:xfrm>
            <a:off x="-56028" y="100814"/>
            <a:ext cx="9144000"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endParaRPr sz="4000" b="0" i="0">
              <a:solidFill>
                <a:srgbClr val="0091EB"/>
              </a:solidFill>
              <a:latin typeface="Helvetica Neue"/>
              <a:ea typeface="Helvetica Neue"/>
              <a:cs typeface="Helvetica Neue"/>
              <a:sym typeface="Helvetica Neue"/>
            </a:endParaRPr>
          </a:p>
        </p:txBody>
      </p:sp>
      <p:sp>
        <p:nvSpPr>
          <p:cNvPr id="404" name="Google Shape;404;p60"/>
          <p:cNvSpPr txBox="1"/>
          <p:nvPr/>
        </p:nvSpPr>
        <p:spPr>
          <a:xfrm>
            <a:off x="-56028" y="66287"/>
            <a:ext cx="9200028"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r>
              <a:rPr lang="en-US" sz="4000" b="0" i="0">
                <a:solidFill>
                  <a:srgbClr val="0091EB"/>
                </a:solidFill>
                <a:latin typeface="Helvetica Neue"/>
                <a:ea typeface="Helvetica Neue"/>
                <a:cs typeface="Helvetica Neue"/>
                <a:sym typeface="Helvetica Neue"/>
              </a:rPr>
              <a:t>Target annotations</a:t>
            </a:r>
            <a:endParaRPr sz="4000" b="0" i="0">
              <a:solidFill>
                <a:srgbClr val="0091EB"/>
              </a:solidFill>
              <a:latin typeface="Helvetica Neue"/>
              <a:ea typeface="Helvetica Neue"/>
              <a:cs typeface="Helvetica Neue"/>
              <a:sym typeface="Helvetica Neue"/>
            </a:endParaRPr>
          </a:p>
        </p:txBody>
      </p:sp>
      <p:grpSp>
        <p:nvGrpSpPr>
          <p:cNvPr id="405" name="Google Shape;405;p60"/>
          <p:cNvGrpSpPr/>
          <p:nvPr/>
        </p:nvGrpSpPr>
        <p:grpSpPr>
          <a:xfrm>
            <a:off x="3851083" y="1021117"/>
            <a:ext cx="5251584" cy="5074599"/>
            <a:chOff x="4188525" y="1211915"/>
            <a:chExt cx="5251584" cy="5074599"/>
          </a:xfrm>
        </p:grpSpPr>
        <p:pic>
          <p:nvPicPr>
            <p:cNvPr id="406" name="Google Shape;406;p60"/>
            <p:cNvPicPr preferRelativeResize="0"/>
            <p:nvPr/>
          </p:nvPicPr>
          <p:blipFill rotWithShape="1">
            <a:blip r:embed="rId3">
              <a:alphaModFix/>
            </a:blip>
            <a:srcRect/>
            <a:stretch/>
          </p:blipFill>
          <p:spPr>
            <a:xfrm>
              <a:off x="6191158" y="1211915"/>
              <a:ext cx="1126564" cy="934909"/>
            </a:xfrm>
            <a:prstGeom prst="rect">
              <a:avLst/>
            </a:prstGeom>
            <a:noFill/>
            <a:ln>
              <a:noFill/>
            </a:ln>
          </p:spPr>
        </p:pic>
        <p:pic>
          <p:nvPicPr>
            <p:cNvPr id="407" name="Google Shape;407;p60"/>
            <p:cNvPicPr preferRelativeResize="0"/>
            <p:nvPr/>
          </p:nvPicPr>
          <p:blipFill rotWithShape="1">
            <a:blip r:embed="rId4">
              <a:alphaModFix/>
            </a:blip>
            <a:srcRect/>
            <a:stretch/>
          </p:blipFill>
          <p:spPr>
            <a:xfrm>
              <a:off x="4481229" y="2767566"/>
              <a:ext cx="1729896" cy="792000"/>
            </a:xfrm>
            <a:prstGeom prst="rect">
              <a:avLst/>
            </a:prstGeom>
            <a:noFill/>
            <a:ln>
              <a:noFill/>
            </a:ln>
          </p:spPr>
        </p:pic>
        <p:pic>
          <p:nvPicPr>
            <p:cNvPr id="408" name="Google Shape;408;p60"/>
            <p:cNvPicPr preferRelativeResize="0"/>
            <p:nvPr/>
          </p:nvPicPr>
          <p:blipFill rotWithShape="1">
            <a:blip r:embed="rId5">
              <a:alphaModFix/>
            </a:blip>
            <a:srcRect/>
            <a:stretch/>
          </p:blipFill>
          <p:spPr>
            <a:xfrm>
              <a:off x="4188525" y="3852434"/>
              <a:ext cx="2315515" cy="719999"/>
            </a:xfrm>
            <a:prstGeom prst="rect">
              <a:avLst/>
            </a:prstGeom>
            <a:noFill/>
            <a:ln>
              <a:noFill/>
            </a:ln>
          </p:spPr>
        </p:pic>
        <p:pic>
          <p:nvPicPr>
            <p:cNvPr id="409" name="Google Shape;409;p60"/>
            <p:cNvPicPr preferRelativeResize="0"/>
            <p:nvPr/>
          </p:nvPicPr>
          <p:blipFill rotWithShape="1">
            <a:blip r:embed="rId6">
              <a:alphaModFix/>
            </a:blip>
            <a:srcRect/>
            <a:stretch/>
          </p:blipFill>
          <p:spPr>
            <a:xfrm>
              <a:off x="8720110" y="5314514"/>
              <a:ext cx="719999" cy="719999"/>
            </a:xfrm>
            <a:prstGeom prst="rect">
              <a:avLst/>
            </a:prstGeom>
            <a:noFill/>
            <a:ln>
              <a:noFill/>
            </a:ln>
          </p:spPr>
        </p:pic>
        <p:pic>
          <p:nvPicPr>
            <p:cNvPr id="410" name="Google Shape;410;p60"/>
            <p:cNvPicPr preferRelativeResize="0"/>
            <p:nvPr/>
          </p:nvPicPr>
          <p:blipFill rotWithShape="1">
            <a:blip r:embed="rId7">
              <a:alphaModFix/>
            </a:blip>
            <a:srcRect/>
            <a:stretch/>
          </p:blipFill>
          <p:spPr>
            <a:xfrm>
              <a:off x="6651116" y="3987453"/>
              <a:ext cx="1501917" cy="938698"/>
            </a:xfrm>
            <a:prstGeom prst="rect">
              <a:avLst/>
            </a:prstGeom>
            <a:noFill/>
            <a:ln>
              <a:noFill/>
            </a:ln>
          </p:spPr>
        </p:pic>
        <p:pic>
          <p:nvPicPr>
            <p:cNvPr id="411" name="Google Shape;411;p60"/>
            <p:cNvPicPr preferRelativeResize="0"/>
            <p:nvPr/>
          </p:nvPicPr>
          <p:blipFill rotWithShape="1">
            <a:blip r:embed="rId8">
              <a:alphaModFix/>
            </a:blip>
            <a:srcRect/>
            <a:stretch/>
          </p:blipFill>
          <p:spPr>
            <a:xfrm>
              <a:off x="6179769" y="5062514"/>
              <a:ext cx="1318712" cy="1224000"/>
            </a:xfrm>
            <a:prstGeom prst="rect">
              <a:avLst/>
            </a:prstGeom>
            <a:noFill/>
            <a:ln>
              <a:noFill/>
            </a:ln>
          </p:spPr>
        </p:pic>
        <p:pic>
          <p:nvPicPr>
            <p:cNvPr id="412" name="Google Shape;412;p60"/>
            <p:cNvPicPr preferRelativeResize="0"/>
            <p:nvPr/>
          </p:nvPicPr>
          <p:blipFill rotWithShape="1">
            <a:blip r:embed="rId9">
              <a:alphaModFix/>
            </a:blip>
            <a:srcRect l="7327" r="3342"/>
            <a:stretch/>
          </p:blipFill>
          <p:spPr>
            <a:xfrm>
              <a:off x="6457006" y="2826995"/>
              <a:ext cx="1525011" cy="899999"/>
            </a:xfrm>
            <a:prstGeom prst="rect">
              <a:avLst/>
            </a:prstGeom>
            <a:noFill/>
            <a:ln>
              <a:noFill/>
            </a:ln>
          </p:spPr>
        </p:pic>
        <p:pic>
          <p:nvPicPr>
            <p:cNvPr id="413" name="Google Shape;413;p60"/>
            <p:cNvPicPr preferRelativeResize="0"/>
            <p:nvPr/>
          </p:nvPicPr>
          <p:blipFill rotWithShape="1">
            <a:blip r:embed="rId10">
              <a:alphaModFix/>
            </a:blip>
            <a:srcRect/>
            <a:stretch/>
          </p:blipFill>
          <p:spPr>
            <a:xfrm>
              <a:off x="6656296" y="2133213"/>
              <a:ext cx="2164146" cy="701293"/>
            </a:xfrm>
            <a:prstGeom prst="rect">
              <a:avLst/>
            </a:prstGeom>
            <a:noFill/>
            <a:ln>
              <a:noFill/>
            </a:ln>
          </p:spPr>
        </p:pic>
        <p:pic>
          <p:nvPicPr>
            <p:cNvPr id="414" name="Google Shape;414;p60" descr="SGC.png"/>
            <p:cNvPicPr preferRelativeResize="0"/>
            <p:nvPr/>
          </p:nvPicPr>
          <p:blipFill rotWithShape="1">
            <a:blip r:embed="rId11">
              <a:alphaModFix/>
            </a:blip>
            <a:srcRect b="8707"/>
            <a:stretch/>
          </p:blipFill>
          <p:spPr>
            <a:xfrm>
              <a:off x="4312076" y="4605632"/>
              <a:ext cx="1914727" cy="827999"/>
            </a:xfrm>
            <a:prstGeom prst="rect">
              <a:avLst/>
            </a:prstGeom>
            <a:noFill/>
            <a:ln>
              <a:noFill/>
            </a:ln>
          </p:spPr>
        </p:pic>
        <p:pic>
          <p:nvPicPr>
            <p:cNvPr id="415" name="Google Shape;415;p60"/>
            <p:cNvPicPr preferRelativeResize="0"/>
            <p:nvPr/>
          </p:nvPicPr>
          <p:blipFill rotWithShape="1">
            <a:blip r:embed="rId12">
              <a:alphaModFix/>
            </a:blip>
            <a:srcRect/>
            <a:stretch/>
          </p:blipFill>
          <p:spPr>
            <a:xfrm>
              <a:off x="4312076" y="2133213"/>
              <a:ext cx="2294987" cy="540000"/>
            </a:xfrm>
            <a:prstGeom prst="rect">
              <a:avLst/>
            </a:prstGeom>
            <a:noFill/>
            <a:ln>
              <a:noFill/>
            </a:ln>
          </p:spPr>
        </p:pic>
        <p:pic>
          <p:nvPicPr>
            <p:cNvPr id="416" name="Google Shape;416;p60" descr="COSMIC.png"/>
            <p:cNvPicPr preferRelativeResize="0"/>
            <p:nvPr/>
          </p:nvPicPr>
          <p:blipFill rotWithShape="1">
            <a:blip r:embed="rId13">
              <a:alphaModFix/>
            </a:blip>
            <a:srcRect/>
            <a:stretch/>
          </p:blipFill>
          <p:spPr>
            <a:xfrm>
              <a:off x="4297256" y="1579239"/>
              <a:ext cx="1893902" cy="395998"/>
            </a:xfrm>
            <a:prstGeom prst="rect">
              <a:avLst/>
            </a:prstGeom>
            <a:noFill/>
            <a:ln>
              <a:noFill/>
            </a:ln>
          </p:spPr>
        </p:pic>
        <p:pic>
          <p:nvPicPr>
            <p:cNvPr id="417" name="Google Shape;417;p60" descr="chembl_logo_pink.png"/>
            <p:cNvPicPr preferRelativeResize="0"/>
            <p:nvPr/>
          </p:nvPicPr>
          <p:blipFill rotWithShape="1">
            <a:blip r:embed="rId14">
              <a:alphaModFix/>
            </a:blip>
            <a:srcRect/>
            <a:stretch/>
          </p:blipFill>
          <p:spPr>
            <a:xfrm>
              <a:off x="7356963" y="1381240"/>
              <a:ext cx="986594" cy="935999"/>
            </a:xfrm>
            <a:prstGeom prst="rect">
              <a:avLst/>
            </a:prstGeom>
            <a:solidFill>
              <a:srgbClr val="F2F2F2"/>
            </a:solidFill>
            <a:ln>
              <a:noFill/>
            </a:ln>
          </p:spPr>
        </p:pic>
        <p:pic>
          <p:nvPicPr>
            <p:cNvPr id="418" name="Google Shape;418;p60" descr="chemical-probes-logo@2x.png"/>
            <p:cNvPicPr preferRelativeResize="0"/>
            <p:nvPr/>
          </p:nvPicPr>
          <p:blipFill rotWithShape="1">
            <a:blip r:embed="rId15">
              <a:alphaModFix/>
            </a:blip>
            <a:srcRect/>
            <a:stretch/>
          </p:blipFill>
          <p:spPr>
            <a:xfrm>
              <a:off x="4537528" y="5616433"/>
              <a:ext cx="1544900" cy="576000"/>
            </a:xfrm>
            <a:prstGeom prst="rect">
              <a:avLst/>
            </a:prstGeom>
            <a:noFill/>
            <a:ln>
              <a:noFill/>
            </a:ln>
          </p:spPr>
        </p:pic>
        <p:pic>
          <p:nvPicPr>
            <p:cNvPr id="419" name="Google Shape;419;p60" descr="probeminer.png"/>
            <p:cNvPicPr preferRelativeResize="0"/>
            <p:nvPr/>
          </p:nvPicPr>
          <p:blipFill rotWithShape="1">
            <a:blip r:embed="rId16">
              <a:alphaModFix/>
            </a:blip>
            <a:srcRect/>
            <a:stretch/>
          </p:blipFill>
          <p:spPr>
            <a:xfrm>
              <a:off x="8257867" y="4362311"/>
              <a:ext cx="719999" cy="719999"/>
            </a:xfrm>
            <a:prstGeom prst="rect">
              <a:avLst/>
            </a:prstGeom>
            <a:noFill/>
            <a:ln>
              <a:noFill/>
            </a:ln>
          </p:spPr>
        </p:pic>
        <p:pic>
          <p:nvPicPr>
            <p:cNvPr id="420" name="Google Shape;420;p60" descr="Screen Shot 2018-09-20 at 17.10.05.png"/>
            <p:cNvPicPr preferRelativeResize="0"/>
            <p:nvPr/>
          </p:nvPicPr>
          <p:blipFill rotWithShape="1">
            <a:blip r:embed="rId17">
              <a:alphaModFix/>
            </a:blip>
            <a:srcRect/>
            <a:stretch/>
          </p:blipFill>
          <p:spPr>
            <a:xfrm>
              <a:off x="7394411" y="5202531"/>
              <a:ext cx="1202173" cy="998728"/>
            </a:xfrm>
            <a:prstGeom prst="rect">
              <a:avLst/>
            </a:prstGeom>
            <a:noFill/>
            <a:ln>
              <a:noFill/>
            </a:ln>
          </p:spPr>
        </p:pic>
      </p:grpSp>
      <p:sp>
        <p:nvSpPr>
          <p:cNvPr id="421" name="Google Shape;421;p60"/>
          <p:cNvSpPr/>
          <p:nvPr/>
        </p:nvSpPr>
        <p:spPr>
          <a:xfrm>
            <a:off x="114031" y="97559"/>
            <a:ext cx="1341042" cy="668502"/>
          </a:xfrm>
          <a:prstGeom prst="wedgeRoundRectCallout">
            <a:avLst>
              <a:gd name="adj1" fmla="val -21286"/>
              <a:gd name="adj2" fmla="val 47956"/>
              <a:gd name="adj3" fmla="val 16667"/>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2" name="Google Shape;422;p60"/>
          <p:cNvSpPr txBox="1"/>
          <p:nvPr/>
        </p:nvSpPr>
        <p:spPr>
          <a:xfrm>
            <a:off x="166017" y="154744"/>
            <a:ext cx="1241491" cy="533077"/>
          </a:xfrm>
          <a:prstGeom prst="rect">
            <a:avLst/>
          </a:prstGeom>
          <a:solidFill>
            <a:srgbClr val="FFFFFF"/>
          </a:solidFill>
          <a:ln w="9525" cap="flat" cmpd="sng">
            <a:solidFill>
              <a:srgbClr val="BFBFB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1400"/>
              <a:buFont typeface="Helvetica Neue"/>
              <a:buNone/>
            </a:pPr>
            <a:r>
              <a:rPr lang="en-US" sz="1400" b="0" i="0">
                <a:solidFill>
                  <a:srgbClr val="0091EB"/>
                </a:solidFill>
                <a:latin typeface="Helvetica Neue"/>
                <a:ea typeface="Helvetica Neue"/>
                <a:cs typeface="Helvetica Neue"/>
                <a:sym typeface="Helvetica Neue"/>
              </a:rPr>
              <a:t>Target </a:t>
            </a:r>
            <a:endParaRPr/>
          </a:p>
          <a:p>
            <a:pPr marL="0" marR="0" lvl="0" indent="0" algn="ctr" rtl="0">
              <a:spcBef>
                <a:spcPts val="0"/>
              </a:spcBef>
              <a:spcAft>
                <a:spcPts val="0"/>
              </a:spcAft>
              <a:buClr>
                <a:srgbClr val="0091EB"/>
              </a:buClr>
              <a:buSzPts val="1400"/>
              <a:buFont typeface="Helvetica Neue"/>
              <a:buNone/>
            </a:pPr>
            <a:r>
              <a:rPr lang="en-US" sz="1400" b="0" i="0">
                <a:solidFill>
                  <a:srgbClr val="0091EB"/>
                </a:solidFill>
                <a:latin typeface="Helvetica Neue"/>
                <a:ea typeface="Helvetica Neue"/>
                <a:cs typeface="Helvetica Neue"/>
                <a:sym typeface="Helvetica Neue"/>
              </a:rPr>
              <a:t>profile page</a:t>
            </a:r>
            <a:endParaRPr/>
          </a:p>
        </p:txBody>
      </p:sp>
      <p:sp>
        <p:nvSpPr>
          <p:cNvPr id="423" name="Google Shape;423;p60"/>
          <p:cNvSpPr txBox="1"/>
          <p:nvPr/>
        </p:nvSpPr>
        <p:spPr>
          <a:xfrm>
            <a:off x="0" y="6446154"/>
            <a:ext cx="9144000" cy="58477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u="sng" dirty="0">
                <a:solidFill>
                  <a:schemeClr val="hlink"/>
                </a:solidFill>
                <a:latin typeface="Helvetica Neue"/>
                <a:ea typeface="Helvetica Neue"/>
                <a:cs typeface="Helvetica Neue"/>
                <a:sym typeface="Helvetica Neue"/>
                <a:hlinkClick r:id="rId18"/>
              </a:rPr>
              <a:t>https://docs.targetvalidation.org/getting-started/getting-started/target-profile</a:t>
            </a:r>
            <a:endParaRPr sz="1600" dirty="0">
              <a:solidFill>
                <a:schemeClr val="dk1"/>
              </a:solidFill>
              <a:latin typeface="Helvetica Neue"/>
              <a:ea typeface="Helvetica Neue"/>
              <a:cs typeface="Helvetica Neue"/>
              <a:sym typeface="Helvetica Neue"/>
            </a:endParaRPr>
          </a:p>
          <a:p>
            <a:pPr marL="0" marR="0" lvl="0" indent="0" algn="ctr" rtl="0">
              <a:spcBef>
                <a:spcPts val="0"/>
              </a:spcBef>
              <a:spcAft>
                <a:spcPts val="0"/>
              </a:spcAft>
              <a:buNone/>
            </a:pPr>
            <a:endParaRPr sz="1600" dirty="0">
              <a:solidFill>
                <a:schemeClr val="dk1"/>
              </a:solidFill>
              <a:latin typeface="Helvetica Neue"/>
              <a:ea typeface="Helvetica Neue"/>
              <a:cs typeface="Helvetica Neue"/>
              <a:sym typeface="Helvetica Neue"/>
            </a:endParaRPr>
          </a:p>
        </p:txBody>
      </p:sp>
      <p:pic>
        <p:nvPicPr>
          <p:cNvPr id="424" name="Google Shape;424;p60" descr="Screen Shot 2018-12-21 at 14.12.15.png"/>
          <p:cNvPicPr preferRelativeResize="0"/>
          <p:nvPr/>
        </p:nvPicPr>
        <p:blipFill rotWithShape="1">
          <a:blip r:embed="rId19">
            <a:alphaModFix/>
          </a:blip>
          <a:srcRect b="2933"/>
          <a:stretch/>
        </p:blipFill>
        <p:spPr>
          <a:xfrm>
            <a:off x="256197" y="1090078"/>
            <a:ext cx="3561710" cy="5213445"/>
          </a:xfrm>
          <a:prstGeom prst="rect">
            <a:avLst/>
          </a:prstGeom>
          <a:noFill/>
          <a:ln>
            <a:noFill/>
          </a:ln>
        </p:spPr>
      </p:pic>
      <p:pic>
        <p:nvPicPr>
          <p:cNvPr id="24" name="Picture 23">
            <a:extLst>
              <a:ext uri="{FF2B5EF4-FFF2-40B4-BE49-F238E27FC236}">
                <a16:creationId xmlns:a16="http://schemas.microsoft.com/office/drawing/2014/main" id="{08B844FF-AEB1-7845-AAAB-F78AE5EACADD}"/>
              </a:ext>
            </a:extLst>
          </p:cNvPr>
          <p:cNvPicPr>
            <a:picLocks noChangeAspect="1"/>
          </p:cNvPicPr>
          <p:nvPr/>
        </p:nvPicPr>
        <p:blipFill rotWithShape="1">
          <a:blip r:embed="rId20"/>
          <a:srcRect l="-2354" t="16007"/>
          <a:stretch/>
        </p:blipFill>
        <p:spPr>
          <a:xfrm>
            <a:off x="8262355" y="1167424"/>
            <a:ext cx="756138" cy="789722"/>
          </a:xfrm>
          <a:prstGeom prst="rect">
            <a:avLst/>
          </a:prstGeom>
        </p:spPr>
      </p:pic>
      <p:pic>
        <p:nvPicPr>
          <p:cNvPr id="3" name="Picture 2">
            <a:extLst>
              <a:ext uri="{FF2B5EF4-FFF2-40B4-BE49-F238E27FC236}">
                <a16:creationId xmlns:a16="http://schemas.microsoft.com/office/drawing/2014/main" id="{A8FC0A3E-5CCF-2148-9222-2F62B09E23F2}"/>
              </a:ext>
            </a:extLst>
          </p:cNvPr>
          <p:cNvPicPr>
            <a:picLocks noChangeAspect="1"/>
          </p:cNvPicPr>
          <p:nvPr/>
        </p:nvPicPr>
        <p:blipFill rotWithShape="1">
          <a:blip r:embed="rId21"/>
          <a:srcRect l="1997" t="11752" r="1431" b="11228"/>
          <a:stretch/>
        </p:blipFill>
        <p:spPr>
          <a:xfrm>
            <a:off x="284548" y="925399"/>
            <a:ext cx="3489827" cy="328559"/>
          </a:xfrm>
          <a:prstGeom prst="rect">
            <a:avLst/>
          </a:prstGeom>
        </p:spPr>
      </p:pic>
      <p:pic>
        <p:nvPicPr>
          <p:cNvPr id="4" name="Picture 3">
            <a:extLst>
              <a:ext uri="{FF2B5EF4-FFF2-40B4-BE49-F238E27FC236}">
                <a16:creationId xmlns:a16="http://schemas.microsoft.com/office/drawing/2014/main" id="{3231AC44-41FC-1C49-94E3-035D5A1FC27C}"/>
              </a:ext>
            </a:extLst>
          </p:cNvPr>
          <p:cNvPicPr>
            <a:picLocks noChangeAspect="1"/>
          </p:cNvPicPr>
          <p:nvPr/>
        </p:nvPicPr>
        <p:blipFill>
          <a:blip r:embed="rId22"/>
          <a:stretch>
            <a:fillRect/>
          </a:stretch>
        </p:blipFill>
        <p:spPr>
          <a:xfrm>
            <a:off x="7723140" y="2761301"/>
            <a:ext cx="1139114" cy="850538"/>
          </a:xfrm>
          <a:prstGeom prst="rect">
            <a:avLst/>
          </a:prstGeom>
        </p:spPr>
      </p:pic>
    </p:spTree>
    <p:extLst>
      <p:ext uri="{BB962C8B-B14F-4D97-AF65-F5344CB8AC3E}">
        <p14:creationId xmlns:p14="http://schemas.microsoft.com/office/powerpoint/2010/main" val="1005943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7" name="Google Shape;267;p50"/>
          <p:cNvSpPr txBox="1"/>
          <p:nvPr/>
        </p:nvSpPr>
        <p:spPr>
          <a:xfrm>
            <a:off x="-86111" y="141987"/>
            <a:ext cx="9386190"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r>
              <a:rPr lang="en-US" sz="4000" b="0" i="0" u="none" dirty="0">
                <a:solidFill>
                  <a:srgbClr val="0091EB"/>
                </a:solidFill>
                <a:latin typeface="Helvetica Neue"/>
                <a:ea typeface="Helvetica Neue"/>
                <a:cs typeface="Helvetica Neue"/>
                <a:sym typeface="Helvetica Neue"/>
              </a:rPr>
              <a:t>Drug </a:t>
            </a:r>
            <a:r>
              <a:rPr lang="en-US" sz="4000" b="0" i="0" u="none" dirty="0">
                <a:solidFill>
                  <a:srgbClr val="0091EB"/>
                </a:solidFill>
                <a:latin typeface="Helvetica" pitchFamily="2" charset="0"/>
                <a:ea typeface="Helvetica Neue"/>
                <a:cs typeface="Helvetica Neue"/>
                <a:sym typeface="Helvetica Neue"/>
              </a:rPr>
              <a:t>discovery</a:t>
            </a:r>
            <a:r>
              <a:rPr lang="en-US" sz="4000" b="0" i="0" u="none" dirty="0">
                <a:solidFill>
                  <a:srgbClr val="0091EB"/>
                </a:solidFill>
                <a:latin typeface="Helvetica Neue"/>
                <a:ea typeface="Helvetica Neue"/>
                <a:cs typeface="Helvetica Neue"/>
                <a:sym typeface="Helvetica Neue"/>
              </a:rPr>
              <a:t> R&amp;D</a:t>
            </a:r>
            <a:endParaRPr sz="4000" b="0" i="0" u="none" dirty="0">
              <a:solidFill>
                <a:srgbClr val="0091EB"/>
              </a:solidFill>
              <a:latin typeface="Helvetica Neue"/>
              <a:ea typeface="Helvetica Neue"/>
              <a:cs typeface="Helvetica Neue"/>
              <a:sym typeface="Helvetica Neue"/>
            </a:endParaRPr>
          </a:p>
        </p:txBody>
      </p:sp>
      <p:pic>
        <p:nvPicPr>
          <p:cNvPr id="5" name="Picture 4">
            <a:extLst>
              <a:ext uri="{FF2B5EF4-FFF2-40B4-BE49-F238E27FC236}">
                <a16:creationId xmlns:a16="http://schemas.microsoft.com/office/drawing/2014/main" id="{8CA05345-2498-7040-87CB-5E4F56796DBB}"/>
              </a:ext>
            </a:extLst>
          </p:cNvPr>
          <p:cNvPicPr>
            <a:picLocks noChangeAspect="1"/>
          </p:cNvPicPr>
          <p:nvPr/>
        </p:nvPicPr>
        <p:blipFill rotWithShape="1">
          <a:blip r:embed="rId3"/>
          <a:srcRect l="2120" r="7561"/>
          <a:stretch/>
        </p:blipFill>
        <p:spPr>
          <a:xfrm>
            <a:off x="6460700" y="1098197"/>
            <a:ext cx="2407871" cy="5004318"/>
          </a:xfrm>
          <a:prstGeom prst="rect">
            <a:avLst/>
          </a:prstGeom>
        </p:spPr>
      </p:pic>
      <p:grpSp>
        <p:nvGrpSpPr>
          <p:cNvPr id="7" name="Group 6">
            <a:extLst>
              <a:ext uri="{FF2B5EF4-FFF2-40B4-BE49-F238E27FC236}">
                <a16:creationId xmlns:a16="http://schemas.microsoft.com/office/drawing/2014/main" id="{AFC4025D-E175-164B-AD4D-F8E344D69290}"/>
              </a:ext>
            </a:extLst>
          </p:cNvPr>
          <p:cNvGrpSpPr/>
          <p:nvPr/>
        </p:nvGrpSpPr>
        <p:grpSpPr>
          <a:xfrm>
            <a:off x="478857" y="1395176"/>
            <a:ext cx="5220393" cy="4572000"/>
            <a:chOff x="371613" y="1456737"/>
            <a:chExt cx="5220393" cy="4572000"/>
          </a:xfrm>
        </p:grpSpPr>
        <p:pic>
          <p:nvPicPr>
            <p:cNvPr id="3" name="Picture 2">
              <a:extLst>
                <a:ext uri="{FF2B5EF4-FFF2-40B4-BE49-F238E27FC236}">
                  <a16:creationId xmlns:a16="http://schemas.microsoft.com/office/drawing/2014/main" id="{DE2FEF82-B3F5-9F4A-B018-2176C589C8F7}"/>
                </a:ext>
              </a:extLst>
            </p:cNvPr>
            <p:cNvPicPr>
              <a:picLocks noChangeAspect="1"/>
            </p:cNvPicPr>
            <p:nvPr/>
          </p:nvPicPr>
          <p:blipFill>
            <a:blip r:embed="rId4"/>
            <a:stretch>
              <a:fillRect/>
            </a:stretch>
          </p:blipFill>
          <p:spPr>
            <a:xfrm>
              <a:off x="371613" y="1456737"/>
              <a:ext cx="5220393" cy="4572000"/>
            </a:xfrm>
            <a:prstGeom prst="rect">
              <a:avLst/>
            </a:prstGeom>
          </p:spPr>
        </p:pic>
        <p:sp>
          <p:nvSpPr>
            <p:cNvPr id="6" name="Oval 5">
              <a:extLst>
                <a:ext uri="{FF2B5EF4-FFF2-40B4-BE49-F238E27FC236}">
                  <a16:creationId xmlns:a16="http://schemas.microsoft.com/office/drawing/2014/main" id="{74B6D99F-999A-C34A-9E69-2F8CD90BABCC}"/>
                </a:ext>
              </a:extLst>
            </p:cNvPr>
            <p:cNvSpPr>
              <a:spLocks noChangeAspect="1"/>
            </p:cNvSpPr>
            <p:nvPr/>
          </p:nvSpPr>
          <p:spPr>
            <a:xfrm>
              <a:off x="1351722" y="2280376"/>
              <a:ext cx="3255262" cy="312088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Google Shape;293;p52">
            <a:extLst>
              <a:ext uri="{FF2B5EF4-FFF2-40B4-BE49-F238E27FC236}">
                <a16:creationId xmlns:a16="http://schemas.microsoft.com/office/drawing/2014/main" id="{ECE22337-1BAC-6242-99C1-911DB442A61B}"/>
              </a:ext>
            </a:extLst>
          </p:cNvPr>
          <p:cNvSpPr/>
          <p:nvPr/>
        </p:nvSpPr>
        <p:spPr>
          <a:xfrm>
            <a:off x="3923607" y="6395551"/>
            <a:ext cx="5220393" cy="54915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dirty="0">
                <a:solidFill>
                  <a:srgbClr val="7F7F7F"/>
                </a:solidFill>
                <a:latin typeface="Helvetica" pitchFamily="2" charset="0"/>
                <a:ea typeface="Helvetica Neue"/>
                <a:cs typeface="Helvetica Neue"/>
                <a:sym typeface="Helvetica Neue"/>
              </a:rPr>
              <a:t>Lengthy, costly, </a:t>
            </a:r>
            <a:r>
              <a:rPr lang="en-US" sz="1600" b="1" dirty="0">
                <a:solidFill>
                  <a:srgbClr val="FF0000"/>
                </a:solidFill>
                <a:latin typeface="Helvetica" pitchFamily="2" charset="0"/>
                <a:ea typeface="Helvetica Neue"/>
                <a:cs typeface="Helvetica Neue"/>
                <a:sym typeface="Helvetica Neue"/>
              </a:rPr>
              <a:t>high attrition</a:t>
            </a:r>
          </a:p>
          <a:p>
            <a:pPr algn="r"/>
            <a:r>
              <a:rPr lang="en-US" sz="1000" dirty="0">
                <a:solidFill>
                  <a:schemeClr val="bg1">
                    <a:lumMod val="50000"/>
                  </a:schemeClr>
                </a:solidFill>
                <a:latin typeface="Helvetica" pitchFamily="2" charset="0"/>
              </a:rPr>
              <a:t>https://www.genengnews.com/insights/how-crispr-is-accelerating-drug-discovery/</a:t>
            </a:r>
          </a:p>
          <a:p>
            <a:pPr marL="0" marR="0" lvl="0" indent="0" algn="r" rtl="0">
              <a:spcBef>
                <a:spcPts val="0"/>
              </a:spcBef>
              <a:spcAft>
                <a:spcPts val="0"/>
              </a:spcAft>
              <a:buNone/>
            </a:pPr>
            <a:endParaRPr sz="1600" dirty="0">
              <a:solidFill>
                <a:srgbClr val="7F7F7F"/>
              </a:solidFill>
              <a:latin typeface="Helvetica" pitchFamily="2" charset="0"/>
              <a:ea typeface="Helvetica Neue"/>
              <a:cs typeface="Helvetica Neue"/>
              <a:sym typeface="Helvetica Neue"/>
            </a:endParaRPr>
          </a:p>
        </p:txBody>
      </p:sp>
      <p:sp>
        <p:nvSpPr>
          <p:cNvPr id="19" name="Google Shape;293;p52">
            <a:extLst>
              <a:ext uri="{FF2B5EF4-FFF2-40B4-BE49-F238E27FC236}">
                <a16:creationId xmlns:a16="http://schemas.microsoft.com/office/drawing/2014/main" id="{61421318-2A65-F443-9287-FACAD132BDF3}"/>
              </a:ext>
            </a:extLst>
          </p:cNvPr>
          <p:cNvSpPr/>
          <p:nvPr/>
        </p:nvSpPr>
        <p:spPr>
          <a:xfrm>
            <a:off x="0" y="6432952"/>
            <a:ext cx="3498574" cy="474352"/>
          </a:xfrm>
          <a:prstGeom prst="rect">
            <a:avLst/>
          </a:prstGeom>
          <a:noFill/>
          <a:ln>
            <a:noFill/>
          </a:ln>
        </p:spPr>
        <p:txBody>
          <a:bodyPr spcFirstLastPara="1" wrap="square" lIns="91425" tIns="45700" rIns="91425" bIns="45700" anchor="t" anchorCtr="0">
            <a:noAutofit/>
          </a:bodyPr>
          <a:lstStyle/>
          <a:p>
            <a:pPr lvl="0"/>
            <a:r>
              <a:rPr lang="en-US" sz="1200" dirty="0">
                <a:solidFill>
                  <a:schemeClr val="bg1">
                    <a:lumMod val="50000"/>
                  </a:schemeClr>
                </a:solidFill>
                <a:latin typeface="Helvetica" pitchFamily="2" charset="0"/>
                <a:ea typeface="Calibri"/>
                <a:cs typeface="Calibri"/>
                <a:sym typeface="Calibri"/>
              </a:rPr>
              <a:t>DOI: 10.1016/j.molonc.2012.02.004</a:t>
            </a:r>
            <a:endParaRPr sz="1200" dirty="0">
              <a:solidFill>
                <a:schemeClr val="bg1">
                  <a:lumMod val="50000"/>
                </a:schemeClr>
              </a:solidFill>
              <a:latin typeface="Helvetica" pitchFamily="2" charset="0"/>
              <a:ea typeface="Helvetica Neue"/>
              <a:cs typeface="Helvetica Neue"/>
              <a:sym typeface="Helvetica Neue"/>
            </a:endParaRPr>
          </a:p>
        </p:txBody>
      </p:sp>
    </p:spTree>
    <p:extLst>
      <p:ext uri="{BB962C8B-B14F-4D97-AF65-F5344CB8AC3E}">
        <p14:creationId xmlns:p14="http://schemas.microsoft.com/office/powerpoint/2010/main" val="257259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Google Shape;404;p60">
            <a:extLst>
              <a:ext uri="{FF2B5EF4-FFF2-40B4-BE49-F238E27FC236}">
                <a16:creationId xmlns:a16="http://schemas.microsoft.com/office/drawing/2014/main" id="{E9AB0988-0523-634E-B95E-EB653B5E60D7}"/>
              </a:ext>
            </a:extLst>
          </p:cNvPr>
          <p:cNvSpPr txBox="1"/>
          <p:nvPr/>
        </p:nvSpPr>
        <p:spPr>
          <a:xfrm>
            <a:off x="-28014" y="235132"/>
            <a:ext cx="9200028"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r>
              <a:rPr lang="en-US" sz="4000" b="0" i="0" dirty="0">
                <a:solidFill>
                  <a:srgbClr val="0091EB"/>
                </a:solidFill>
                <a:latin typeface="Helvetica Neue"/>
                <a:ea typeface="Helvetica Neue"/>
                <a:cs typeface="Helvetica Neue"/>
                <a:sym typeface="Helvetica Neue"/>
              </a:rPr>
              <a:t>Is my target tractable?</a:t>
            </a:r>
            <a:endParaRPr sz="4000" b="0" i="0" dirty="0">
              <a:solidFill>
                <a:srgbClr val="0091EB"/>
              </a:solidFill>
              <a:latin typeface="Helvetica Neue"/>
              <a:ea typeface="Helvetica Neue"/>
              <a:cs typeface="Helvetica Neue"/>
              <a:sym typeface="Helvetica Neue"/>
            </a:endParaRPr>
          </a:p>
        </p:txBody>
      </p:sp>
      <p:pic>
        <p:nvPicPr>
          <p:cNvPr id="6" name="Picture 5">
            <a:extLst>
              <a:ext uri="{FF2B5EF4-FFF2-40B4-BE49-F238E27FC236}">
                <a16:creationId xmlns:a16="http://schemas.microsoft.com/office/drawing/2014/main" id="{4B5D2834-6A68-7F4E-9E20-688E031F3EE3}"/>
              </a:ext>
            </a:extLst>
          </p:cNvPr>
          <p:cNvPicPr>
            <a:picLocks noChangeAspect="1"/>
          </p:cNvPicPr>
          <p:nvPr/>
        </p:nvPicPr>
        <p:blipFill rotWithShape="1">
          <a:blip r:embed="rId3"/>
          <a:srcRect l="3159" t="21771"/>
          <a:stretch/>
        </p:blipFill>
        <p:spPr>
          <a:xfrm>
            <a:off x="770708" y="1378132"/>
            <a:ext cx="7858941" cy="4470763"/>
          </a:xfrm>
          <a:prstGeom prst="rect">
            <a:avLst/>
          </a:prstGeom>
          <a:ln>
            <a:solidFill>
              <a:schemeClr val="bg1">
                <a:lumMod val="75000"/>
              </a:schemeClr>
            </a:solidFill>
          </a:ln>
        </p:spPr>
      </p:pic>
      <p:pic>
        <p:nvPicPr>
          <p:cNvPr id="4" name="Picture 3">
            <a:extLst>
              <a:ext uri="{FF2B5EF4-FFF2-40B4-BE49-F238E27FC236}">
                <a16:creationId xmlns:a16="http://schemas.microsoft.com/office/drawing/2014/main" id="{3C3B06BD-24EA-6742-89F9-757F9435BFF4}"/>
              </a:ext>
            </a:extLst>
          </p:cNvPr>
          <p:cNvPicPr>
            <a:picLocks noChangeAspect="1"/>
          </p:cNvPicPr>
          <p:nvPr/>
        </p:nvPicPr>
        <p:blipFill rotWithShape="1">
          <a:blip r:embed="rId4"/>
          <a:srcRect l="1693" t="3251" r="1593" b="7358"/>
          <a:stretch/>
        </p:blipFill>
        <p:spPr>
          <a:xfrm>
            <a:off x="182880" y="3200400"/>
            <a:ext cx="8843554" cy="2873829"/>
          </a:xfrm>
          <a:prstGeom prst="rect">
            <a:avLst/>
          </a:prstGeom>
          <a:ln>
            <a:solidFill>
              <a:schemeClr val="bg1">
                <a:lumMod val="75000"/>
              </a:schemeClr>
            </a:solidFill>
          </a:ln>
        </p:spPr>
      </p:pic>
    </p:spTree>
    <p:extLst>
      <p:ext uri="{BB962C8B-B14F-4D97-AF65-F5344CB8AC3E}">
        <p14:creationId xmlns:p14="http://schemas.microsoft.com/office/powerpoint/2010/main" val="1263304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36912"/>
            <a:ext cx="9144000" cy="1143000"/>
          </a:xfrm>
          <a:prstGeom prst="rect">
            <a:avLst/>
          </a:prstGeom>
        </p:spPr>
        <p:txBody>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lnSpc>
                <a:spcPct val="120000"/>
              </a:lnSpc>
            </a:pPr>
            <a:r>
              <a:rPr lang="en-GB" sz="4000" dirty="0"/>
              <a:t>Target tractability buckets</a:t>
            </a:r>
          </a:p>
        </p:txBody>
      </p:sp>
      <p:pic>
        <p:nvPicPr>
          <p:cNvPr id="2" name="Picture 1" descr="regular-bucket-500x5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224" y="1165804"/>
            <a:ext cx="972000" cy="972000"/>
          </a:xfrm>
          <a:prstGeom prst="rect">
            <a:avLst/>
          </a:prstGeom>
        </p:spPr>
      </p:pic>
      <p:pic>
        <p:nvPicPr>
          <p:cNvPr id="8" name="Picture 7" descr="regular-bucket-500x5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2238" y="1165804"/>
            <a:ext cx="972000" cy="972000"/>
          </a:xfrm>
          <a:prstGeom prst="rect">
            <a:avLst/>
          </a:prstGeom>
        </p:spPr>
      </p:pic>
      <p:pic>
        <p:nvPicPr>
          <p:cNvPr id="11" name="Picture 10" descr="regular-bucket-500x5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2308" y="1165804"/>
            <a:ext cx="972000" cy="972000"/>
          </a:xfrm>
          <a:prstGeom prst="rect">
            <a:avLst/>
          </a:prstGeom>
        </p:spPr>
      </p:pic>
      <p:pic>
        <p:nvPicPr>
          <p:cNvPr id="12" name="Picture 11" descr="regular-bucket-500x5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8320" y="1165804"/>
            <a:ext cx="972000" cy="972000"/>
          </a:xfrm>
          <a:prstGeom prst="rect">
            <a:avLst/>
          </a:prstGeom>
        </p:spPr>
      </p:pic>
      <p:pic>
        <p:nvPicPr>
          <p:cNvPr id="13" name="Picture 12" descr="regular-bucket-500x5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0280" y="1165804"/>
            <a:ext cx="972000" cy="972000"/>
          </a:xfrm>
          <a:prstGeom prst="rect">
            <a:avLst/>
          </a:prstGeom>
        </p:spPr>
      </p:pic>
      <p:pic>
        <p:nvPicPr>
          <p:cNvPr id="14" name="Picture 13" descr="regular-bucket-500x5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6294" y="1165804"/>
            <a:ext cx="972000" cy="972000"/>
          </a:xfrm>
          <a:prstGeom prst="rect">
            <a:avLst/>
          </a:prstGeom>
        </p:spPr>
      </p:pic>
      <p:pic>
        <p:nvPicPr>
          <p:cNvPr id="15" name="Picture 14" descr="regular-bucket-500x5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8252" y="1165804"/>
            <a:ext cx="972000" cy="972000"/>
          </a:xfrm>
          <a:prstGeom prst="rect">
            <a:avLst/>
          </a:prstGeom>
        </p:spPr>
      </p:pic>
      <p:pic>
        <p:nvPicPr>
          <p:cNvPr id="16" name="Picture 15" descr="regular-bucket-500x5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4266" y="1165804"/>
            <a:ext cx="972000" cy="972000"/>
          </a:xfrm>
          <a:prstGeom prst="rect">
            <a:avLst/>
          </a:prstGeom>
        </p:spPr>
      </p:pic>
      <p:sp>
        <p:nvSpPr>
          <p:cNvPr id="3" name="TextBox 2"/>
          <p:cNvSpPr txBox="1"/>
          <p:nvPr/>
        </p:nvSpPr>
        <p:spPr>
          <a:xfrm>
            <a:off x="904306" y="1299393"/>
            <a:ext cx="355837" cy="461665"/>
          </a:xfrm>
          <a:prstGeom prst="rect">
            <a:avLst/>
          </a:prstGeom>
          <a:noFill/>
        </p:spPr>
        <p:txBody>
          <a:bodyPr wrap="none" rtlCol="0">
            <a:spAutoFit/>
          </a:bodyPr>
          <a:lstStyle/>
          <a:p>
            <a:r>
              <a:rPr lang="en-US" sz="2400" dirty="0">
                <a:solidFill>
                  <a:srgbClr val="FFFFFF"/>
                </a:solidFill>
                <a:latin typeface="Helvetica"/>
                <a:cs typeface="Helvetica"/>
              </a:rPr>
              <a:t>1</a:t>
            </a:r>
          </a:p>
        </p:txBody>
      </p:sp>
      <p:sp>
        <p:nvSpPr>
          <p:cNvPr id="17" name="TextBox 16"/>
          <p:cNvSpPr txBox="1"/>
          <p:nvPr/>
        </p:nvSpPr>
        <p:spPr>
          <a:xfrm>
            <a:off x="1890320" y="1299393"/>
            <a:ext cx="355837" cy="461665"/>
          </a:xfrm>
          <a:prstGeom prst="rect">
            <a:avLst/>
          </a:prstGeom>
          <a:noFill/>
        </p:spPr>
        <p:txBody>
          <a:bodyPr wrap="none" rtlCol="0">
            <a:spAutoFit/>
          </a:bodyPr>
          <a:lstStyle/>
          <a:p>
            <a:r>
              <a:rPr lang="en-US" sz="2400" dirty="0">
                <a:solidFill>
                  <a:srgbClr val="FFFFFF"/>
                </a:solidFill>
                <a:latin typeface="Helvetica"/>
                <a:cs typeface="Helvetica"/>
              </a:rPr>
              <a:t>2</a:t>
            </a:r>
          </a:p>
        </p:txBody>
      </p:sp>
      <p:sp>
        <p:nvSpPr>
          <p:cNvPr id="18" name="TextBox 17"/>
          <p:cNvSpPr txBox="1"/>
          <p:nvPr/>
        </p:nvSpPr>
        <p:spPr>
          <a:xfrm>
            <a:off x="2876334" y="1299393"/>
            <a:ext cx="355837" cy="461665"/>
          </a:xfrm>
          <a:prstGeom prst="rect">
            <a:avLst/>
          </a:prstGeom>
          <a:noFill/>
        </p:spPr>
        <p:txBody>
          <a:bodyPr wrap="none" rtlCol="0">
            <a:spAutoFit/>
          </a:bodyPr>
          <a:lstStyle/>
          <a:p>
            <a:r>
              <a:rPr lang="en-US" sz="2400" dirty="0">
                <a:solidFill>
                  <a:srgbClr val="FFFFFF"/>
                </a:solidFill>
                <a:latin typeface="Helvetica"/>
                <a:cs typeface="Helvetica"/>
              </a:rPr>
              <a:t>3</a:t>
            </a:r>
          </a:p>
        </p:txBody>
      </p:sp>
      <p:sp>
        <p:nvSpPr>
          <p:cNvPr id="19" name="TextBox 18"/>
          <p:cNvSpPr txBox="1"/>
          <p:nvPr/>
        </p:nvSpPr>
        <p:spPr>
          <a:xfrm>
            <a:off x="3862348" y="1299393"/>
            <a:ext cx="355837" cy="461665"/>
          </a:xfrm>
          <a:prstGeom prst="rect">
            <a:avLst/>
          </a:prstGeom>
          <a:noFill/>
        </p:spPr>
        <p:txBody>
          <a:bodyPr wrap="none" rtlCol="0">
            <a:spAutoFit/>
          </a:bodyPr>
          <a:lstStyle/>
          <a:p>
            <a:r>
              <a:rPr lang="en-US" sz="2400" dirty="0">
                <a:solidFill>
                  <a:srgbClr val="FFFFFF"/>
                </a:solidFill>
                <a:latin typeface="Helvetica"/>
                <a:cs typeface="Helvetica"/>
              </a:rPr>
              <a:t>4</a:t>
            </a:r>
          </a:p>
        </p:txBody>
      </p:sp>
      <p:sp>
        <p:nvSpPr>
          <p:cNvPr id="20" name="TextBox 19"/>
          <p:cNvSpPr txBox="1"/>
          <p:nvPr/>
        </p:nvSpPr>
        <p:spPr>
          <a:xfrm>
            <a:off x="4848362" y="1299393"/>
            <a:ext cx="355837" cy="461665"/>
          </a:xfrm>
          <a:prstGeom prst="rect">
            <a:avLst/>
          </a:prstGeom>
          <a:noFill/>
        </p:spPr>
        <p:txBody>
          <a:bodyPr wrap="none" rtlCol="0">
            <a:spAutoFit/>
          </a:bodyPr>
          <a:lstStyle/>
          <a:p>
            <a:r>
              <a:rPr lang="en-US" sz="2400" dirty="0">
                <a:solidFill>
                  <a:srgbClr val="FFFFFF"/>
                </a:solidFill>
                <a:latin typeface="Helvetica"/>
                <a:cs typeface="Helvetica"/>
              </a:rPr>
              <a:t>5</a:t>
            </a:r>
          </a:p>
        </p:txBody>
      </p:sp>
      <p:sp>
        <p:nvSpPr>
          <p:cNvPr id="21" name="TextBox 20"/>
          <p:cNvSpPr txBox="1"/>
          <p:nvPr/>
        </p:nvSpPr>
        <p:spPr>
          <a:xfrm>
            <a:off x="5834376" y="1299393"/>
            <a:ext cx="355837" cy="461665"/>
          </a:xfrm>
          <a:prstGeom prst="rect">
            <a:avLst/>
          </a:prstGeom>
          <a:noFill/>
        </p:spPr>
        <p:txBody>
          <a:bodyPr wrap="none" rtlCol="0">
            <a:spAutoFit/>
          </a:bodyPr>
          <a:lstStyle/>
          <a:p>
            <a:r>
              <a:rPr lang="en-US" sz="2400" dirty="0">
                <a:solidFill>
                  <a:srgbClr val="FFFFFF"/>
                </a:solidFill>
                <a:latin typeface="Helvetica"/>
                <a:cs typeface="Helvetica"/>
              </a:rPr>
              <a:t>6</a:t>
            </a:r>
          </a:p>
        </p:txBody>
      </p:sp>
      <p:sp>
        <p:nvSpPr>
          <p:cNvPr id="22" name="TextBox 21"/>
          <p:cNvSpPr txBox="1"/>
          <p:nvPr/>
        </p:nvSpPr>
        <p:spPr>
          <a:xfrm>
            <a:off x="6820390" y="1299393"/>
            <a:ext cx="355837" cy="461665"/>
          </a:xfrm>
          <a:prstGeom prst="rect">
            <a:avLst/>
          </a:prstGeom>
          <a:noFill/>
        </p:spPr>
        <p:txBody>
          <a:bodyPr wrap="none" rtlCol="0">
            <a:spAutoFit/>
          </a:bodyPr>
          <a:lstStyle/>
          <a:p>
            <a:r>
              <a:rPr lang="en-US" sz="2400" dirty="0">
                <a:solidFill>
                  <a:srgbClr val="FFFFFF"/>
                </a:solidFill>
                <a:latin typeface="Helvetica"/>
                <a:cs typeface="Helvetica"/>
              </a:rPr>
              <a:t>7</a:t>
            </a:r>
          </a:p>
        </p:txBody>
      </p:sp>
      <p:sp>
        <p:nvSpPr>
          <p:cNvPr id="23" name="TextBox 22"/>
          <p:cNvSpPr txBox="1"/>
          <p:nvPr/>
        </p:nvSpPr>
        <p:spPr>
          <a:xfrm>
            <a:off x="7806402" y="1299393"/>
            <a:ext cx="355837" cy="461665"/>
          </a:xfrm>
          <a:prstGeom prst="rect">
            <a:avLst/>
          </a:prstGeom>
          <a:noFill/>
        </p:spPr>
        <p:txBody>
          <a:bodyPr wrap="none" rtlCol="0">
            <a:spAutoFit/>
          </a:bodyPr>
          <a:lstStyle/>
          <a:p>
            <a:r>
              <a:rPr lang="en-US" sz="2400" dirty="0">
                <a:solidFill>
                  <a:srgbClr val="FFFFFF"/>
                </a:solidFill>
                <a:latin typeface="Helvetica"/>
                <a:cs typeface="Helvetica"/>
              </a:rPr>
              <a:t>8</a:t>
            </a:r>
          </a:p>
        </p:txBody>
      </p:sp>
      <p:sp>
        <p:nvSpPr>
          <p:cNvPr id="24" name="TextBox 23"/>
          <p:cNvSpPr txBox="1"/>
          <p:nvPr/>
        </p:nvSpPr>
        <p:spPr>
          <a:xfrm>
            <a:off x="0" y="3451257"/>
            <a:ext cx="9144000" cy="3685881"/>
          </a:xfrm>
          <a:prstGeom prst="rect">
            <a:avLst/>
          </a:prstGeom>
          <a:noFill/>
        </p:spPr>
        <p:txBody>
          <a:bodyPr wrap="square" rtlCol="0">
            <a:spAutoFit/>
          </a:bodyPr>
          <a:lstStyle/>
          <a:p>
            <a:pPr marL="285750" indent="-285750" algn="just">
              <a:lnSpc>
                <a:spcPct val="200000"/>
              </a:lnSpc>
              <a:buFont typeface="Arial"/>
              <a:buChar char="•"/>
            </a:pPr>
            <a:r>
              <a:rPr lang="en-US" sz="2400" dirty="0">
                <a:solidFill>
                  <a:srgbClr val="4F81BD"/>
                </a:solidFill>
                <a:latin typeface="Helvetica"/>
                <a:cs typeface="Helvetica"/>
              </a:rPr>
              <a:t>Clinical phases e.g. phase IV (bucket 1)</a:t>
            </a:r>
          </a:p>
          <a:p>
            <a:pPr marL="285750" indent="-285750" algn="just">
              <a:lnSpc>
                <a:spcPct val="200000"/>
              </a:lnSpc>
              <a:buFont typeface="Arial"/>
              <a:buChar char="•"/>
            </a:pPr>
            <a:r>
              <a:rPr lang="en-US" sz="2400" dirty="0">
                <a:solidFill>
                  <a:srgbClr val="4F81BD"/>
                </a:solidFill>
                <a:latin typeface="Helvetica"/>
                <a:cs typeface="Helvetica"/>
              </a:rPr>
              <a:t>Cellular localization e.g. plasma membrane (bucket 4) </a:t>
            </a:r>
          </a:p>
          <a:p>
            <a:pPr marL="285750" indent="-285750" algn="just">
              <a:lnSpc>
                <a:spcPct val="200000"/>
              </a:lnSpc>
              <a:buFont typeface="Arial"/>
              <a:buChar char="•"/>
            </a:pPr>
            <a:r>
              <a:rPr lang="en-US" sz="2400" dirty="0" err="1">
                <a:solidFill>
                  <a:srgbClr val="4F81BD"/>
                </a:solidFill>
                <a:latin typeface="Helvetica"/>
                <a:cs typeface="Helvetica"/>
              </a:rPr>
              <a:t>DrugEBIlity</a:t>
            </a:r>
            <a:r>
              <a:rPr lang="en-US" sz="2400" dirty="0">
                <a:solidFill>
                  <a:srgbClr val="4F81BD"/>
                </a:solidFill>
                <a:latin typeface="Helvetica"/>
                <a:cs typeface="Helvetica"/>
              </a:rPr>
              <a:t> – ensemble score e.g. &gt; 0.7 (bucket 5) </a:t>
            </a:r>
          </a:p>
          <a:p>
            <a:pPr marL="285750" indent="-285750" algn="just">
              <a:lnSpc>
                <a:spcPct val="200000"/>
              </a:lnSpc>
              <a:buFont typeface="Arial"/>
              <a:buChar char="•"/>
            </a:pPr>
            <a:r>
              <a:rPr lang="en-US" sz="2400" dirty="0">
                <a:solidFill>
                  <a:srgbClr val="4F81BD"/>
                </a:solidFill>
                <a:latin typeface="Helvetica"/>
                <a:cs typeface="Helvetica"/>
              </a:rPr>
              <a:t>GO cell component (plasma membrane)</a:t>
            </a:r>
          </a:p>
          <a:p>
            <a:pPr marL="285750" indent="-285750" algn="just">
              <a:lnSpc>
                <a:spcPct val="200000"/>
              </a:lnSpc>
              <a:buFont typeface="Arial"/>
              <a:buChar char="•"/>
            </a:pPr>
            <a:endParaRPr lang="en-US" sz="2400" dirty="0">
              <a:solidFill>
                <a:srgbClr val="4F81BD"/>
              </a:solidFill>
              <a:latin typeface="Helvetica"/>
              <a:cs typeface="Helvetica"/>
            </a:endParaRPr>
          </a:p>
        </p:txBody>
      </p:sp>
      <p:sp>
        <p:nvSpPr>
          <p:cNvPr id="33" name="TextBox 32"/>
          <p:cNvSpPr txBox="1"/>
          <p:nvPr/>
        </p:nvSpPr>
        <p:spPr>
          <a:xfrm>
            <a:off x="526460" y="5033952"/>
            <a:ext cx="355837" cy="461665"/>
          </a:xfrm>
          <a:prstGeom prst="rect">
            <a:avLst/>
          </a:prstGeom>
          <a:noFill/>
        </p:spPr>
        <p:txBody>
          <a:bodyPr wrap="none" rtlCol="0">
            <a:spAutoFit/>
          </a:bodyPr>
          <a:lstStyle/>
          <a:p>
            <a:r>
              <a:rPr lang="en-US" sz="2400" dirty="0">
                <a:solidFill>
                  <a:srgbClr val="FFFFFF"/>
                </a:solidFill>
                <a:latin typeface="Helvetica"/>
                <a:cs typeface="Helvetica"/>
              </a:rPr>
              <a:t>1</a:t>
            </a:r>
          </a:p>
        </p:txBody>
      </p:sp>
      <p:pic>
        <p:nvPicPr>
          <p:cNvPr id="9" name="Picture 8" descr="ba23582c-0034-484e-857c-6a9b7dc96017.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238" y="2206709"/>
            <a:ext cx="972000" cy="972000"/>
          </a:xfrm>
          <a:prstGeom prst="rect">
            <a:avLst/>
          </a:prstGeom>
        </p:spPr>
      </p:pic>
      <p:sp>
        <p:nvSpPr>
          <p:cNvPr id="43" name="TextBox 42"/>
          <p:cNvSpPr txBox="1"/>
          <p:nvPr/>
        </p:nvSpPr>
        <p:spPr>
          <a:xfrm>
            <a:off x="432319" y="2356369"/>
            <a:ext cx="355837" cy="461665"/>
          </a:xfrm>
          <a:prstGeom prst="rect">
            <a:avLst/>
          </a:prstGeom>
          <a:noFill/>
        </p:spPr>
        <p:txBody>
          <a:bodyPr wrap="none" rtlCol="0">
            <a:spAutoFit/>
          </a:bodyPr>
          <a:lstStyle/>
          <a:p>
            <a:r>
              <a:rPr lang="en-US" sz="2400" dirty="0">
                <a:solidFill>
                  <a:srgbClr val="FFFFFF"/>
                </a:solidFill>
                <a:latin typeface="Helvetica"/>
                <a:cs typeface="Helvetica"/>
              </a:rPr>
              <a:t>1</a:t>
            </a:r>
          </a:p>
        </p:txBody>
      </p:sp>
      <p:pic>
        <p:nvPicPr>
          <p:cNvPr id="44" name="Picture 43" descr="ba23582c-0034-484e-857c-6a9b7dc96017.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6238" y="2206709"/>
            <a:ext cx="972000" cy="972000"/>
          </a:xfrm>
          <a:prstGeom prst="rect">
            <a:avLst/>
          </a:prstGeom>
        </p:spPr>
      </p:pic>
      <p:pic>
        <p:nvPicPr>
          <p:cNvPr id="45" name="Picture 44" descr="ba23582c-0034-484e-857c-6a9b7dc96017.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7746" y="2222367"/>
            <a:ext cx="972000" cy="972000"/>
          </a:xfrm>
          <a:prstGeom prst="rect">
            <a:avLst/>
          </a:prstGeom>
        </p:spPr>
      </p:pic>
      <p:pic>
        <p:nvPicPr>
          <p:cNvPr id="46" name="Picture 45" descr="ba23582c-0034-484e-857c-6a9b7dc96017.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9746" y="2222367"/>
            <a:ext cx="972000" cy="972000"/>
          </a:xfrm>
          <a:prstGeom prst="rect">
            <a:avLst/>
          </a:prstGeom>
        </p:spPr>
      </p:pic>
      <p:pic>
        <p:nvPicPr>
          <p:cNvPr id="47" name="Picture 46" descr="ba23582c-0034-484e-857c-6a9b7dc96017.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0338" y="2206709"/>
            <a:ext cx="972000" cy="972000"/>
          </a:xfrm>
          <a:prstGeom prst="rect">
            <a:avLst/>
          </a:prstGeom>
        </p:spPr>
      </p:pic>
      <p:pic>
        <p:nvPicPr>
          <p:cNvPr id="48" name="Picture 47" descr="ba23582c-0034-484e-857c-6a9b7dc96017.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2338" y="2206709"/>
            <a:ext cx="972000" cy="972000"/>
          </a:xfrm>
          <a:prstGeom prst="rect">
            <a:avLst/>
          </a:prstGeom>
        </p:spPr>
      </p:pic>
      <p:pic>
        <p:nvPicPr>
          <p:cNvPr id="49" name="Picture 48" descr="ba23582c-0034-484e-857c-6a9b7dc96017.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3846" y="2222367"/>
            <a:ext cx="972000" cy="972000"/>
          </a:xfrm>
          <a:prstGeom prst="rect">
            <a:avLst/>
          </a:prstGeom>
        </p:spPr>
      </p:pic>
      <p:pic>
        <p:nvPicPr>
          <p:cNvPr id="50" name="Picture 49" descr="ba23582c-0034-484e-857c-6a9b7dc96017.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5846" y="2222367"/>
            <a:ext cx="972000" cy="972000"/>
          </a:xfrm>
          <a:prstGeom prst="rect">
            <a:avLst/>
          </a:prstGeom>
        </p:spPr>
      </p:pic>
      <p:sp>
        <p:nvSpPr>
          <p:cNvPr id="34" name="TextBox 33"/>
          <p:cNvSpPr txBox="1"/>
          <p:nvPr/>
        </p:nvSpPr>
        <p:spPr>
          <a:xfrm>
            <a:off x="1384915" y="2304172"/>
            <a:ext cx="355837" cy="461665"/>
          </a:xfrm>
          <a:prstGeom prst="rect">
            <a:avLst/>
          </a:prstGeom>
          <a:noFill/>
        </p:spPr>
        <p:txBody>
          <a:bodyPr wrap="none" rtlCol="0">
            <a:spAutoFit/>
          </a:bodyPr>
          <a:lstStyle/>
          <a:p>
            <a:r>
              <a:rPr lang="en-US" sz="2400" dirty="0">
                <a:solidFill>
                  <a:srgbClr val="FFFFFF"/>
                </a:solidFill>
                <a:latin typeface="Helvetica"/>
                <a:cs typeface="Helvetica"/>
              </a:rPr>
              <a:t>2</a:t>
            </a:r>
          </a:p>
        </p:txBody>
      </p:sp>
      <p:sp>
        <p:nvSpPr>
          <p:cNvPr id="35" name="TextBox 34"/>
          <p:cNvSpPr txBox="1"/>
          <p:nvPr/>
        </p:nvSpPr>
        <p:spPr>
          <a:xfrm>
            <a:off x="2370929" y="2304172"/>
            <a:ext cx="355837" cy="461665"/>
          </a:xfrm>
          <a:prstGeom prst="rect">
            <a:avLst/>
          </a:prstGeom>
          <a:noFill/>
        </p:spPr>
        <p:txBody>
          <a:bodyPr wrap="none" rtlCol="0">
            <a:spAutoFit/>
          </a:bodyPr>
          <a:lstStyle/>
          <a:p>
            <a:r>
              <a:rPr lang="en-US" sz="2400" dirty="0">
                <a:solidFill>
                  <a:srgbClr val="FFFFFF"/>
                </a:solidFill>
                <a:latin typeface="Helvetica"/>
                <a:cs typeface="Helvetica"/>
              </a:rPr>
              <a:t>3</a:t>
            </a:r>
          </a:p>
        </p:txBody>
      </p:sp>
      <p:sp>
        <p:nvSpPr>
          <p:cNvPr id="36" name="TextBox 35"/>
          <p:cNvSpPr txBox="1"/>
          <p:nvPr/>
        </p:nvSpPr>
        <p:spPr>
          <a:xfrm>
            <a:off x="3356943" y="2304172"/>
            <a:ext cx="355837" cy="461665"/>
          </a:xfrm>
          <a:prstGeom prst="rect">
            <a:avLst/>
          </a:prstGeom>
          <a:noFill/>
        </p:spPr>
        <p:txBody>
          <a:bodyPr wrap="none" rtlCol="0">
            <a:spAutoFit/>
          </a:bodyPr>
          <a:lstStyle/>
          <a:p>
            <a:r>
              <a:rPr lang="en-US" sz="2400" dirty="0">
                <a:solidFill>
                  <a:srgbClr val="FFFFFF"/>
                </a:solidFill>
                <a:latin typeface="Helvetica"/>
                <a:cs typeface="Helvetica"/>
              </a:rPr>
              <a:t>4</a:t>
            </a:r>
          </a:p>
        </p:txBody>
      </p:sp>
      <p:sp>
        <p:nvSpPr>
          <p:cNvPr id="37" name="TextBox 36"/>
          <p:cNvSpPr txBox="1"/>
          <p:nvPr/>
        </p:nvSpPr>
        <p:spPr>
          <a:xfrm>
            <a:off x="4342957" y="2304172"/>
            <a:ext cx="355837" cy="461665"/>
          </a:xfrm>
          <a:prstGeom prst="rect">
            <a:avLst/>
          </a:prstGeom>
          <a:noFill/>
        </p:spPr>
        <p:txBody>
          <a:bodyPr wrap="none" rtlCol="0">
            <a:spAutoFit/>
          </a:bodyPr>
          <a:lstStyle/>
          <a:p>
            <a:r>
              <a:rPr lang="en-US" sz="2400" dirty="0">
                <a:solidFill>
                  <a:srgbClr val="FFFFFF"/>
                </a:solidFill>
                <a:latin typeface="Helvetica"/>
                <a:cs typeface="Helvetica"/>
              </a:rPr>
              <a:t>5</a:t>
            </a:r>
          </a:p>
        </p:txBody>
      </p:sp>
      <p:sp>
        <p:nvSpPr>
          <p:cNvPr id="38" name="TextBox 37"/>
          <p:cNvSpPr txBox="1"/>
          <p:nvPr/>
        </p:nvSpPr>
        <p:spPr>
          <a:xfrm>
            <a:off x="5328971" y="2304172"/>
            <a:ext cx="355837" cy="461665"/>
          </a:xfrm>
          <a:prstGeom prst="rect">
            <a:avLst/>
          </a:prstGeom>
          <a:noFill/>
        </p:spPr>
        <p:txBody>
          <a:bodyPr wrap="none" rtlCol="0">
            <a:spAutoFit/>
          </a:bodyPr>
          <a:lstStyle/>
          <a:p>
            <a:r>
              <a:rPr lang="en-US" sz="2400" dirty="0">
                <a:solidFill>
                  <a:srgbClr val="FFFFFF"/>
                </a:solidFill>
                <a:latin typeface="Helvetica"/>
                <a:cs typeface="Helvetica"/>
              </a:rPr>
              <a:t>6</a:t>
            </a:r>
          </a:p>
        </p:txBody>
      </p:sp>
      <p:sp>
        <p:nvSpPr>
          <p:cNvPr id="39" name="TextBox 38"/>
          <p:cNvSpPr txBox="1"/>
          <p:nvPr/>
        </p:nvSpPr>
        <p:spPr>
          <a:xfrm>
            <a:off x="6298276" y="2304172"/>
            <a:ext cx="355837" cy="461665"/>
          </a:xfrm>
          <a:prstGeom prst="rect">
            <a:avLst/>
          </a:prstGeom>
          <a:noFill/>
        </p:spPr>
        <p:txBody>
          <a:bodyPr wrap="none" rtlCol="0">
            <a:spAutoFit/>
          </a:bodyPr>
          <a:lstStyle/>
          <a:p>
            <a:r>
              <a:rPr lang="en-US" sz="2400" dirty="0">
                <a:solidFill>
                  <a:srgbClr val="FFFFFF"/>
                </a:solidFill>
                <a:latin typeface="Helvetica"/>
                <a:cs typeface="Helvetica"/>
              </a:rPr>
              <a:t>7</a:t>
            </a:r>
          </a:p>
        </p:txBody>
      </p:sp>
      <p:sp>
        <p:nvSpPr>
          <p:cNvPr id="40" name="TextBox 39"/>
          <p:cNvSpPr txBox="1"/>
          <p:nvPr/>
        </p:nvSpPr>
        <p:spPr>
          <a:xfrm>
            <a:off x="7267579" y="2304172"/>
            <a:ext cx="355837" cy="461665"/>
          </a:xfrm>
          <a:prstGeom prst="rect">
            <a:avLst/>
          </a:prstGeom>
          <a:noFill/>
        </p:spPr>
        <p:txBody>
          <a:bodyPr wrap="none" rtlCol="0">
            <a:spAutoFit/>
          </a:bodyPr>
          <a:lstStyle/>
          <a:p>
            <a:r>
              <a:rPr lang="en-US" sz="2400" dirty="0">
                <a:solidFill>
                  <a:srgbClr val="FFFFFF"/>
                </a:solidFill>
                <a:latin typeface="Helvetica"/>
                <a:cs typeface="Helvetica"/>
              </a:rPr>
              <a:t>8</a:t>
            </a:r>
          </a:p>
        </p:txBody>
      </p:sp>
      <p:sp>
        <p:nvSpPr>
          <p:cNvPr id="42" name="TextBox 41"/>
          <p:cNvSpPr txBox="1"/>
          <p:nvPr/>
        </p:nvSpPr>
        <p:spPr>
          <a:xfrm>
            <a:off x="8270300" y="2309745"/>
            <a:ext cx="355837" cy="461665"/>
          </a:xfrm>
          <a:prstGeom prst="rect">
            <a:avLst/>
          </a:prstGeom>
          <a:noFill/>
        </p:spPr>
        <p:txBody>
          <a:bodyPr wrap="none" rtlCol="0">
            <a:spAutoFit/>
          </a:bodyPr>
          <a:lstStyle/>
          <a:p>
            <a:r>
              <a:rPr lang="en-US" sz="2400" dirty="0">
                <a:solidFill>
                  <a:srgbClr val="FFFFFF"/>
                </a:solidFill>
                <a:latin typeface="Helvetica"/>
                <a:cs typeface="Helvetica"/>
              </a:rPr>
              <a:t>9</a:t>
            </a:r>
          </a:p>
        </p:txBody>
      </p:sp>
      <p:pic>
        <p:nvPicPr>
          <p:cNvPr id="51" name="Picture 50" descr="ba23582c-0034-484e-857c-6a9b7dc96017.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7846" y="2238968"/>
            <a:ext cx="972000" cy="972000"/>
          </a:xfrm>
          <a:prstGeom prst="rect">
            <a:avLst/>
          </a:prstGeom>
        </p:spPr>
      </p:pic>
      <p:sp>
        <p:nvSpPr>
          <p:cNvPr id="52" name="TextBox 51"/>
          <p:cNvSpPr txBox="1"/>
          <p:nvPr/>
        </p:nvSpPr>
        <p:spPr>
          <a:xfrm>
            <a:off x="8239579" y="2320773"/>
            <a:ext cx="355837" cy="461665"/>
          </a:xfrm>
          <a:prstGeom prst="rect">
            <a:avLst/>
          </a:prstGeom>
          <a:noFill/>
        </p:spPr>
        <p:txBody>
          <a:bodyPr wrap="none" rtlCol="0">
            <a:spAutoFit/>
          </a:bodyPr>
          <a:lstStyle/>
          <a:p>
            <a:r>
              <a:rPr lang="en-US" sz="2400" dirty="0">
                <a:solidFill>
                  <a:srgbClr val="FFFFFF"/>
                </a:solidFill>
                <a:latin typeface="Helvetica"/>
                <a:cs typeface="Helvetica"/>
              </a:rPr>
              <a:t>9</a:t>
            </a:r>
          </a:p>
        </p:txBody>
      </p:sp>
    </p:spTree>
    <p:extLst>
      <p:ext uri="{BB962C8B-B14F-4D97-AF65-F5344CB8AC3E}">
        <p14:creationId xmlns:p14="http://schemas.microsoft.com/office/powerpoint/2010/main" val="25952628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36912"/>
            <a:ext cx="9144000" cy="1143000"/>
          </a:xfrm>
          <a:prstGeom prst="rect">
            <a:avLst/>
          </a:prstGeom>
        </p:spPr>
        <p:txBody>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lnSpc>
                <a:spcPct val="120000"/>
              </a:lnSpc>
            </a:pPr>
            <a:r>
              <a:rPr lang="en-GB" sz="4000" dirty="0"/>
              <a:t>Target tractability – small molecules</a:t>
            </a:r>
          </a:p>
        </p:txBody>
      </p:sp>
      <p:sp>
        <p:nvSpPr>
          <p:cNvPr id="25" name="TextBox 24"/>
          <p:cNvSpPr txBox="1"/>
          <p:nvPr/>
        </p:nvSpPr>
        <p:spPr>
          <a:xfrm>
            <a:off x="0" y="1167925"/>
            <a:ext cx="9144000" cy="3293209"/>
          </a:xfrm>
          <a:prstGeom prst="rect">
            <a:avLst/>
          </a:prstGeom>
          <a:noFill/>
        </p:spPr>
        <p:txBody>
          <a:bodyPr wrap="square" rtlCol="0">
            <a:spAutoFit/>
          </a:bodyPr>
          <a:lstStyle/>
          <a:p>
            <a:pPr marL="285750" indent="-285750" algn="just">
              <a:lnSpc>
                <a:spcPct val="300000"/>
              </a:lnSpc>
              <a:buFont typeface="Arial"/>
              <a:buChar char="•"/>
            </a:pPr>
            <a:r>
              <a:rPr lang="en-US" sz="2400" dirty="0">
                <a:solidFill>
                  <a:srgbClr val="4F81BD"/>
                </a:solidFill>
                <a:latin typeface="Helvetica"/>
                <a:cs typeface="Helvetica"/>
              </a:rPr>
              <a:t>Clinical precedence:</a:t>
            </a:r>
          </a:p>
          <a:p>
            <a:pPr marL="285750" indent="-285750" algn="just">
              <a:lnSpc>
                <a:spcPct val="300000"/>
              </a:lnSpc>
              <a:buFont typeface="Arial"/>
              <a:buChar char="•"/>
            </a:pPr>
            <a:r>
              <a:rPr lang="en-US" sz="2400" dirty="0">
                <a:solidFill>
                  <a:srgbClr val="4F81BD"/>
                </a:solidFill>
                <a:latin typeface="Helvetica"/>
                <a:cs typeface="Helvetica"/>
              </a:rPr>
              <a:t>Discovery precedence:</a:t>
            </a:r>
          </a:p>
          <a:p>
            <a:pPr marL="285750" indent="-285750" algn="just">
              <a:lnSpc>
                <a:spcPct val="300000"/>
              </a:lnSpc>
              <a:buFont typeface="Arial"/>
              <a:buChar char="•"/>
            </a:pPr>
            <a:r>
              <a:rPr lang="en-US" sz="2400" dirty="0">
                <a:solidFill>
                  <a:srgbClr val="4F81BD"/>
                </a:solidFill>
                <a:latin typeface="Helvetica"/>
                <a:cs typeface="Helvetica"/>
              </a:rPr>
              <a:t>Predictable tractable:</a:t>
            </a:r>
          </a:p>
        </p:txBody>
      </p:sp>
      <p:pic>
        <p:nvPicPr>
          <p:cNvPr id="34" name="Picture 33" descr="regular-bucket-500x5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6692" y="1455998"/>
            <a:ext cx="972000" cy="972000"/>
          </a:xfrm>
          <a:prstGeom prst="rect">
            <a:avLst/>
          </a:prstGeom>
        </p:spPr>
      </p:pic>
      <p:pic>
        <p:nvPicPr>
          <p:cNvPr id="35" name="Picture 34" descr="regular-bucket-500x5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2706" y="1455998"/>
            <a:ext cx="972000" cy="972000"/>
          </a:xfrm>
          <a:prstGeom prst="rect">
            <a:avLst/>
          </a:prstGeom>
        </p:spPr>
      </p:pic>
      <p:pic>
        <p:nvPicPr>
          <p:cNvPr id="36" name="Picture 35" descr="regular-bucket-500x5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3240" y="2557059"/>
            <a:ext cx="972000" cy="972000"/>
          </a:xfrm>
          <a:prstGeom prst="rect">
            <a:avLst/>
          </a:prstGeom>
        </p:spPr>
      </p:pic>
      <p:pic>
        <p:nvPicPr>
          <p:cNvPr id="37" name="Picture 36" descr="regular-bucket-500x5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4869" y="3721306"/>
            <a:ext cx="972000" cy="972000"/>
          </a:xfrm>
          <a:prstGeom prst="rect">
            <a:avLst/>
          </a:prstGeom>
        </p:spPr>
      </p:pic>
      <p:pic>
        <p:nvPicPr>
          <p:cNvPr id="38" name="Picture 37" descr="regular-bucket-500x5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6855" y="3721306"/>
            <a:ext cx="972000" cy="972000"/>
          </a:xfrm>
          <a:prstGeom prst="rect">
            <a:avLst/>
          </a:prstGeom>
        </p:spPr>
      </p:pic>
      <p:pic>
        <p:nvPicPr>
          <p:cNvPr id="39" name="Picture 38" descr="regular-bucket-500x5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2869" y="3721306"/>
            <a:ext cx="972000" cy="972000"/>
          </a:xfrm>
          <a:prstGeom prst="rect">
            <a:avLst/>
          </a:prstGeom>
        </p:spPr>
      </p:pic>
      <p:pic>
        <p:nvPicPr>
          <p:cNvPr id="40" name="Picture 39" descr="regular-bucket-500x5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8720" y="1455998"/>
            <a:ext cx="972000" cy="972000"/>
          </a:xfrm>
          <a:prstGeom prst="rect">
            <a:avLst/>
          </a:prstGeom>
        </p:spPr>
      </p:pic>
      <p:pic>
        <p:nvPicPr>
          <p:cNvPr id="41" name="Picture 40" descr="regular-bucket-500x5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7229" y="2539565"/>
            <a:ext cx="972000" cy="972000"/>
          </a:xfrm>
          <a:prstGeom prst="rect">
            <a:avLst/>
          </a:prstGeom>
        </p:spPr>
      </p:pic>
      <p:sp>
        <p:nvSpPr>
          <p:cNvPr id="42" name="TextBox 41"/>
          <p:cNvSpPr txBox="1"/>
          <p:nvPr/>
        </p:nvSpPr>
        <p:spPr>
          <a:xfrm>
            <a:off x="3414774" y="1589560"/>
            <a:ext cx="355837" cy="461665"/>
          </a:xfrm>
          <a:prstGeom prst="rect">
            <a:avLst/>
          </a:prstGeom>
          <a:noFill/>
        </p:spPr>
        <p:txBody>
          <a:bodyPr wrap="none" rtlCol="0">
            <a:spAutoFit/>
          </a:bodyPr>
          <a:lstStyle/>
          <a:p>
            <a:r>
              <a:rPr lang="en-US" sz="2400" dirty="0">
                <a:solidFill>
                  <a:schemeClr val="bg1"/>
                </a:solidFill>
                <a:latin typeface="Helvetica"/>
                <a:cs typeface="Helvetica"/>
              </a:rPr>
              <a:t>1</a:t>
            </a:r>
          </a:p>
        </p:txBody>
      </p:sp>
      <p:sp>
        <p:nvSpPr>
          <p:cNvPr id="43" name="TextBox 42"/>
          <p:cNvSpPr txBox="1"/>
          <p:nvPr/>
        </p:nvSpPr>
        <p:spPr>
          <a:xfrm>
            <a:off x="4400788" y="1589560"/>
            <a:ext cx="355837" cy="461665"/>
          </a:xfrm>
          <a:prstGeom prst="rect">
            <a:avLst/>
          </a:prstGeom>
          <a:noFill/>
        </p:spPr>
        <p:txBody>
          <a:bodyPr wrap="none" rtlCol="0">
            <a:spAutoFit/>
          </a:bodyPr>
          <a:lstStyle/>
          <a:p>
            <a:r>
              <a:rPr lang="en-US" sz="2400" dirty="0">
                <a:solidFill>
                  <a:schemeClr val="bg1"/>
                </a:solidFill>
                <a:latin typeface="Helvetica"/>
                <a:cs typeface="Helvetica"/>
              </a:rPr>
              <a:t>2</a:t>
            </a:r>
          </a:p>
        </p:txBody>
      </p:sp>
      <p:sp>
        <p:nvSpPr>
          <p:cNvPr id="44" name="TextBox 43"/>
          <p:cNvSpPr txBox="1"/>
          <p:nvPr/>
        </p:nvSpPr>
        <p:spPr>
          <a:xfrm>
            <a:off x="5386802" y="1589560"/>
            <a:ext cx="355837" cy="461665"/>
          </a:xfrm>
          <a:prstGeom prst="rect">
            <a:avLst/>
          </a:prstGeom>
          <a:noFill/>
        </p:spPr>
        <p:txBody>
          <a:bodyPr wrap="none" rtlCol="0">
            <a:spAutoFit/>
          </a:bodyPr>
          <a:lstStyle/>
          <a:p>
            <a:r>
              <a:rPr lang="en-US" sz="2400" dirty="0">
                <a:solidFill>
                  <a:schemeClr val="bg1"/>
                </a:solidFill>
                <a:latin typeface="Helvetica"/>
                <a:cs typeface="Helvetica"/>
              </a:rPr>
              <a:t>3</a:t>
            </a:r>
          </a:p>
        </p:txBody>
      </p:sp>
      <p:sp>
        <p:nvSpPr>
          <p:cNvPr id="45" name="TextBox 44"/>
          <p:cNvSpPr txBox="1"/>
          <p:nvPr/>
        </p:nvSpPr>
        <p:spPr>
          <a:xfrm>
            <a:off x="3835311" y="2673154"/>
            <a:ext cx="355837" cy="461665"/>
          </a:xfrm>
          <a:prstGeom prst="rect">
            <a:avLst/>
          </a:prstGeom>
          <a:noFill/>
        </p:spPr>
        <p:txBody>
          <a:bodyPr wrap="none" rtlCol="0">
            <a:spAutoFit/>
          </a:bodyPr>
          <a:lstStyle/>
          <a:p>
            <a:r>
              <a:rPr lang="en-US" sz="2400" dirty="0">
                <a:solidFill>
                  <a:srgbClr val="FFFFFF"/>
                </a:solidFill>
                <a:latin typeface="Helvetica"/>
                <a:cs typeface="Helvetica"/>
              </a:rPr>
              <a:t>4</a:t>
            </a:r>
          </a:p>
        </p:txBody>
      </p:sp>
      <p:sp>
        <p:nvSpPr>
          <p:cNvPr id="46" name="TextBox 45"/>
          <p:cNvSpPr txBox="1"/>
          <p:nvPr/>
        </p:nvSpPr>
        <p:spPr>
          <a:xfrm>
            <a:off x="3544937" y="3854895"/>
            <a:ext cx="355837" cy="461665"/>
          </a:xfrm>
          <a:prstGeom prst="rect">
            <a:avLst/>
          </a:prstGeom>
          <a:noFill/>
        </p:spPr>
        <p:txBody>
          <a:bodyPr wrap="none" rtlCol="0">
            <a:spAutoFit/>
          </a:bodyPr>
          <a:lstStyle/>
          <a:p>
            <a:r>
              <a:rPr lang="en-US" sz="2400" dirty="0">
                <a:solidFill>
                  <a:srgbClr val="FFFFFF"/>
                </a:solidFill>
                <a:latin typeface="Helvetica"/>
                <a:cs typeface="Helvetica"/>
              </a:rPr>
              <a:t>5</a:t>
            </a:r>
          </a:p>
        </p:txBody>
      </p:sp>
      <p:sp>
        <p:nvSpPr>
          <p:cNvPr id="47" name="TextBox 46"/>
          <p:cNvSpPr txBox="1"/>
          <p:nvPr/>
        </p:nvSpPr>
        <p:spPr>
          <a:xfrm>
            <a:off x="4530951" y="3854895"/>
            <a:ext cx="355837" cy="461665"/>
          </a:xfrm>
          <a:prstGeom prst="rect">
            <a:avLst/>
          </a:prstGeom>
          <a:noFill/>
        </p:spPr>
        <p:txBody>
          <a:bodyPr wrap="none" rtlCol="0">
            <a:spAutoFit/>
          </a:bodyPr>
          <a:lstStyle/>
          <a:p>
            <a:r>
              <a:rPr lang="en-US" sz="2400" dirty="0">
                <a:solidFill>
                  <a:srgbClr val="FFFFFF"/>
                </a:solidFill>
                <a:latin typeface="Helvetica"/>
                <a:cs typeface="Helvetica"/>
              </a:rPr>
              <a:t>6</a:t>
            </a:r>
          </a:p>
        </p:txBody>
      </p:sp>
      <p:sp>
        <p:nvSpPr>
          <p:cNvPr id="48" name="TextBox 47"/>
          <p:cNvSpPr txBox="1"/>
          <p:nvPr/>
        </p:nvSpPr>
        <p:spPr>
          <a:xfrm>
            <a:off x="4821322" y="2690648"/>
            <a:ext cx="355837" cy="461665"/>
          </a:xfrm>
          <a:prstGeom prst="rect">
            <a:avLst/>
          </a:prstGeom>
          <a:noFill/>
        </p:spPr>
        <p:txBody>
          <a:bodyPr wrap="none" rtlCol="0">
            <a:spAutoFit/>
          </a:bodyPr>
          <a:lstStyle/>
          <a:p>
            <a:r>
              <a:rPr lang="en-US" sz="2400" dirty="0">
                <a:solidFill>
                  <a:srgbClr val="FFFFFF"/>
                </a:solidFill>
                <a:latin typeface="Helvetica"/>
                <a:cs typeface="Helvetica"/>
              </a:rPr>
              <a:t>7</a:t>
            </a:r>
          </a:p>
        </p:txBody>
      </p:sp>
      <p:sp>
        <p:nvSpPr>
          <p:cNvPr id="49" name="TextBox 48"/>
          <p:cNvSpPr txBox="1"/>
          <p:nvPr/>
        </p:nvSpPr>
        <p:spPr>
          <a:xfrm>
            <a:off x="5502951" y="3854895"/>
            <a:ext cx="355837" cy="461665"/>
          </a:xfrm>
          <a:prstGeom prst="rect">
            <a:avLst/>
          </a:prstGeom>
          <a:noFill/>
        </p:spPr>
        <p:txBody>
          <a:bodyPr wrap="none" rtlCol="0">
            <a:spAutoFit/>
          </a:bodyPr>
          <a:lstStyle/>
          <a:p>
            <a:r>
              <a:rPr lang="en-US" sz="2400" dirty="0">
                <a:solidFill>
                  <a:srgbClr val="FFFFFF"/>
                </a:solidFill>
                <a:latin typeface="Helvetica"/>
                <a:cs typeface="Helvetica"/>
              </a:rPr>
              <a:t>8</a:t>
            </a:r>
          </a:p>
        </p:txBody>
      </p:sp>
      <p:pic>
        <p:nvPicPr>
          <p:cNvPr id="5" name="Picture 4" descr="Screen Shot 2018-12-05 at 19.35.4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21" y="5095892"/>
            <a:ext cx="9144000" cy="1161616"/>
          </a:xfrm>
          <a:prstGeom prst="rect">
            <a:avLst/>
          </a:prstGeom>
        </p:spPr>
      </p:pic>
      <p:sp>
        <p:nvSpPr>
          <p:cNvPr id="22" name="TextBox 21">
            <a:extLst>
              <a:ext uri="{FF2B5EF4-FFF2-40B4-BE49-F238E27FC236}">
                <a16:creationId xmlns:a16="http://schemas.microsoft.com/office/drawing/2014/main" id="{C030B957-2EC9-8844-81D5-9E311F58992D}"/>
              </a:ext>
            </a:extLst>
          </p:cNvPr>
          <p:cNvSpPr txBox="1"/>
          <p:nvPr/>
        </p:nvSpPr>
        <p:spPr>
          <a:xfrm>
            <a:off x="183893" y="6140705"/>
            <a:ext cx="284052" cy="307777"/>
          </a:xfrm>
          <a:prstGeom prst="rect">
            <a:avLst/>
          </a:prstGeom>
          <a:noFill/>
        </p:spPr>
        <p:txBody>
          <a:bodyPr wrap="none" rtlCol="0">
            <a:spAutoFit/>
          </a:bodyPr>
          <a:lstStyle/>
          <a:p>
            <a:r>
              <a:rPr lang="en-US" dirty="0">
                <a:solidFill>
                  <a:srgbClr val="00B0F0"/>
                </a:solidFill>
                <a:latin typeface="Helvetica"/>
                <a:cs typeface="Helvetica"/>
              </a:rPr>
              <a:t>1</a:t>
            </a:r>
          </a:p>
        </p:txBody>
      </p:sp>
      <p:sp>
        <p:nvSpPr>
          <p:cNvPr id="23" name="TextBox 22">
            <a:extLst>
              <a:ext uri="{FF2B5EF4-FFF2-40B4-BE49-F238E27FC236}">
                <a16:creationId xmlns:a16="http://schemas.microsoft.com/office/drawing/2014/main" id="{7CBEFB4E-E297-0544-B805-8547101D43D6}"/>
              </a:ext>
            </a:extLst>
          </p:cNvPr>
          <p:cNvSpPr txBox="1"/>
          <p:nvPr/>
        </p:nvSpPr>
        <p:spPr>
          <a:xfrm>
            <a:off x="713295" y="6140705"/>
            <a:ext cx="284052" cy="307777"/>
          </a:xfrm>
          <a:prstGeom prst="rect">
            <a:avLst/>
          </a:prstGeom>
          <a:noFill/>
        </p:spPr>
        <p:txBody>
          <a:bodyPr wrap="none" rtlCol="0">
            <a:spAutoFit/>
          </a:bodyPr>
          <a:lstStyle/>
          <a:p>
            <a:r>
              <a:rPr lang="en-US" dirty="0">
                <a:solidFill>
                  <a:srgbClr val="00B0F0"/>
                </a:solidFill>
                <a:latin typeface="Helvetica"/>
                <a:cs typeface="Helvetica"/>
              </a:rPr>
              <a:t>2</a:t>
            </a:r>
          </a:p>
        </p:txBody>
      </p:sp>
      <p:sp>
        <p:nvSpPr>
          <p:cNvPr id="24" name="TextBox 23">
            <a:extLst>
              <a:ext uri="{FF2B5EF4-FFF2-40B4-BE49-F238E27FC236}">
                <a16:creationId xmlns:a16="http://schemas.microsoft.com/office/drawing/2014/main" id="{FE0D6EF0-C36B-054A-9290-E51D5765B266}"/>
              </a:ext>
            </a:extLst>
          </p:cNvPr>
          <p:cNvSpPr txBox="1"/>
          <p:nvPr/>
        </p:nvSpPr>
        <p:spPr>
          <a:xfrm>
            <a:off x="1267647" y="6140705"/>
            <a:ext cx="284052" cy="307777"/>
          </a:xfrm>
          <a:prstGeom prst="rect">
            <a:avLst/>
          </a:prstGeom>
          <a:noFill/>
        </p:spPr>
        <p:txBody>
          <a:bodyPr wrap="none" rtlCol="0">
            <a:spAutoFit/>
          </a:bodyPr>
          <a:lstStyle/>
          <a:p>
            <a:r>
              <a:rPr lang="en-US" dirty="0">
                <a:solidFill>
                  <a:srgbClr val="00B0F0"/>
                </a:solidFill>
                <a:latin typeface="Helvetica"/>
                <a:cs typeface="Helvetica"/>
              </a:rPr>
              <a:t>3</a:t>
            </a:r>
          </a:p>
        </p:txBody>
      </p:sp>
      <p:sp>
        <p:nvSpPr>
          <p:cNvPr id="26" name="TextBox 25">
            <a:extLst>
              <a:ext uri="{FF2B5EF4-FFF2-40B4-BE49-F238E27FC236}">
                <a16:creationId xmlns:a16="http://schemas.microsoft.com/office/drawing/2014/main" id="{A94AF4DB-7149-9A4B-A7D4-398AF897D138}"/>
              </a:ext>
            </a:extLst>
          </p:cNvPr>
          <p:cNvSpPr txBox="1"/>
          <p:nvPr/>
        </p:nvSpPr>
        <p:spPr>
          <a:xfrm>
            <a:off x="2139259" y="6140705"/>
            <a:ext cx="284052" cy="307777"/>
          </a:xfrm>
          <a:prstGeom prst="rect">
            <a:avLst/>
          </a:prstGeom>
          <a:noFill/>
        </p:spPr>
        <p:txBody>
          <a:bodyPr wrap="none" rtlCol="0">
            <a:spAutoFit/>
          </a:bodyPr>
          <a:lstStyle/>
          <a:p>
            <a:r>
              <a:rPr lang="en-US" dirty="0">
                <a:solidFill>
                  <a:srgbClr val="00B0F0"/>
                </a:solidFill>
                <a:latin typeface="Helvetica"/>
                <a:cs typeface="Helvetica"/>
              </a:rPr>
              <a:t>4</a:t>
            </a:r>
          </a:p>
        </p:txBody>
      </p:sp>
      <p:sp>
        <p:nvSpPr>
          <p:cNvPr id="27" name="TextBox 26">
            <a:extLst>
              <a:ext uri="{FF2B5EF4-FFF2-40B4-BE49-F238E27FC236}">
                <a16:creationId xmlns:a16="http://schemas.microsoft.com/office/drawing/2014/main" id="{06F43CEF-AAE3-DA46-8915-4ABCC91DC86F}"/>
              </a:ext>
            </a:extLst>
          </p:cNvPr>
          <p:cNvSpPr txBox="1"/>
          <p:nvPr/>
        </p:nvSpPr>
        <p:spPr>
          <a:xfrm>
            <a:off x="3338264" y="6146939"/>
            <a:ext cx="284052" cy="307777"/>
          </a:xfrm>
          <a:prstGeom prst="rect">
            <a:avLst/>
          </a:prstGeom>
          <a:noFill/>
        </p:spPr>
        <p:txBody>
          <a:bodyPr wrap="none" rtlCol="0">
            <a:spAutoFit/>
          </a:bodyPr>
          <a:lstStyle/>
          <a:p>
            <a:r>
              <a:rPr lang="en-US" dirty="0">
                <a:solidFill>
                  <a:srgbClr val="00B0F0"/>
                </a:solidFill>
                <a:latin typeface="Helvetica"/>
                <a:cs typeface="Helvetica"/>
              </a:rPr>
              <a:t>7</a:t>
            </a:r>
          </a:p>
        </p:txBody>
      </p:sp>
      <p:sp>
        <p:nvSpPr>
          <p:cNvPr id="28" name="TextBox 27">
            <a:extLst>
              <a:ext uri="{FF2B5EF4-FFF2-40B4-BE49-F238E27FC236}">
                <a16:creationId xmlns:a16="http://schemas.microsoft.com/office/drawing/2014/main" id="{893AA1D6-D4BB-624D-B198-FC9C1B4E6AED}"/>
              </a:ext>
            </a:extLst>
          </p:cNvPr>
          <p:cNvSpPr txBox="1"/>
          <p:nvPr/>
        </p:nvSpPr>
        <p:spPr>
          <a:xfrm>
            <a:off x="4744762" y="6140705"/>
            <a:ext cx="284052" cy="307777"/>
          </a:xfrm>
          <a:prstGeom prst="rect">
            <a:avLst/>
          </a:prstGeom>
          <a:noFill/>
        </p:spPr>
        <p:txBody>
          <a:bodyPr wrap="none" rtlCol="0">
            <a:spAutoFit/>
          </a:bodyPr>
          <a:lstStyle/>
          <a:p>
            <a:r>
              <a:rPr lang="en-US" dirty="0">
                <a:solidFill>
                  <a:srgbClr val="00B0F0"/>
                </a:solidFill>
                <a:latin typeface="Helvetica"/>
                <a:cs typeface="Helvetica"/>
              </a:rPr>
              <a:t>5</a:t>
            </a:r>
          </a:p>
        </p:txBody>
      </p:sp>
      <p:sp>
        <p:nvSpPr>
          <p:cNvPr id="29" name="TextBox 28">
            <a:extLst>
              <a:ext uri="{FF2B5EF4-FFF2-40B4-BE49-F238E27FC236}">
                <a16:creationId xmlns:a16="http://schemas.microsoft.com/office/drawing/2014/main" id="{5A60049E-7D9E-1744-8FFF-000496840241}"/>
              </a:ext>
            </a:extLst>
          </p:cNvPr>
          <p:cNvSpPr txBox="1"/>
          <p:nvPr/>
        </p:nvSpPr>
        <p:spPr>
          <a:xfrm>
            <a:off x="6492635" y="6140705"/>
            <a:ext cx="284052" cy="307777"/>
          </a:xfrm>
          <a:prstGeom prst="rect">
            <a:avLst/>
          </a:prstGeom>
          <a:noFill/>
        </p:spPr>
        <p:txBody>
          <a:bodyPr wrap="none" rtlCol="0">
            <a:spAutoFit/>
          </a:bodyPr>
          <a:lstStyle/>
          <a:p>
            <a:r>
              <a:rPr lang="en-US" dirty="0">
                <a:solidFill>
                  <a:srgbClr val="00B0F0"/>
                </a:solidFill>
                <a:latin typeface="Helvetica"/>
                <a:cs typeface="Helvetica"/>
              </a:rPr>
              <a:t>6</a:t>
            </a:r>
          </a:p>
        </p:txBody>
      </p:sp>
      <p:sp>
        <p:nvSpPr>
          <p:cNvPr id="30" name="TextBox 29">
            <a:extLst>
              <a:ext uri="{FF2B5EF4-FFF2-40B4-BE49-F238E27FC236}">
                <a16:creationId xmlns:a16="http://schemas.microsoft.com/office/drawing/2014/main" id="{1A2CA438-C7CB-944E-A13D-F15C9B007BDC}"/>
              </a:ext>
            </a:extLst>
          </p:cNvPr>
          <p:cNvSpPr txBox="1"/>
          <p:nvPr/>
        </p:nvSpPr>
        <p:spPr>
          <a:xfrm>
            <a:off x="8146653" y="6140704"/>
            <a:ext cx="284052" cy="307777"/>
          </a:xfrm>
          <a:prstGeom prst="rect">
            <a:avLst/>
          </a:prstGeom>
          <a:noFill/>
        </p:spPr>
        <p:txBody>
          <a:bodyPr wrap="none" rtlCol="0">
            <a:spAutoFit/>
          </a:bodyPr>
          <a:lstStyle/>
          <a:p>
            <a:r>
              <a:rPr lang="en-US" dirty="0">
                <a:solidFill>
                  <a:srgbClr val="00B0F0"/>
                </a:solidFill>
                <a:latin typeface="Helvetica"/>
                <a:cs typeface="Helvetica"/>
              </a:rPr>
              <a:t>8</a:t>
            </a:r>
          </a:p>
        </p:txBody>
      </p:sp>
    </p:spTree>
    <p:extLst>
      <p:ext uri="{BB962C8B-B14F-4D97-AF65-F5344CB8AC3E}">
        <p14:creationId xmlns:p14="http://schemas.microsoft.com/office/powerpoint/2010/main" val="30251204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36912"/>
            <a:ext cx="9144000" cy="1143000"/>
          </a:xfrm>
          <a:prstGeom prst="rect">
            <a:avLst/>
          </a:prstGeom>
        </p:spPr>
        <p:txBody>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lnSpc>
                <a:spcPct val="120000"/>
              </a:lnSpc>
            </a:pPr>
            <a:r>
              <a:rPr lang="en-GB" sz="4000" dirty="0"/>
              <a:t>Target tractability – antibodies</a:t>
            </a:r>
          </a:p>
        </p:txBody>
      </p:sp>
      <p:sp>
        <p:nvSpPr>
          <p:cNvPr id="25" name="TextBox 24"/>
          <p:cNvSpPr txBox="1"/>
          <p:nvPr/>
        </p:nvSpPr>
        <p:spPr>
          <a:xfrm>
            <a:off x="0" y="1167925"/>
            <a:ext cx="9144000" cy="3416320"/>
          </a:xfrm>
          <a:prstGeom prst="rect">
            <a:avLst/>
          </a:prstGeom>
          <a:noFill/>
        </p:spPr>
        <p:txBody>
          <a:bodyPr wrap="square" rtlCol="0">
            <a:spAutoFit/>
          </a:bodyPr>
          <a:lstStyle/>
          <a:p>
            <a:pPr marL="285750" indent="-285750" algn="just">
              <a:buFont typeface="Arial"/>
              <a:buChar char="•"/>
            </a:pPr>
            <a:endParaRPr lang="en-US" sz="2400" dirty="0">
              <a:solidFill>
                <a:srgbClr val="4F81BD"/>
              </a:solidFill>
              <a:latin typeface="Helvetica"/>
              <a:cs typeface="Helvetica"/>
            </a:endParaRPr>
          </a:p>
          <a:p>
            <a:pPr marL="285750" indent="-285750" algn="just">
              <a:buFont typeface="Arial"/>
              <a:buChar char="•"/>
            </a:pPr>
            <a:r>
              <a:rPr lang="en-US" sz="2400" dirty="0">
                <a:solidFill>
                  <a:srgbClr val="4F81BD"/>
                </a:solidFill>
                <a:latin typeface="Helvetica"/>
                <a:cs typeface="Helvetica"/>
              </a:rPr>
              <a:t>Clinical precedence</a:t>
            </a:r>
          </a:p>
          <a:p>
            <a:pPr marL="285750" indent="-285750" algn="just">
              <a:buFont typeface="Arial"/>
              <a:buChar char="•"/>
            </a:pPr>
            <a:endParaRPr lang="en-US" sz="2400" dirty="0">
              <a:solidFill>
                <a:srgbClr val="4F81BD"/>
              </a:solidFill>
              <a:latin typeface="Helvetica"/>
              <a:cs typeface="Helvetica"/>
            </a:endParaRPr>
          </a:p>
          <a:p>
            <a:pPr algn="just"/>
            <a:endParaRPr lang="en-US" sz="2400" dirty="0">
              <a:solidFill>
                <a:srgbClr val="4F81BD"/>
              </a:solidFill>
              <a:latin typeface="Helvetica"/>
              <a:cs typeface="Helvetica"/>
            </a:endParaRPr>
          </a:p>
          <a:p>
            <a:pPr marL="285750" indent="-285750" algn="just">
              <a:buFont typeface="Arial"/>
              <a:buChar char="•"/>
            </a:pPr>
            <a:r>
              <a:rPr lang="en-US" sz="2400" dirty="0">
                <a:solidFill>
                  <a:srgbClr val="4F81BD"/>
                </a:solidFill>
                <a:latin typeface="Helvetica"/>
                <a:cs typeface="Helvetica"/>
              </a:rPr>
              <a:t>Predictable tractable </a:t>
            </a:r>
          </a:p>
          <a:p>
            <a:pPr algn="just"/>
            <a:r>
              <a:rPr lang="en-US" sz="2400" dirty="0">
                <a:solidFill>
                  <a:srgbClr val="4F81BD"/>
                </a:solidFill>
                <a:latin typeface="Helvetica"/>
                <a:cs typeface="Helvetica"/>
              </a:rPr>
              <a:t>– </a:t>
            </a:r>
            <a:r>
              <a:rPr lang="en-US" sz="2000" dirty="0">
                <a:solidFill>
                  <a:srgbClr val="4F81BD"/>
                </a:solidFill>
                <a:latin typeface="Helvetica"/>
                <a:cs typeface="Helvetica"/>
              </a:rPr>
              <a:t>high confidence</a:t>
            </a:r>
            <a:r>
              <a:rPr lang="en-US" sz="2400" dirty="0">
                <a:solidFill>
                  <a:srgbClr val="4F81BD"/>
                </a:solidFill>
                <a:latin typeface="Helvetica"/>
                <a:cs typeface="Helvetica"/>
              </a:rPr>
              <a:t>  </a:t>
            </a:r>
          </a:p>
          <a:p>
            <a:pPr algn="just"/>
            <a:endParaRPr lang="en-US" sz="2400" dirty="0">
              <a:solidFill>
                <a:srgbClr val="4F81BD"/>
              </a:solidFill>
              <a:latin typeface="Helvetica"/>
              <a:cs typeface="Helvetica"/>
            </a:endParaRPr>
          </a:p>
          <a:p>
            <a:pPr marL="285750" indent="-285750" algn="just">
              <a:buFont typeface="Arial"/>
              <a:buChar char="•"/>
            </a:pPr>
            <a:r>
              <a:rPr lang="en-US" sz="2400" dirty="0">
                <a:solidFill>
                  <a:srgbClr val="4F81BD"/>
                </a:solidFill>
                <a:latin typeface="Helvetica"/>
                <a:cs typeface="Helvetica"/>
              </a:rPr>
              <a:t>Predictable tractable </a:t>
            </a:r>
          </a:p>
          <a:p>
            <a:pPr algn="just"/>
            <a:r>
              <a:rPr lang="en-US" sz="2400" dirty="0">
                <a:solidFill>
                  <a:srgbClr val="4F81BD"/>
                </a:solidFill>
                <a:latin typeface="Helvetica"/>
                <a:cs typeface="Helvetica"/>
              </a:rPr>
              <a:t>– </a:t>
            </a:r>
            <a:r>
              <a:rPr lang="en-US" sz="2000" dirty="0">
                <a:solidFill>
                  <a:srgbClr val="4F81BD"/>
                </a:solidFill>
                <a:latin typeface="Helvetica"/>
                <a:cs typeface="Helvetica"/>
              </a:rPr>
              <a:t>med-low confidence</a:t>
            </a:r>
          </a:p>
        </p:txBody>
      </p:sp>
      <p:pic>
        <p:nvPicPr>
          <p:cNvPr id="27" name="Picture 26" descr="ba23582c-0034-484e-857c-6a9b7dc96017.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6771" y="1186943"/>
            <a:ext cx="972000" cy="972000"/>
          </a:xfrm>
          <a:prstGeom prst="rect">
            <a:avLst/>
          </a:prstGeom>
        </p:spPr>
      </p:pic>
      <p:pic>
        <p:nvPicPr>
          <p:cNvPr id="28" name="Picture 27" descr="ba23582c-0034-484e-857c-6a9b7dc96017.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8279" y="1202601"/>
            <a:ext cx="972000" cy="972000"/>
          </a:xfrm>
          <a:prstGeom prst="rect">
            <a:avLst/>
          </a:prstGeom>
        </p:spPr>
      </p:pic>
      <p:pic>
        <p:nvPicPr>
          <p:cNvPr id="29" name="Picture 28" descr="ba23582c-0034-484e-857c-6a9b7dc96017.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0256" y="2435866"/>
            <a:ext cx="972000" cy="972000"/>
          </a:xfrm>
          <a:prstGeom prst="rect">
            <a:avLst/>
          </a:prstGeom>
        </p:spPr>
      </p:pic>
      <p:pic>
        <p:nvPicPr>
          <p:cNvPr id="30" name="Picture 29" descr="ba23582c-0034-484e-857c-6a9b7dc96017.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0848" y="2420208"/>
            <a:ext cx="972000" cy="972000"/>
          </a:xfrm>
          <a:prstGeom prst="rect">
            <a:avLst/>
          </a:prstGeom>
        </p:spPr>
      </p:pic>
      <p:pic>
        <p:nvPicPr>
          <p:cNvPr id="31" name="Picture 30" descr="ba23582c-0034-484e-857c-6a9b7dc96017.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7290" y="3579986"/>
            <a:ext cx="972000" cy="972000"/>
          </a:xfrm>
          <a:prstGeom prst="rect">
            <a:avLst/>
          </a:prstGeom>
        </p:spPr>
      </p:pic>
      <p:pic>
        <p:nvPicPr>
          <p:cNvPr id="32" name="Picture 31" descr="ba23582c-0034-484e-857c-6a9b7dc96017.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8798" y="3595644"/>
            <a:ext cx="972000" cy="972000"/>
          </a:xfrm>
          <a:prstGeom prst="rect">
            <a:avLst/>
          </a:prstGeom>
        </p:spPr>
      </p:pic>
      <p:pic>
        <p:nvPicPr>
          <p:cNvPr id="33" name="Picture 32" descr="ba23582c-0034-484e-857c-6a9b7dc96017.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0798" y="3595644"/>
            <a:ext cx="972000" cy="972000"/>
          </a:xfrm>
          <a:prstGeom prst="rect">
            <a:avLst/>
          </a:prstGeom>
        </p:spPr>
      </p:pic>
      <p:sp>
        <p:nvSpPr>
          <p:cNvPr id="50" name="TextBox 49"/>
          <p:cNvSpPr txBox="1"/>
          <p:nvPr/>
        </p:nvSpPr>
        <p:spPr>
          <a:xfrm>
            <a:off x="3448866" y="1284406"/>
            <a:ext cx="355837" cy="461665"/>
          </a:xfrm>
          <a:prstGeom prst="rect">
            <a:avLst/>
          </a:prstGeom>
          <a:noFill/>
        </p:spPr>
        <p:txBody>
          <a:bodyPr wrap="none" rtlCol="0">
            <a:spAutoFit/>
          </a:bodyPr>
          <a:lstStyle/>
          <a:p>
            <a:r>
              <a:rPr lang="en-US" sz="2400" dirty="0">
                <a:solidFill>
                  <a:srgbClr val="FFFFFF"/>
                </a:solidFill>
                <a:latin typeface="Helvetica"/>
                <a:cs typeface="Helvetica"/>
              </a:rPr>
              <a:t>1</a:t>
            </a:r>
          </a:p>
        </p:txBody>
      </p:sp>
      <p:sp>
        <p:nvSpPr>
          <p:cNvPr id="51" name="TextBox 50"/>
          <p:cNvSpPr txBox="1"/>
          <p:nvPr/>
        </p:nvSpPr>
        <p:spPr>
          <a:xfrm>
            <a:off x="4418171" y="1301118"/>
            <a:ext cx="355837" cy="461665"/>
          </a:xfrm>
          <a:prstGeom prst="rect">
            <a:avLst/>
          </a:prstGeom>
          <a:noFill/>
        </p:spPr>
        <p:txBody>
          <a:bodyPr wrap="none" rtlCol="0">
            <a:spAutoFit/>
          </a:bodyPr>
          <a:lstStyle/>
          <a:p>
            <a:r>
              <a:rPr lang="en-US" sz="2400" dirty="0">
                <a:solidFill>
                  <a:srgbClr val="FFFFFF"/>
                </a:solidFill>
                <a:latin typeface="Helvetica"/>
                <a:cs typeface="Helvetica"/>
              </a:rPr>
              <a:t>2</a:t>
            </a:r>
          </a:p>
        </p:txBody>
      </p:sp>
      <p:sp>
        <p:nvSpPr>
          <p:cNvPr id="52" name="TextBox 51"/>
          <p:cNvSpPr txBox="1"/>
          <p:nvPr/>
        </p:nvSpPr>
        <p:spPr>
          <a:xfrm>
            <a:off x="3507453" y="2517671"/>
            <a:ext cx="355837" cy="461665"/>
          </a:xfrm>
          <a:prstGeom prst="rect">
            <a:avLst/>
          </a:prstGeom>
          <a:noFill/>
        </p:spPr>
        <p:txBody>
          <a:bodyPr wrap="none" rtlCol="0">
            <a:spAutoFit/>
          </a:bodyPr>
          <a:lstStyle/>
          <a:p>
            <a:r>
              <a:rPr lang="en-US" sz="2400" dirty="0">
                <a:solidFill>
                  <a:srgbClr val="FFFFFF"/>
                </a:solidFill>
                <a:latin typeface="Helvetica"/>
                <a:cs typeface="Helvetica"/>
              </a:rPr>
              <a:t>4</a:t>
            </a:r>
          </a:p>
        </p:txBody>
      </p:sp>
      <p:sp>
        <p:nvSpPr>
          <p:cNvPr id="53" name="TextBox 52"/>
          <p:cNvSpPr txBox="1"/>
          <p:nvPr/>
        </p:nvSpPr>
        <p:spPr>
          <a:xfrm>
            <a:off x="4493467" y="2517671"/>
            <a:ext cx="355837" cy="461665"/>
          </a:xfrm>
          <a:prstGeom prst="rect">
            <a:avLst/>
          </a:prstGeom>
          <a:noFill/>
        </p:spPr>
        <p:txBody>
          <a:bodyPr wrap="none" rtlCol="0">
            <a:spAutoFit/>
          </a:bodyPr>
          <a:lstStyle/>
          <a:p>
            <a:r>
              <a:rPr lang="en-US" sz="2400" dirty="0">
                <a:solidFill>
                  <a:srgbClr val="FFFFFF"/>
                </a:solidFill>
                <a:latin typeface="Helvetica"/>
                <a:cs typeface="Helvetica"/>
              </a:rPr>
              <a:t>5</a:t>
            </a:r>
          </a:p>
        </p:txBody>
      </p:sp>
      <p:sp>
        <p:nvSpPr>
          <p:cNvPr id="54" name="TextBox 53"/>
          <p:cNvSpPr txBox="1"/>
          <p:nvPr/>
        </p:nvSpPr>
        <p:spPr>
          <a:xfrm>
            <a:off x="3713923" y="3677449"/>
            <a:ext cx="355837" cy="461665"/>
          </a:xfrm>
          <a:prstGeom prst="rect">
            <a:avLst/>
          </a:prstGeom>
          <a:noFill/>
        </p:spPr>
        <p:txBody>
          <a:bodyPr wrap="none" rtlCol="0">
            <a:spAutoFit/>
          </a:bodyPr>
          <a:lstStyle/>
          <a:p>
            <a:r>
              <a:rPr lang="en-US" sz="2400" dirty="0">
                <a:solidFill>
                  <a:srgbClr val="FFFFFF"/>
                </a:solidFill>
                <a:latin typeface="Helvetica"/>
                <a:cs typeface="Helvetica"/>
              </a:rPr>
              <a:t>6</a:t>
            </a:r>
          </a:p>
        </p:txBody>
      </p:sp>
      <p:sp>
        <p:nvSpPr>
          <p:cNvPr id="55" name="TextBox 54"/>
          <p:cNvSpPr txBox="1"/>
          <p:nvPr/>
        </p:nvSpPr>
        <p:spPr>
          <a:xfrm>
            <a:off x="4683228" y="3677449"/>
            <a:ext cx="355837" cy="461665"/>
          </a:xfrm>
          <a:prstGeom prst="rect">
            <a:avLst/>
          </a:prstGeom>
          <a:noFill/>
        </p:spPr>
        <p:txBody>
          <a:bodyPr wrap="none" rtlCol="0">
            <a:spAutoFit/>
          </a:bodyPr>
          <a:lstStyle/>
          <a:p>
            <a:r>
              <a:rPr lang="en-US" sz="2400" dirty="0">
                <a:solidFill>
                  <a:srgbClr val="FFFFFF"/>
                </a:solidFill>
                <a:latin typeface="Helvetica"/>
                <a:cs typeface="Helvetica"/>
              </a:rPr>
              <a:t>7</a:t>
            </a:r>
          </a:p>
        </p:txBody>
      </p:sp>
      <p:sp>
        <p:nvSpPr>
          <p:cNvPr id="56" name="TextBox 55"/>
          <p:cNvSpPr txBox="1"/>
          <p:nvPr/>
        </p:nvSpPr>
        <p:spPr>
          <a:xfrm>
            <a:off x="5652531" y="3677449"/>
            <a:ext cx="355837" cy="461665"/>
          </a:xfrm>
          <a:prstGeom prst="rect">
            <a:avLst/>
          </a:prstGeom>
          <a:noFill/>
        </p:spPr>
        <p:txBody>
          <a:bodyPr wrap="none" rtlCol="0">
            <a:spAutoFit/>
          </a:bodyPr>
          <a:lstStyle/>
          <a:p>
            <a:r>
              <a:rPr lang="en-US" sz="2400" dirty="0">
                <a:solidFill>
                  <a:srgbClr val="FFFFFF"/>
                </a:solidFill>
                <a:latin typeface="Helvetica"/>
                <a:cs typeface="Helvetica"/>
              </a:rPr>
              <a:t>8</a:t>
            </a:r>
          </a:p>
        </p:txBody>
      </p:sp>
      <p:sp>
        <p:nvSpPr>
          <p:cNvPr id="57" name="TextBox 56"/>
          <p:cNvSpPr txBox="1"/>
          <p:nvPr/>
        </p:nvSpPr>
        <p:spPr>
          <a:xfrm>
            <a:off x="6655252" y="3683022"/>
            <a:ext cx="355837" cy="461665"/>
          </a:xfrm>
          <a:prstGeom prst="rect">
            <a:avLst/>
          </a:prstGeom>
          <a:noFill/>
        </p:spPr>
        <p:txBody>
          <a:bodyPr wrap="none" rtlCol="0">
            <a:spAutoFit/>
          </a:bodyPr>
          <a:lstStyle/>
          <a:p>
            <a:r>
              <a:rPr lang="en-US" sz="2400" dirty="0">
                <a:solidFill>
                  <a:srgbClr val="FFFFFF"/>
                </a:solidFill>
                <a:latin typeface="Helvetica"/>
                <a:cs typeface="Helvetica"/>
              </a:rPr>
              <a:t>9</a:t>
            </a:r>
          </a:p>
        </p:txBody>
      </p:sp>
      <p:pic>
        <p:nvPicPr>
          <p:cNvPr id="58" name="Picture 57" descr="ba23582c-0034-484e-857c-6a9b7dc96017.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2798" y="3612245"/>
            <a:ext cx="972000" cy="972000"/>
          </a:xfrm>
          <a:prstGeom prst="rect">
            <a:avLst/>
          </a:prstGeom>
        </p:spPr>
      </p:pic>
      <p:sp>
        <p:nvSpPr>
          <p:cNvPr id="59" name="TextBox 58"/>
          <p:cNvSpPr txBox="1"/>
          <p:nvPr/>
        </p:nvSpPr>
        <p:spPr>
          <a:xfrm>
            <a:off x="6624531" y="3694050"/>
            <a:ext cx="355837" cy="461665"/>
          </a:xfrm>
          <a:prstGeom prst="rect">
            <a:avLst/>
          </a:prstGeom>
          <a:noFill/>
        </p:spPr>
        <p:txBody>
          <a:bodyPr wrap="none" rtlCol="0">
            <a:spAutoFit/>
          </a:bodyPr>
          <a:lstStyle/>
          <a:p>
            <a:r>
              <a:rPr lang="en-US" sz="2400" dirty="0">
                <a:solidFill>
                  <a:srgbClr val="FFFFFF"/>
                </a:solidFill>
                <a:latin typeface="Helvetica"/>
                <a:cs typeface="Helvetica"/>
              </a:rPr>
              <a:t>9</a:t>
            </a:r>
          </a:p>
        </p:txBody>
      </p:sp>
      <p:pic>
        <p:nvPicPr>
          <p:cNvPr id="61" name="Picture 60" descr="ba23582c-0034-484e-857c-6a9b7dc96017.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0771" y="1204709"/>
            <a:ext cx="972000" cy="972000"/>
          </a:xfrm>
          <a:prstGeom prst="rect">
            <a:avLst/>
          </a:prstGeom>
        </p:spPr>
      </p:pic>
      <p:sp>
        <p:nvSpPr>
          <p:cNvPr id="63" name="TextBox 62"/>
          <p:cNvSpPr txBox="1"/>
          <p:nvPr/>
        </p:nvSpPr>
        <p:spPr>
          <a:xfrm>
            <a:off x="5392866" y="1318884"/>
            <a:ext cx="355837" cy="461665"/>
          </a:xfrm>
          <a:prstGeom prst="rect">
            <a:avLst/>
          </a:prstGeom>
          <a:noFill/>
        </p:spPr>
        <p:txBody>
          <a:bodyPr wrap="none" rtlCol="0">
            <a:spAutoFit/>
          </a:bodyPr>
          <a:lstStyle/>
          <a:p>
            <a:r>
              <a:rPr lang="en-US" sz="2400" dirty="0">
                <a:solidFill>
                  <a:srgbClr val="FFFFFF"/>
                </a:solidFill>
                <a:latin typeface="Helvetica"/>
                <a:cs typeface="Helvetica"/>
              </a:rPr>
              <a:t>3</a:t>
            </a:r>
          </a:p>
        </p:txBody>
      </p:sp>
      <p:pic>
        <p:nvPicPr>
          <p:cNvPr id="2" name="Picture 1" descr="Screen Shot 2018-12-05 at 19.32.46.png"/>
          <p:cNvPicPr>
            <a:picLocks noChangeAspect="1"/>
          </p:cNvPicPr>
          <p:nvPr/>
        </p:nvPicPr>
        <p:blipFill rotWithShape="1">
          <a:blip r:embed="rId4">
            <a:extLst>
              <a:ext uri="{28A0092B-C50C-407E-A947-70E740481C1C}">
                <a14:useLocalDpi xmlns:a14="http://schemas.microsoft.com/office/drawing/2010/main" val="0"/>
              </a:ext>
            </a:extLst>
          </a:blip>
          <a:srcRect b="12598"/>
          <a:stretch/>
        </p:blipFill>
        <p:spPr>
          <a:xfrm>
            <a:off x="0" y="4710755"/>
            <a:ext cx="9144000" cy="1640060"/>
          </a:xfrm>
          <a:prstGeom prst="rect">
            <a:avLst/>
          </a:prstGeom>
        </p:spPr>
      </p:pic>
      <p:sp>
        <p:nvSpPr>
          <p:cNvPr id="26" name="TextBox 25">
            <a:extLst>
              <a:ext uri="{FF2B5EF4-FFF2-40B4-BE49-F238E27FC236}">
                <a16:creationId xmlns:a16="http://schemas.microsoft.com/office/drawing/2014/main" id="{AC549C74-0DB7-CF43-B027-3808D6FB87CA}"/>
              </a:ext>
            </a:extLst>
          </p:cNvPr>
          <p:cNvSpPr txBox="1"/>
          <p:nvPr/>
        </p:nvSpPr>
        <p:spPr>
          <a:xfrm>
            <a:off x="152469" y="6290766"/>
            <a:ext cx="284052" cy="307777"/>
          </a:xfrm>
          <a:prstGeom prst="rect">
            <a:avLst/>
          </a:prstGeom>
          <a:noFill/>
        </p:spPr>
        <p:txBody>
          <a:bodyPr wrap="none" rtlCol="0">
            <a:spAutoFit/>
          </a:bodyPr>
          <a:lstStyle/>
          <a:p>
            <a:r>
              <a:rPr lang="en-US" dirty="0">
                <a:solidFill>
                  <a:srgbClr val="00B0F0"/>
                </a:solidFill>
                <a:latin typeface="Helvetica"/>
                <a:cs typeface="Helvetica"/>
              </a:rPr>
              <a:t>1</a:t>
            </a:r>
          </a:p>
        </p:txBody>
      </p:sp>
      <p:sp>
        <p:nvSpPr>
          <p:cNvPr id="34" name="TextBox 33">
            <a:extLst>
              <a:ext uri="{FF2B5EF4-FFF2-40B4-BE49-F238E27FC236}">
                <a16:creationId xmlns:a16="http://schemas.microsoft.com/office/drawing/2014/main" id="{12EF5DDE-ED89-A140-A5DD-2F11B14A959A}"/>
              </a:ext>
            </a:extLst>
          </p:cNvPr>
          <p:cNvSpPr txBox="1"/>
          <p:nvPr/>
        </p:nvSpPr>
        <p:spPr>
          <a:xfrm>
            <a:off x="681871" y="6290766"/>
            <a:ext cx="284052" cy="307777"/>
          </a:xfrm>
          <a:prstGeom prst="rect">
            <a:avLst/>
          </a:prstGeom>
          <a:noFill/>
        </p:spPr>
        <p:txBody>
          <a:bodyPr wrap="none" rtlCol="0">
            <a:spAutoFit/>
          </a:bodyPr>
          <a:lstStyle/>
          <a:p>
            <a:r>
              <a:rPr lang="en-US" dirty="0">
                <a:solidFill>
                  <a:srgbClr val="00B0F0"/>
                </a:solidFill>
                <a:latin typeface="Helvetica"/>
                <a:cs typeface="Helvetica"/>
              </a:rPr>
              <a:t>2</a:t>
            </a:r>
          </a:p>
        </p:txBody>
      </p:sp>
      <p:sp>
        <p:nvSpPr>
          <p:cNvPr id="35" name="TextBox 34">
            <a:extLst>
              <a:ext uri="{FF2B5EF4-FFF2-40B4-BE49-F238E27FC236}">
                <a16:creationId xmlns:a16="http://schemas.microsoft.com/office/drawing/2014/main" id="{8F52B3CC-C78F-A04B-8165-2FAFFA569E8C}"/>
              </a:ext>
            </a:extLst>
          </p:cNvPr>
          <p:cNvSpPr txBox="1"/>
          <p:nvPr/>
        </p:nvSpPr>
        <p:spPr>
          <a:xfrm>
            <a:off x="1236223" y="6290766"/>
            <a:ext cx="284052" cy="307777"/>
          </a:xfrm>
          <a:prstGeom prst="rect">
            <a:avLst/>
          </a:prstGeom>
          <a:noFill/>
        </p:spPr>
        <p:txBody>
          <a:bodyPr wrap="none" rtlCol="0">
            <a:spAutoFit/>
          </a:bodyPr>
          <a:lstStyle/>
          <a:p>
            <a:r>
              <a:rPr lang="en-US" dirty="0">
                <a:solidFill>
                  <a:srgbClr val="00B0F0"/>
                </a:solidFill>
                <a:latin typeface="Helvetica"/>
                <a:cs typeface="Helvetica"/>
              </a:rPr>
              <a:t>3</a:t>
            </a:r>
          </a:p>
        </p:txBody>
      </p:sp>
      <p:sp>
        <p:nvSpPr>
          <p:cNvPr id="36" name="TextBox 35">
            <a:extLst>
              <a:ext uri="{FF2B5EF4-FFF2-40B4-BE49-F238E27FC236}">
                <a16:creationId xmlns:a16="http://schemas.microsoft.com/office/drawing/2014/main" id="{99A0FECF-30E3-3E4E-B73E-205366768AC4}"/>
              </a:ext>
            </a:extLst>
          </p:cNvPr>
          <p:cNvSpPr txBox="1"/>
          <p:nvPr/>
        </p:nvSpPr>
        <p:spPr>
          <a:xfrm>
            <a:off x="2107835" y="6290766"/>
            <a:ext cx="284052" cy="307777"/>
          </a:xfrm>
          <a:prstGeom prst="rect">
            <a:avLst/>
          </a:prstGeom>
          <a:noFill/>
        </p:spPr>
        <p:txBody>
          <a:bodyPr wrap="none" rtlCol="0">
            <a:spAutoFit/>
          </a:bodyPr>
          <a:lstStyle/>
          <a:p>
            <a:r>
              <a:rPr lang="en-US" dirty="0">
                <a:solidFill>
                  <a:srgbClr val="00B0F0"/>
                </a:solidFill>
                <a:latin typeface="Helvetica"/>
                <a:cs typeface="Helvetica"/>
              </a:rPr>
              <a:t>4</a:t>
            </a:r>
          </a:p>
        </p:txBody>
      </p:sp>
      <p:sp>
        <p:nvSpPr>
          <p:cNvPr id="37" name="TextBox 36">
            <a:extLst>
              <a:ext uri="{FF2B5EF4-FFF2-40B4-BE49-F238E27FC236}">
                <a16:creationId xmlns:a16="http://schemas.microsoft.com/office/drawing/2014/main" id="{BA4F2B61-A825-E642-8550-2F95FE28FCEC}"/>
              </a:ext>
            </a:extLst>
          </p:cNvPr>
          <p:cNvSpPr txBox="1"/>
          <p:nvPr/>
        </p:nvSpPr>
        <p:spPr>
          <a:xfrm>
            <a:off x="3306840" y="6290766"/>
            <a:ext cx="284052" cy="307777"/>
          </a:xfrm>
          <a:prstGeom prst="rect">
            <a:avLst/>
          </a:prstGeom>
          <a:noFill/>
        </p:spPr>
        <p:txBody>
          <a:bodyPr wrap="none" rtlCol="0">
            <a:spAutoFit/>
          </a:bodyPr>
          <a:lstStyle/>
          <a:p>
            <a:r>
              <a:rPr lang="en-US" dirty="0">
                <a:solidFill>
                  <a:srgbClr val="00B0F0"/>
                </a:solidFill>
                <a:latin typeface="Helvetica"/>
                <a:cs typeface="Helvetica"/>
              </a:rPr>
              <a:t>5</a:t>
            </a:r>
          </a:p>
        </p:txBody>
      </p:sp>
      <p:sp>
        <p:nvSpPr>
          <p:cNvPr id="38" name="TextBox 37">
            <a:extLst>
              <a:ext uri="{FF2B5EF4-FFF2-40B4-BE49-F238E27FC236}">
                <a16:creationId xmlns:a16="http://schemas.microsoft.com/office/drawing/2014/main" id="{48ADF931-F969-4B4C-B46A-2E043E264D50}"/>
              </a:ext>
            </a:extLst>
          </p:cNvPr>
          <p:cNvSpPr txBox="1"/>
          <p:nvPr/>
        </p:nvSpPr>
        <p:spPr>
          <a:xfrm>
            <a:off x="4595856" y="6293247"/>
            <a:ext cx="284052" cy="307777"/>
          </a:xfrm>
          <a:prstGeom prst="rect">
            <a:avLst/>
          </a:prstGeom>
          <a:noFill/>
        </p:spPr>
        <p:txBody>
          <a:bodyPr wrap="none" rtlCol="0">
            <a:spAutoFit/>
          </a:bodyPr>
          <a:lstStyle/>
          <a:p>
            <a:r>
              <a:rPr lang="en-US" dirty="0">
                <a:solidFill>
                  <a:srgbClr val="00B0F0"/>
                </a:solidFill>
                <a:latin typeface="Helvetica"/>
                <a:cs typeface="Helvetica"/>
              </a:rPr>
              <a:t>6</a:t>
            </a:r>
          </a:p>
        </p:txBody>
      </p:sp>
      <p:sp>
        <p:nvSpPr>
          <p:cNvPr id="39" name="TextBox 38">
            <a:extLst>
              <a:ext uri="{FF2B5EF4-FFF2-40B4-BE49-F238E27FC236}">
                <a16:creationId xmlns:a16="http://schemas.microsoft.com/office/drawing/2014/main" id="{D0999FF8-3032-0E49-85E4-60E4E700A385}"/>
              </a:ext>
            </a:extLst>
          </p:cNvPr>
          <p:cNvSpPr txBox="1"/>
          <p:nvPr/>
        </p:nvSpPr>
        <p:spPr>
          <a:xfrm>
            <a:off x="5875811" y="6290766"/>
            <a:ext cx="284052" cy="307777"/>
          </a:xfrm>
          <a:prstGeom prst="rect">
            <a:avLst/>
          </a:prstGeom>
          <a:noFill/>
        </p:spPr>
        <p:txBody>
          <a:bodyPr wrap="none" rtlCol="0">
            <a:spAutoFit/>
          </a:bodyPr>
          <a:lstStyle/>
          <a:p>
            <a:r>
              <a:rPr lang="en-US" dirty="0">
                <a:solidFill>
                  <a:srgbClr val="00B0F0"/>
                </a:solidFill>
                <a:latin typeface="Helvetica"/>
                <a:cs typeface="Helvetica"/>
              </a:rPr>
              <a:t>7</a:t>
            </a:r>
          </a:p>
        </p:txBody>
      </p:sp>
      <p:sp>
        <p:nvSpPr>
          <p:cNvPr id="40" name="TextBox 39">
            <a:extLst>
              <a:ext uri="{FF2B5EF4-FFF2-40B4-BE49-F238E27FC236}">
                <a16:creationId xmlns:a16="http://schemas.microsoft.com/office/drawing/2014/main" id="{1F3182A3-6A73-1B4A-B3C4-8FE681F08FA2}"/>
              </a:ext>
            </a:extLst>
          </p:cNvPr>
          <p:cNvSpPr txBox="1"/>
          <p:nvPr/>
        </p:nvSpPr>
        <p:spPr>
          <a:xfrm>
            <a:off x="7083871" y="6290766"/>
            <a:ext cx="284052" cy="307777"/>
          </a:xfrm>
          <a:prstGeom prst="rect">
            <a:avLst/>
          </a:prstGeom>
          <a:noFill/>
        </p:spPr>
        <p:txBody>
          <a:bodyPr wrap="none" rtlCol="0">
            <a:spAutoFit/>
          </a:bodyPr>
          <a:lstStyle/>
          <a:p>
            <a:r>
              <a:rPr lang="en-US" dirty="0">
                <a:solidFill>
                  <a:srgbClr val="00B0F0"/>
                </a:solidFill>
                <a:latin typeface="Helvetica"/>
                <a:cs typeface="Helvetica"/>
              </a:rPr>
              <a:t>8</a:t>
            </a:r>
          </a:p>
        </p:txBody>
      </p:sp>
      <p:sp>
        <p:nvSpPr>
          <p:cNvPr id="41" name="TextBox 40">
            <a:extLst>
              <a:ext uri="{FF2B5EF4-FFF2-40B4-BE49-F238E27FC236}">
                <a16:creationId xmlns:a16="http://schemas.microsoft.com/office/drawing/2014/main" id="{B0A8A31F-C18E-A648-88E7-8DAB10BECDC4}"/>
              </a:ext>
            </a:extLst>
          </p:cNvPr>
          <p:cNvSpPr txBox="1"/>
          <p:nvPr/>
        </p:nvSpPr>
        <p:spPr>
          <a:xfrm>
            <a:off x="8358754" y="6290766"/>
            <a:ext cx="284052" cy="307777"/>
          </a:xfrm>
          <a:prstGeom prst="rect">
            <a:avLst/>
          </a:prstGeom>
          <a:noFill/>
        </p:spPr>
        <p:txBody>
          <a:bodyPr wrap="square" rtlCol="0">
            <a:spAutoFit/>
          </a:bodyPr>
          <a:lstStyle/>
          <a:p>
            <a:r>
              <a:rPr lang="en-US" dirty="0">
                <a:solidFill>
                  <a:srgbClr val="00B0F0"/>
                </a:solidFill>
                <a:latin typeface="Helvetica"/>
                <a:cs typeface="Helvetica"/>
              </a:rPr>
              <a:t>9</a:t>
            </a:r>
          </a:p>
        </p:txBody>
      </p:sp>
    </p:spTree>
    <p:extLst>
      <p:ext uri="{BB962C8B-B14F-4D97-AF65-F5344CB8AC3E}">
        <p14:creationId xmlns:p14="http://schemas.microsoft.com/office/powerpoint/2010/main" val="41926722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60"/>
          <p:cNvSpPr txBox="1"/>
          <p:nvPr/>
        </p:nvSpPr>
        <p:spPr>
          <a:xfrm>
            <a:off x="-56028" y="100814"/>
            <a:ext cx="9144000"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endParaRPr sz="4000" b="0" i="0">
              <a:solidFill>
                <a:srgbClr val="0091EB"/>
              </a:solidFill>
              <a:latin typeface="Helvetica Neue"/>
              <a:ea typeface="Helvetica Neue"/>
              <a:cs typeface="Helvetica Neue"/>
              <a:sym typeface="Helvetica Neue"/>
            </a:endParaRPr>
          </a:p>
        </p:txBody>
      </p:sp>
      <p:sp>
        <p:nvSpPr>
          <p:cNvPr id="404" name="Google Shape;404;p60"/>
          <p:cNvSpPr txBox="1"/>
          <p:nvPr/>
        </p:nvSpPr>
        <p:spPr>
          <a:xfrm>
            <a:off x="-56028" y="66287"/>
            <a:ext cx="9200028"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r>
              <a:rPr lang="en-US" sz="4000" b="0" i="0" dirty="0">
                <a:solidFill>
                  <a:srgbClr val="0091EB"/>
                </a:solidFill>
                <a:latin typeface="Helvetica Neue"/>
                <a:ea typeface="Helvetica Neue"/>
                <a:cs typeface="Helvetica Neue"/>
                <a:sym typeface="Helvetica Neue"/>
              </a:rPr>
              <a:t>Is my target safe?</a:t>
            </a:r>
            <a:endParaRPr sz="4000" b="0" i="0" dirty="0">
              <a:solidFill>
                <a:srgbClr val="0091EB"/>
              </a:solidFill>
              <a:latin typeface="Helvetica Neue"/>
              <a:ea typeface="Helvetica Neue"/>
              <a:cs typeface="Helvetica Neue"/>
              <a:sym typeface="Helvetica Neue"/>
            </a:endParaRPr>
          </a:p>
        </p:txBody>
      </p:sp>
      <p:sp>
        <p:nvSpPr>
          <p:cNvPr id="421" name="Google Shape;421;p60"/>
          <p:cNvSpPr/>
          <p:nvPr/>
        </p:nvSpPr>
        <p:spPr>
          <a:xfrm>
            <a:off x="114031" y="97559"/>
            <a:ext cx="1341042" cy="668502"/>
          </a:xfrm>
          <a:prstGeom prst="wedgeRoundRectCallout">
            <a:avLst>
              <a:gd name="adj1" fmla="val -21286"/>
              <a:gd name="adj2" fmla="val 47956"/>
              <a:gd name="adj3" fmla="val 16667"/>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2" name="Google Shape;422;p60"/>
          <p:cNvSpPr txBox="1"/>
          <p:nvPr/>
        </p:nvSpPr>
        <p:spPr>
          <a:xfrm>
            <a:off x="166017" y="154744"/>
            <a:ext cx="1241491" cy="533077"/>
          </a:xfrm>
          <a:prstGeom prst="rect">
            <a:avLst/>
          </a:prstGeom>
          <a:solidFill>
            <a:srgbClr val="FFFFFF"/>
          </a:solidFill>
          <a:ln w="9525" cap="flat" cmpd="sng">
            <a:solidFill>
              <a:srgbClr val="BFBFB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1400"/>
              <a:buFont typeface="Helvetica Neue"/>
              <a:buNone/>
            </a:pPr>
            <a:r>
              <a:rPr lang="en-US" sz="1400" b="0" i="0">
                <a:solidFill>
                  <a:srgbClr val="0091EB"/>
                </a:solidFill>
                <a:latin typeface="Helvetica Neue"/>
                <a:ea typeface="Helvetica Neue"/>
                <a:cs typeface="Helvetica Neue"/>
                <a:sym typeface="Helvetica Neue"/>
              </a:rPr>
              <a:t>Target </a:t>
            </a:r>
            <a:endParaRPr/>
          </a:p>
          <a:p>
            <a:pPr marL="0" marR="0" lvl="0" indent="0" algn="ctr" rtl="0">
              <a:spcBef>
                <a:spcPts val="0"/>
              </a:spcBef>
              <a:spcAft>
                <a:spcPts val="0"/>
              </a:spcAft>
              <a:buClr>
                <a:srgbClr val="0091EB"/>
              </a:buClr>
              <a:buSzPts val="1400"/>
              <a:buFont typeface="Helvetica Neue"/>
              <a:buNone/>
            </a:pPr>
            <a:r>
              <a:rPr lang="en-US" sz="1400" b="0" i="0">
                <a:solidFill>
                  <a:srgbClr val="0091EB"/>
                </a:solidFill>
                <a:latin typeface="Helvetica Neue"/>
                <a:ea typeface="Helvetica Neue"/>
                <a:cs typeface="Helvetica Neue"/>
                <a:sym typeface="Helvetica Neue"/>
              </a:rPr>
              <a:t>profile page</a:t>
            </a:r>
            <a:endParaRPr/>
          </a:p>
        </p:txBody>
      </p:sp>
      <p:pic>
        <p:nvPicPr>
          <p:cNvPr id="4" name="Picture 3">
            <a:extLst>
              <a:ext uri="{FF2B5EF4-FFF2-40B4-BE49-F238E27FC236}">
                <a16:creationId xmlns:a16="http://schemas.microsoft.com/office/drawing/2014/main" id="{CC5AE8F0-D266-264A-B083-FE0F27982FAE}"/>
              </a:ext>
            </a:extLst>
          </p:cNvPr>
          <p:cNvPicPr>
            <a:picLocks noChangeAspect="1"/>
          </p:cNvPicPr>
          <p:nvPr/>
        </p:nvPicPr>
        <p:blipFill rotWithShape="1">
          <a:blip r:embed="rId3"/>
          <a:srcRect b="45815"/>
          <a:stretch/>
        </p:blipFill>
        <p:spPr>
          <a:xfrm>
            <a:off x="1021103" y="1034192"/>
            <a:ext cx="7101793" cy="3715966"/>
          </a:xfrm>
          <a:prstGeom prst="rect">
            <a:avLst/>
          </a:prstGeom>
          <a:ln>
            <a:solidFill>
              <a:schemeClr val="bg1">
                <a:lumMod val="75000"/>
              </a:schemeClr>
            </a:solidFill>
          </a:ln>
        </p:spPr>
      </p:pic>
      <p:pic>
        <p:nvPicPr>
          <p:cNvPr id="6" name="Picture 5">
            <a:extLst>
              <a:ext uri="{FF2B5EF4-FFF2-40B4-BE49-F238E27FC236}">
                <a16:creationId xmlns:a16="http://schemas.microsoft.com/office/drawing/2014/main" id="{CAA51510-BEF0-DA46-991B-23C92BAC446F}"/>
              </a:ext>
            </a:extLst>
          </p:cNvPr>
          <p:cNvPicPr>
            <a:picLocks noChangeAspect="1"/>
          </p:cNvPicPr>
          <p:nvPr/>
        </p:nvPicPr>
        <p:blipFill rotWithShape="1">
          <a:blip r:embed="rId4"/>
          <a:srcRect l="3949" t="40047" r="3219" b="5543"/>
          <a:stretch/>
        </p:blipFill>
        <p:spPr>
          <a:xfrm>
            <a:off x="114031" y="5761463"/>
            <a:ext cx="5219800" cy="946867"/>
          </a:xfrm>
          <a:prstGeom prst="rect">
            <a:avLst/>
          </a:prstGeom>
        </p:spPr>
      </p:pic>
      <p:sp>
        <p:nvSpPr>
          <p:cNvPr id="423" name="Google Shape;423;p60"/>
          <p:cNvSpPr txBox="1"/>
          <p:nvPr/>
        </p:nvSpPr>
        <p:spPr>
          <a:xfrm>
            <a:off x="4291067" y="5929597"/>
            <a:ext cx="4852933" cy="946867"/>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u="sng" dirty="0">
                <a:solidFill>
                  <a:schemeClr val="hlink"/>
                </a:solidFill>
                <a:latin typeface="Helvetica Neue"/>
                <a:ea typeface="Helvetica Neue"/>
                <a:cs typeface="Helvetica Neue"/>
                <a:sym typeface="Helvetica Neue"/>
                <a:hlinkClick r:id="rId5"/>
              </a:rPr>
              <a:t>https://docs.targetvalidation.org/getting-started/getting-started/target-profile</a:t>
            </a:r>
            <a:endParaRPr sz="1600" dirty="0">
              <a:solidFill>
                <a:schemeClr val="dk1"/>
              </a:solidFill>
              <a:latin typeface="Helvetica Neue"/>
              <a:ea typeface="Helvetica Neue"/>
              <a:cs typeface="Helvetica Neue"/>
              <a:sym typeface="Helvetica Neue"/>
            </a:endParaRPr>
          </a:p>
          <a:p>
            <a:pPr marL="0" marR="0" lvl="0" indent="0" algn="r" rtl="0">
              <a:spcBef>
                <a:spcPts val="0"/>
              </a:spcBef>
              <a:spcAft>
                <a:spcPts val="0"/>
              </a:spcAft>
              <a:buNone/>
            </a:pPr>
            <a:endParaRPr sz="1600" dirty="0">
              <a:solidFill>
                <a:schemeClr val="dk1"/>
              </a:solidFill>
              <a:latin typeface="Helvetica Neue"/>
              <a:ea typeface="Helvetica Neue"/>
              <a:cs typeface="Helvetica Neue"/>
              <a:sym typeface="Helvetica Neue"/>
            </a:endParaRPr>
          </a:p>
        </p:txBody>
      </p:sp>
      <p:pic>
        <p:nvPicPr>
          <p:cNvPr id="10" name="Picture 9">
            <a:extLst>
              <a:ext uri="{FF2B5EF4-FFF2-40B4-BE49-F238E27FC236}">
                <a16:creationId xmlns:a16="http://schemas.microsoft.com/office/drawing/2014/main" id="{4124A597-D277-D446-A62D-ECA13809483D}"/>
              </a:ext>
            </a:extLst>
          </p:cNvPr>
          <p:cNvPicPr>
            <a:picLocks noChangeAspect="1"/>
          </p:cNvPicPr>
          <p:nvPr/>
        </p:nvPicPr>
        <p:blipFill rotWithShape="1">
          <a:blip r:embed="rId4"/>
          <a:srcRect l="3949" r="15687" b="84227"/>
          <a:stretch/>
        </p:blipFill>
        <p:spPr>
          <a:xfrm>
            <a:off x="1466748" y="4894380"/>
            <a:ext cx="4518759" cy="274486"/>
          </a:xfrm>
          <a:prstGeom prst="rect">
            <a:avLst/>
          </a:prstGeom>
        </p:spPr>
      </p:pic>
      <p:pic>
        <p:nvPicPr>
          <p:cNvPr id="11" name="Picture 10">
            <a:extLst>
              <a:ext uri="{FF2B5EF4-FFF2-40B4-BE49-F238E27FC236}">
                <a16:creationId xmlns:a16="http://schemas.microsoft.com/office/drawing/2014/main" id="{54F216E1-E4D1-FD48-9E83-D159D5B1B9EB}"/>
              </a:ext>
            </a:extLst>
          </p:cNvPr>
          <p:cNvPicPr>
            <a:picLocks noChangeAspect="1"/>
          </p:cNvPicPr>
          <p:nvPr/>
        </p:nvPicPr>
        <p:blipFill rotWithShape="1">
          <a:blip r:embed="rId4"/>
          <a:srcRect l="8436" t="15516" r="72117" b="68710"/>
          <a:stretch/>
        </p:blipFill>
        <p:spPr>
          <a:xfrm>
            <a:off x="5921499" y="4952773"/>
            <a:ext cx="1093520" cy="274486"/>
          </a:xfrm>
          <a:prstGeom prst="rect">
            <a:avLst/>
          </a:prstGeom>
        </p:spPr>
      </p:pic>
    </p:spTree>
    <p:extLst>
      <p:ext uri="{BB962C8B-B14F-4D97-AF65-F5344CB8AC3E}">
        <p14:creationId xmlns:p14="http://schemas.microsoft.com/office/powerpoint/2010/main" val="27057163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61"/>
          <p:cNvSpPr txBox="1"/>
          <p:nvPr/>
        </p:nvSpPr>
        <p:spPr>
          <a:xfrm>
            <a:off x="-56028" y="100814"/>
            <a:ext cx="9144000"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endParaRPr sz="4000" b="0" i="0">
              <a:solidFill>
                <a:srgbClr val="0091EB"/>
              </a:solidFill>
              <a:latin typeface="Helvetica Neue"/>
              <a:ea typeface="Helvetica Neue"/>
              <a:cs typeface="Helvetica Neue"/>
              <a:sym typeface="Helvetica Neue"/>
            </a:endParaRPr>
          </a:p>
        </p:txBody>
      </p:sp>
      <p:sp>
        <p:nvSpPr>
          <p:cNvPr id="431" name="Google Shape;431;p61"/>
          <p:cNvSpPr txBox="1"/>
          <p:nvPr/>
        </p:nvSpPr>
        <p:spPr>
          <a:xfrm>
            <a:off x="-56028" y="165064"/>
            <a:ext cx="9200028"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r>
              <a:rPr lang="en-US" sz="4000" b="0" i="0">
                <a:solidFill>
                  <a:srgbClr val="0091EB"/>
                </a:solidFill>
                <a:latin typeface="Helvetica Neue"/>
                <a:ea typeface="Helvetica Neue"/>
                <a:cs typeface="Helvetica Neue"/>
                <a:sym typeface="Helvetica Neue"/>
              </a:rPr>
              <a:t>Disease annotations</a:t>
            </a:r>
            <a:endParaRPr sz="4000" b="0" i="0">
              <a:solidFill>
                <a:srgbClr val="0091EB"/>
              </a:solidFill>
              <a:latin typeface="Helvetica Neue"/>
              <a:ea typeface="Helvetica Neue"/>
              <a:cs typeface="Helvetica Neue"/>
              <a:sym typeface="Helvetica Neue"/>
            </a:endParaRPr>
          </a:p>
        </p:txBody>
      </p:sp>
      <p:pic>
        <p:nvPicPr>
          <p:cNvPr id="432" name="Google Shape;432;p61" descr="screencapture-targetvalidation-org-disease-EFO_1000906-2018-09-20-17_15_06.png"/>
          <p:cNvPicPr preferRelativeResize="0"/>
          <p:nvPr/>
        </p:nvPicPr>
        <p:blipFill rotWithShape="1">
          <a:blip r:embed="rId3">
            <a:alphaModFix/>
          </a:blip>
          <a:srcRect/>
          <a:stretch/>
        </p:blipFill>
        <p:spPr>
          <a:xfrm>
            <a:off x="318351" y="2125413"/>
            <a:ext cx="6320041" cy="3168000"/>
          </a:xfrm>
          <a:prstGeom prst="rect">
            <a:avLst/>
          </a:prstGeom>
          <a:noFill/>
          <a:ln>
            <a:noFill/>
          </a:ln>
        </p:spPr>
      </p:pic>
      <p:pic>
        <p:nvPicPr>
          <p:cNvPr id="433" name="Google Shape;433;p61" descr="chembl_logo_pink.png"/>
          <p:cNvPicPr preferRelativeResize="0"/>
          <p:nvPr/>
        </p:nvPicPr>
        <p:blipFill rotWithShape="1">
          <a:blip r:embed="rId4">
            <a:alphaModFix/>
          </a:blip>
          <a:srcRect/>
          <a:stretch/>
        </p:blipFill>
        <p:spPr>
          <a:xfrm>
            <a:off x="7735550" y="2968449"/>
            <a:ext cx="986594" cy="935999"/>
          </a:xfrm>
          <a:prstGeom prst="rect">
            <a:avLst/>
          </a:prstGeom>
          <a:solidFill>
            <a:srgbClr val="F2F2F2"/>
          </a:solidFill>
          <a:ln>
            <a:noFill/>
          </a:ln>
        </p:spPr>
      </p:pic>
      <p:pic>
        <p:nvPicPr>
          <p:cNvPr id="434" name="Google Shape;434;p61" descr="Screen Shot 2018-09-20 at 17.10.05.png"/>
          <p:cNvPicPr preferRelativeResize="0"/>
          <p:nvPr/>
        </p:nvPicPr>
        <p:blipFill rotWithShape="1">
          <a:blip r:embed="rId5">
            <a:alphaModFix/>
          </a:blip>
          <a:srcRect/>
          <a:stretch/>
        </p:blipFill>
        <p:spPr>
          <a:xfrm>
            <a:off x="7148575" y="4015833"/>
            <a:ext cx="1202173" cy="998728"/>
          </a:xfrm>
          <a:prstGeom prst="rect">
            <a:avLst/>
          </a:prstGeom>
          <a:noFill/>
          <a:ln>
            <a:noFill/>
          </a:ln>
        </p:spPr>
      </p:pic>
      <p:pic>
        <p:nvPicPr>
          <p:cNvPr id="435" name="Google Shape;435;p61"/>
          <p:cNvPicPr preferRelativeResize="0"/>
          <p:nvPr/>
        </p:nvPicPr>
        <p:blipFill rotWithShape="1">
          <a:blip r:embed="rId6">
            <a:alphaModFix/>
          </a:blip>
          <a:srcRect/>
          <a:stretch/>
        </p:blipFill>
        <p:spPr>
          <a:xfrm>
            <a:off x="6870659" y="3095448"/>
            <a:ext cx="714965" cy="720000"/>
          </a:xfrm>
          <a:prstGeom prst="rect">
            <a:avLst/>
          </a:prstGeom>
          <a:noFill/>
          <a:ln>
            <a:noFill/>
          </a:ln>
        </p:spPr>
      </p:pic>
      <p:pic>
        <p:nvPicPr>
          <p:cNvPr id="436" name="Google Shape;436;p61" descr="Screen Shot 2018-09-20 at 17.20.31.png"/>
          <p:cNvPicPr preferRelativeResize="0"/>
          <p:nvPr/>
        </p:nvPicPr>
        <p:blipFill rotWithShape="1">
          <a:blip r:embed="rId7">
            <a:alphaModFix/>
          </a:blip>
          <a:srcRect/>
          <a:stretch/>
        </p:blipFill>
        <p:spPr>
          <a:xfrm>
            <a:off x="6733661" y="2276282"/>
            <a:ext cx="2032000" cy="571500"/>
          </a:xfrm>
          <a:prstGeom prst="rect">
            <a:avLst/>
          </a:prstGeom>
          <a:noFill/>
          <a:ln>
            <a:noFill/>
          </a:ln>
        </p:spPr>
      </p:pic>
      <p:sp>
        <p:nvSpPr>
          <p:cNvPr id="437" name="Google Shape;437;p61"/>
          <p:cNvSpPr/>
          <p:nvPr/>
        </p:nvSpPr>
        <p:spPr>
          <a:xfrm>
            <a:off x="196412" y="294655"/>
            <a:ext cx="1341042" cy="668502"/>
          </a:xfrm>
          <a:prstGeom prst="wedgeRoundRectCallout">
            <a:avLst>
              <a:gd name="adj1" fmla="val -19079"/>
              <a:gd name="adj2" fmla="val 47037"/>
              <a:gd name="adj3" fmla="val 16667"/>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8" name="Google Shape;438;p61"/>
          <p:cNvSpPr txBox="1"/>
          <p:nvPr/>
        </p:nvSpPr>
        <p:spPr>
          <a:xfrm>
            <a:off x="248398" y="365951"/>
            <a:ext cx="1241491" cy="533077"/>
          </a:xfrm>
          <a:prstGeom prst="rect">
            <a:avLst/>
          </a:prstGeom>
          <a:solidFill>
            <a:srgbClr val="FFFFFF"/>
          </a:solidFill>
          <a:ln w="9525" cap="flat" cmpd="sng">
            <a:solidFill>
              <a:srgbClr val="BFBFB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1400"/>
              <a:buFont typeface="Helvetica Neue"/>
              <a:buNone/>
            </a:pPr>
            <a:r>
              <a:rPr lang="en-US" sz="1400" b="0" i="0">
                <a:solidFill>
                  <a:srgbClr val="0091EB"/>
                </a:solidFill>
                <a:latin typeface="Helvetica Neue"/>
                <a:ea typeface="Helvetica Neue"/>
                <a:cs typeface="Helvetica Neue"/>
                <a:sym typeface="Helvetica Neue"/>
              </a:rPr>
              <a:t>Disease profile page</a:t>
            </a:r>
            <a:endParaRPr/>
          </a:p>
        </p:txBody>
      </p:sp>
      <p:sp>
        <p:nvSpPr>
          <p:cNvPr id="439" name="Google Shape;439;p61"/>
          <p:cNvSpPr txBox="1"/>
          <p:nvPr/>
        </p:nvSpPr>
        <p:spPr>
          <a:xfrm>
            <a:off x="0" y="5673004"/>
            <a:ext cx="9144000"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u="sng" dirty="0">
                <a:solidFill>
                  <a:schemeClr val="hlink"/>
                </a:solidFill>
                <a:latin typeface="Helvetica Neue"/>
                <a:ea typeface="Helvetica Neue"/>
                <a:cs typeface="Helvetica Neue"/>
                <a:sym typeface="Helvetica Neue"/>
                <a:hlinkClick r:id="rId8"/>
              </a:rPr>
              <a:t>https://docs.targetvalidation.org/getting-started/getting-started/disease-profile</a:t>
            </a:r>
            <a:endParaRPr sz="1800" dirty="0">
              <a:solidFill>
                <a:schemeClr val="dk1"/>
              </a:solidFill>
              <a:latin typeface="Helvetica Neue"/>
              <a:ea typeface="Helvetica Neue"/>
              <a:cs typeface="Helvetica Neue"/>
              <a:sym typeface="Helvetica Neue"/>
            </a:endParaRPr>
          </a:p>
          <a:p>
            <a:pPr marL="0" marR="0" lvl="0" indent="0" algn="ctr" rtl="0">
              <a:spcBef>
                <a:spcPts val="0"/>
              </a:spcBef>
              <a:spcAft>
                <a:spcPts val="0"/>
              </a:spcAft>
              <a:buNone/>
            </a:pPr>
            <a:endParaRPr sz="18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166467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8"/>
          <p:cNvSpPr txBox="1">
            <a:spLocks/>
          </p:cNvSpPr>
          <p:nvPr/>
        </p:nvSpPr>
        <p:spPr>
          <a:xfrm>
            <a:off x="0" y="149167"/>
            <a:ext cx="9144000" cy="781707"/>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lnSpc>
                <a:spcPct val="120000"/>
              </a:lnSpc>
            </a:pPr>
            <a:r>
              <a:rPr lang="en-GB" sz="4000" dirty="0">
                <a:ea typeface="Calibri"/>
                <a:sym typeface="Calibri"/>
              </a:rPr>
              <a:t>Demo 2</a:t>
            </a:r>
          </a:p>
          <a:p>
            <a:pPr algn="ctr">
              <a:lnSpc>
                <a:spcPct val="120000"/>
              </a:lnSpc>
            </a:pPr>
            <a:r>
              <a:rPr lang="en-GB" sz="4000" dirty="0">
                <a:ea typeface="Calibri"/>
                <a:sym typeface="Calibri"/>
              </a:rPr>
              <a:t>Target and disease annotations</a:t>
            </a:r>
          </a:p>
          <a:p>
            <a:pPr algn="ctr">
              <a:lnSpc>
                <a:spcPct val="120000"/>
              </a:lnSpc>
            </a:pPr>
            <a:endParaRPr lang="en-GB" sz="4000" dirty="0">
              <a:ea typeface="Calibri"/>
              <a:sym typeface="Calibri"/>
            </a:endParaRPr>
          </a:p>
        </p:txBody>
      </p:sp>
      <p:sp>
        <p:nvSpPr>
          <p:cNvPr id="22" name="Rounded Rectangular Callout 21"/>
          <p:cNvSpPr/>
          <p:nvPr/>
        </p:nvSpPr>
        <p:spPr>
          <a:xfrm>
            <a:off x="500702" y="2943235"/>
            <a:ext cx="1341042" cy="668502"/>
          </a:xfrm>
          <a:prstGeom prst="wedgeRoundRectCallout">
            <a:avLst>
              <a:gd name="adj1" fmla="val -19079"/>
              <a:gd name="adj2" fmla="val 47037"/>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56A8E75-7625-1349-AC12-9B4AD6ADA8A8}"/>
              </a:ext>
            </a:extLst>
          </p:cNvPr>
          <p:cNvPicPr>
            <a:picLocks noChangeAspect="1"/>
          </p:cNvPicPr>
          <p:nvPr/>
        </p:nvPicPr>
        <p:blipFill rotWithShape="1">
          <a:blip r:embed="rId3"/>
          <a:srcRect l="25833" t="37802" r="40385" b="10618"/>
          <a:stretch/>
        </p:blipFill>
        <p:spPr>
          <a:xfrm>
            <a:off x="412054" y="2436208"/>
            <a:ext cx="3088999" cy="2048565"/>
          </a:xfrm>
          <a:prstGeom prst="rect">
            <a:avLst/>
          </a:prstGeom>
          <a:ln>
            <a:solidFill>
              <a:srgbClr val="BFBFBF"/>
            </a:solidFill>
          </a:ln>
        </p:spPr>
      </p:pic>
      <p:pic>
        <p:nvPicPr>
          <p:cNvPr id="18" name="Picture 17">
            <a:extLst>
              <a:ext uri="{FF2B5EF4-FFF2-40B4-BE49-F238E27FC236}">
                <a16:creationId xmlns:a16="http://schemas.microsoft.com/office/drawing/2014/main" id="{798F3D7F-D71A-3D43-9AB3-38BE76A37A20}"/>
              </a:ext>
            </a:extLst>
          </p:cNvPr>
          <p:cNvPicPr>
            <a:picLocks noChangeAspect="1"/>
          </p:cNvPicPr>
          <p:nvPr/>
        </p:nvPicPr>
        <p:blipFill rotWithShape="1">
          <a:blip r:embed="rId3"/>
          <a:srcRect l="64745" t="37802" r="2219" b="28128"/>
          <a:stretch/>
        </p:blipFill>
        <p:spPr>
          <a:xfrm>
            <a:off x="3264344" y="4954335"/>
            <a:ext cx="3399754" cy="1522903"/>
          </a:xfrm>
          <a:prstGeom prst="rect">
            <a:avLst/>
          </a:prstGeom>
          <a:ln>
            <a:solidFill>
              <a:srgbClr val="BFBFBF"/>
            </a:solidFill>
          </a:ln>
        </p:spPr>
      </p:pic>
      <p:sp>
        <p:nvSpPr>
          <p:cNvPr id="24" name="Rounded Rectangular Callout 23"/>
          <p:cNvSpPr/>
          <p:nvPr/>
        </p:nvSpPr>
        <p:spPr>
          <a:xfrm>
            <a:off x="2987454" y="2442510"/>
            <a:ext cx="1341042" cy="668502"/>
          </a:xfrm>
          <a:prstGeom prst="wedgeRoundRectCallout">
            <a:avLst>
              <a:gd name="adj1" fmla="val -19079"/>
              <a:gd name="adj2" fmla="val 47037"/>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itle 8"/>
          <p:cNvSpPr txBox="1">
            <a:spLocks/>
          </p:cNvSpPr>
          <p:nvPr/>
        </p:nvSpPr>
        <p:spPr>
          <a:xfrm>
            <a:off x="3039440" y="2513806"/>
            <a:ext cx="1241491" cy="533077"/>
          </a:xfrm>
          <a:prstGeom prst="rect">
            <a:avLst/>
          </a:prstGeom>
          <a:solidFill>
            <a:srgbClr val="FFFFFF"/>
          </a:solidFill>
          <a:ln>
            <a:solidFill>
              <a:srgbClr val="BFBFBF"/>
            </a:solidFill>
          </a:ln>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1400" dirty="0">
                <a:ea typeface="Calibri"/>
                <a:sym typeface="Calibri"/>
              </a:rPr>
              <a:t>Target </a:t>
            </a:r>
          </a:p>
          <a:p>
            <a:pPr algn="ctr"/>
            <a:r>
              <a:rPr lang="en-GB" sz="1400" dirty="0">
                <a:ea typeface="Calibri"/>
                <a:sym typeface="Calibri"/>
              </a:rPr>
              <a:t>profile page</a:t>
            </a:r>
          </a:p>
        </p:txBody>
      </p:sp>
      <p:sp>
        <p:nvSpPr>
          <p:cNvPr id="20" name="Rounded Rectangular Callout 19">
            <a:extLst>
              <a:ext uri="{FF2B5EF4-FFF2-40B4-BE49-F238E27FC236}">
                <a16:creationId xmlns:a16="http://schemas.microsoft.com/office/drawing/2014/main" id="{8B7AAEC7-7F64-FA4B-AA31-B5878E219714}"/>
              </a:ext>
            </a:extLst>
          </p:cNvPr>
          <p:cNvSpPr/>
          <p:nvPr/>
        </p:nvSpPr>
        <p:spPr>
          <a:xfrm>
            <a:off x="2199463" y="5028927"/>
            <a:ext cx="1341042" cy="668502"/>
          </a:xfrm>
          <a:prstGeom prst="wedgeRoundRectCallout">
            <a:avLst>
              <a:gd name="adj1" fmla="val -19079"/>
              <a:gd name="adj2" fmla="val 47037"/>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itle 8"/>
          <p:cNvSpPr txBox="1">
            <a:spLocks/>
          </p:cNvSpPr>
          <p:nvPr/>
        </p:nvSpPr>
        <p:spPr>
          <a:xfrm>
            <a:off x="2249424" y="5094650"/>
            <a:ext cx="1241491" cy="533077"/>
          </a:xfrm>
          <a:prstGeom prst="rect">
            <a:avLst/>
          </a:prstGeom>
          <a:solidFill>
            <a:srgbClr val="FFFFFF"/>
          </a:solidFill>
          <a:ln>
            <a:solidFill>
              <a:srgbClr val="BFBFBF"/>
            </a:solidFill>
          </a:ln>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1400" dirty="0">
                <a:ea typeface="Calibri"/>
                <a:sym typeface="Calibri"/>
              </a:rPr>
              <a:t>Disease profile page</a:t>
            </a:r>
          </a:p>
        </p:txBody>
      </p:sp>
      <p:pic>
        <p:nvPicPr>
          <p:cNvPr id="3" name="Picture 2">
            <a:extLst>
              <a:ext uri="{FF2B5EF4-FFF2-40B4-BE49-F238E27FC236}">
                <a16:creationId xmlns:a16="http://schemas.microsoft.com/office/drawing/2014/main" id="{0E3AF6AF-49FF-3146-8327-4EC321BB0F8B}"/>
              </a:ext>
            </a:extLst>
          </p:cNvPr>
          <p:cNvPicPr>
            <a:picLocks noChangeAspect="1"/>
          </p:cNvPicPr>
          <p:nvPr/>
        </p:nvPicPr>
        <p:blipFill>
          <a:blip r:embed="rId4"/>
          <a:stretch>
            <a:fillRect/>
          </a:stretch>
        </p:blipFill>
        <p:spPr>
          <a:xfrm rot="5400000">
            <a:off x="5001927" y="1933909"/>
            <a:ext cx="1341042" cy="2225948"/>
          </a:xfrm>
          <a:prstGeom prst="rect">
            <a:avLst/>
          </a:prstGeom>
        </p:spPr>
      </p:pic>
      <p:grpSp>
        <p:nvGrpSpPr>
          <p:cNvPr id="8" name="Group 7">
            <a:extLst>
              <a:ext uri="{FF2B5EF4-FFF2-40B4-BE49-F238E27FC236}">
                <a16:creationId xmlns:a16="http://schemas.microsoft.com/office/drawing/2014/main" id="{7C69BC63-5D09-984D-B820-7DF59054AC01}"/>
              </a:ext>
            </a:extLst>
          </p:cNvPr>
          <p:cNvGrpSpPr/>
          <p:nvPr/>
        </p:nvGrpSpPr>
        <p:grpSpPr>
          <a:xfrm>
            <a:off x="6799372" y="5149514"/>
            <a:ext cx="1984166" cy="1148728"/>
            <a:chOff x="5464348" y="4724222"/>
            <a:chExt cx="1984166" cy="1148728"/>
          </a:xfrm>
        </p:grpSpPr>
        <p:pic>
          <p:nvPicPr>
            <p:cNvPr id="5" name="Picture 4">
              <a:extLst>
                <a:ext uri="{FF2B5EF4-FFF2-40B4-BE49-F238E27FC236}">
                  <a16:creationId xmlns:a16="http://schemas.microsoft.com/office/drawing/2014/main" id="{E076AB91-74C7-5C41-95CA-385AA35516EE}"/>
                </a:ext>
              </a:extLst>
            </p:cNvPr>
            <p:cNvPicPr>
              <a:picLocks noChangeAspect="1"/>
            </p:cNvPicPr>
            <p:nvPr/>
          </p:nvPicPr>
          <p:blipFill>
            <a:blip r:embed="rId5"/>
            <a:stretch>
              <a:fillRect/>
            </a:stretch>
          </p:blipFill>
          <p:spPr>
            <a:xfrm>
              <a:off x="5464348" y="4724222"/>
              <a:ext cx="1984166" cy="1148728"/>
            </a:xfrm>
            <a:prstGeom prst="rect">
              <a:avLst/>
            </a:prstGeom>
          </p:spPr>
        </p:pic>
        <p:sp>
          <p:nvSpPr>
            <p:cNvPr id="7" name="Rectangle 6">
              <a:extLst>
                <a:ext uri="{FF2B5EF4-FFF2-40B4-BE49-F238E27FC236}">
                  <a16:creationId xmlns:a16="http://schemas.microsoft.com/office/drawing/2014/main" id="{1056FD9F-89D3-3142-A26B-D0D4F421F31B}"/>
                </a:ext>
              </a:extLst>
            </p:cNvPr>
            <p:cNvSpPr/>
            <p:nvPr/>
          </p:nvSpPr>
          <p:spPr>
            <a:xfrm>
              <a:off x="6858574" y="5340961"/>
              <a:ext cx="413349" cy="3259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615339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61303" y="2387308"/>
            <a:ext cx="8421394" cy="400110"/>
          </a:xfrm>
          <a:prstGeom prst="rect">
            <a:avLst/>
          </a:prstGeom>
          <a:noFill/>
        </p:spPr>
        <p:txBody>
          <a:bodyPr wrap="square" rtlCol="0">
            <a:spAutoFit/>
          </a:bodyPr>
          <a:lstStyle/>
          <a:p>
            <a:pPr algn="ctr"/>
            <a:r>
              <a:rPr lang="en-US" sz="2000" dirty="0">
                <a:solidFill>
                  <a:schemeClr val="accent1"/>
                </a:solidFill>
                <a:latin typeface="Helvetica"/>
                <a:cs typeface="Helvetica"/>
              </a:rPr>
              <a:t>Which disease associations are available for my target?</a:t>
            </a:r>
          </a:p>
        </p:txBody>
      </p:sp>
      <p:pic>
        <p:nvPicPr>
          <p:cNvPr id="5" name="Picture 4">
            <a:extLst>
              <a:ext uri="{FF2B5EF4-FFF2-40B4-BE49-F238E27FC236}">
                <a16:creationId xmlns:a16="http://schemas.microsoft.com/office/drawing/2014/main" id="{BF14F39E-9DC0-B346-8AC4-203A0F3F086C}"/>
              </a:ext>
            </a:extLst>
          </p:cNvPr>
          <p:cNvPicPr>
            <a:picLocks noChangeAspect="1"/>
          </p:cNvPicPr>
          <p:nvPr/>
        </p:nvPicPr>
        <p:blipFill>
          <a:blip r:embed="rId3"/>
          <a:stretch>
            <a:fillRect/>
          </a:stretch>
        </p:blipFill>
        <p:spPr>
          <a:xfrm>
            <a:off x="611502" y="3092614"/>
            <a:ext cx="3931046" cy="2448000"/>
          </a:xfrm>
          <a:prstGeom prst="rect">
            <a:avLst/>
          </a:prstGeom>
          <a:ln>
            <a:solidFill>
              <a:schemeClr val="bg1">
                <a:lumMod val="75000"/>
              </a:schemeClr>
            </a:solidFill>
          </a:ln>
        </p:spPr>
      </p:pic>
      <p:pic>
        <p:nvPicPr>
          <p:cNvPr id="7" name="Picture 6">
            <a:extLst>
              <a:ext uri="{FF2B5EF4-FFF2-40B4-BE49-F238E27FC236}">
                <a16:creationId xmlns:a16="http://schemas.microsoft.com/office/drawing/2014/main" id="{77F0BE47-0258-1D4C-ABD2-5F2126904470}"/>
              </a:ext>
            </a:extLst>
          </p:cNvPr>
          <p:cNvPicPr>
            <a:picLocks noChangeAspect="1"/>
          </p:cNvPicPr>
          <p:nvPr/>
        </p:nvPicPr>
        <p:blipFill rotWithShape="1">
          <a:blip r:embed="rId4"/>
          <a:srcRect b="40122"/>
          <a:stretch/>
        </p:blipFill>
        <p:spPr>
          <a:xfrm>
            <a:off x="3984374" y="4769001"/>
            <a:ext cx="4548124" cy="1543225"/>
          </a:xfrm>
          <a:prstGeom prst="rect">
            <a:avLst/>
          </a:prstGeom>
          <a:ln>
            <a:solidFill>
              <a:schemeClr val="bg1">
                <a:lumMod val="75000"/>
              </a:schemeClr>
            </a:solidFill>
          </a:ln>
        </p:spPr>
      </p:pic>
      <p:sp>
        <p:nvSpPr>
          <p:cNvPr id="19" name="Right Arrow 18"/>
          <p:cNvSpPr/>
          <p:nvPr/>
        </p:nvSpPr>
        <p:spPr>
          <a:xfrm rot="5400000">
            <a:off x="4486302" y="4263206"/>
            <a:ext cx="701778" cy="551480"/>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ight Arrow 2"/>
          <p:cNvSpPr/>
          <p:nvPr/>
        </p:nvSpPr>
        <p:spPr>
          <a:xfrm rot="10800000">
            <a:off x="1275737" y="4124126"/>
            <a:ext cx="722961" cy="551480"/>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8">
            <a:extLst>
              <a:ext uri="{FF2B5EF4-FFF2-40B4-BE49-F238E27FC236}">
                <a16:creationId xmlns:a16="http://schemas.microsoft.com/office/drawing/2014/main" id="{1CFC2866-87B2-BA43-8F9D-86B1FC6E7AD3}"/>
              </a:ext>
            </a:extLst>
          </p:cNvPr>
          <p:cNvSpPr txBox="1">
            <a:spLocks/>
          </p:cNvSpPr>
          <p:nvPr/>
        </p:nvSpPr>
        <p:spPr>
          <a:xfrm>
            <a:off x="0" y="222188"/>
            <a:ext cx="9144000" cy="781707"/>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lnSpc>
                <a:spcPct val="120000"/>
              </a:lnSpc>
            </a:pPr>
            <a:r>
              <a:rPr lang="en-GB" sz="4000" dirty="0">
                <a:ea typeface="Calibri"/>
                <a:sym typeface="Calibri"/>
              </a:rPr>
              <a:t>Demo 3</a:t>
            </a:r>
          </a:p>
          <a:p>
            <a:pPr algn="ctr">
              <a:lnSpc>
                <a:spcPct val="120000"/>
              </a:lnSpc>
            </a:pPr>
            <a:r>
              <a:rPr lang="en-GB" sz="4000" dirty="0">
                <a:ea typeface="Calibri"/>
                <a:sym typeface="Calibri"/>
              </a:rPr>
              <a:t>Searching for a target </a:t>
            </a:r>
            <a:r>
              <a:rPr lang="en-GB" sz="4000" dirty="0">
                <a:ea typeface="Calibri"/>
                <a:sym typeface="Wingdings" pitchFamily="2" charset="2"/>
              </a:rPr>
              <a:t> diseases</a:t>
            </a:r>
            <a:endParaRPr lang="en-GB" sz="4000" dirty="0">
              <a:ea typeface="Calibri"/>
              <a:sym typeface="Calibri"/>
            </a:endParaRPr>
          </a:p>
          <a:p>
            <a:pPr algn="ctr">
              <a:lnSpc>
                <a:spcPct val="120000"/>
              </a:lnSpc>
            </a:pPr>
            <a:endParaRPr lang="en-GB" sz="4000" dirty="0">
              <a:ea typeface="Calibri"/>
              <a:sym typeface="Calibri"/>
            </a:endParaRPr>
          </a:p>
        </p:txBody>
      </p:sp>
    </p:spTree>
    <p:extLst>
      <p:ext uri="{BB962C8B-B14F-4D97-AF65-F5344CB8AC3E}">
        <p14:creationId xmlns:p14="http://schemas.microsoft.com/office/powerpoint/2010/main" val="1240710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96530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1116_question.jpg">
            <a:extLst>
              <a:ext uri="{FF2B5EF4-FFF2-40B4-BE49-F238E27FC236}">
                <a16:creationId xmlns:a16="http://schemas.microsoft.com/office/drawing/2014/main" id="{87CD93D0-452E-A34B-85CD-094A783D3308}"/>
              </a:ext>
            </a:extLst>
          </p:cNvPr>
          <p:cNvPicPr>
            <a:picLocks noChangeAspect="1"/>
          </p:cNvPicPr>
          <p:nvPr/>
        </p:nvPicPr>
        <p:blipFill rotWithShape="1">
          <a:blip r:embed="rId3">
            <a:alphaModFix amt="21000"/>
            <a:extLst>
              <a:ext uri="{28A0092B-C50C-407E-A947-70E740481C1C}">
                <a14:useLocalDpi xmlns:a14="http://schemas.microsoft.com/office/drawing/2010/main" val="0"/>
              </a:ext>
            </a:extLst>
          </a:blip>
          <a:srcRect t="5158" b="4534"/>
          <a:stretch/>
        </p:blipFill>
        <p:spPr bwMode="auto">
          <a:xfrm>
            <a:off x="1223962" y="251070"/>
            <a:ext cx="6696075" cy="60463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7823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51"/>
          <p:cNvSpPr txBox="1">
            <a:spLocks noGrp="1"/>
          </p:cNvSpPr>
          <p:nvPr>
            <p:ph type="title" idx="4294967295"/>
          </p:nvPr>
        </p:nvSpPr>
        <p:spPr>
          <a:xfrm>
            <a:off x="38100" y="288205"/>
            <a:ext cx="9105900" cy="615950"/>
          </a:xfrm>
          <a:prstGeom prst="rect">
            <a:avLst/>
          </a:prstGeom>
          <a:noFill/>
          <a:ln>
            <a:noFill/>
          </a:ln>
        </p:spPr>
        <p:txBody>
          <a:bodyPr spcFirstLastPara="1" wrap="square" lIns="0" tIns="0" rIns="0" bIns="0" anchor="ctr" anchorCtr="0">
            <a:noAutofit/>
          </a:bodyPr>
          <a:lstStyle/>
          <a:p>
            <a:pPr marL="11131" lvl="0" indent="0" algn="ctr" rtl="0">
              <a:spcBef>
                <a:spcPts val="0"/>
              </a:spcBef>
              <a:spcAft>
                <a:spcPts val="0"/>
              </a:spcAft>
              <a:buClr>
                <a:srgbClr val="0091EB"/>
              </a:buClr>
              <a:buSzPts val="4000"/>
              <a:buFont typeface="Helvetica Neue"/>
              <a:buNone/>
            </a:pPr>
            <a:r>
              <a:rPr lang="en-US" sz="4000" dirty="0">
                <a:solidFill>
                  <a:srgbClr val="0091EB"/>
                </a:solidFill>
                <a:latin typeface="Helvetica Neue"/>
                <a:ea typeface="Helvetica Neue"/>
                <a:cs typeface="Helvetica Neue"/>
                <a:sym typeface="Helvetica Neue"/>
              </a:rPr>
              <a:t>Open Targets</a:t>
            </a:r>
            <a:endParaRPr sz="4000" dirty="0">
              <a:solidFill>
                <a:srgbClr val="0091EB"/>
              </a:solidFill>
              <a:latin typeface="Helvetica Neue"/>
              <a:ea typeface="Helvetica Neue"/>
              <a:cs typeface="Helvetica Neue"/>
              <a:sym typeface="Helvetica Neue"/>
            </a:endParaRPr>
          </a:p>
        </p:txBody>
      </p:sp>
      <p:sp>
        <p:nvSpPr>
          <p:cNvPr id="275" name="Google Shape;275;p51"/>
          <p:cNvSpPr txBox="1"/>
          <p:nvPr/>
        </p:nvSpPr>
        <p:spPr>
          <a:xfrm>
            <a:off x="238458" y="1220773"/>
            <a:ext cx="9229818" cy="1092607"/>
          </a:xfrm>
          <a:prstGeom prst="rect">
            <a:avLst/>
          </a:prstGeom>
          <a:noFill/>
          <a:ln>
            <a:noFill/>
          </a:ln>
        </p:spPr>
        <p:txBody>
          <a:bodyPr spcFirstLastPara="1" wrap="square" lIns="0" tIns="0" rIns="0" bIns="0" anchor="t" anchorCtr="0">
            <a:noAutofit/>
          </a:bodyPr>
          <a:lstStyle/>
          <a:p>
            <a:pPr marL="10575" marR="4452" lvl="0" indent="0" rtl="0">
              <a:lnSpc>
                <a:spcPct val="150000"/>
              </a:lnSpc>
              <a:spcBef>
                <a:spcPts val="0"/>
              </a:spcBef>
              <a:spcAft>
                <a:spcPts val="0"/>
              </a:spcAft>
              <a:buNone/>
            </a:pPr>
            <a:r>
              <a:rPr lang="en-US" sz="2900" dirty="0">
                <a:solidFill>
                  <a:srgbClr val="4F81BD"/>
                </a:solidFill>
                <a:latin typeface="Helvetica Neue"/>
                <a:ea typeface="Helvetica Neue"/>
                <a:cs typeface="Helvetica Neue"/>
                <a:sym typeface="Helvetica Neue"/>
              </a:rPr>
              <a:t>A partnership to transform drug discovery</a:t>
            </a:r>
          </a:p>
          <a:p>
            <a:pPr marL="10575" marR="4452" lvl="0" indent="0" rtl="0">
              <a:lnSpc>
                <a:spcPct val="150000"/>
              </a:lnSpc>
              <a:spcBef>
                <a:spcPts val="0"/>
              </a:spcBef>
              <a:spcAft>
                <a:spcPts val="0"/>
              </a:spcAft>
              <a:buNone/>
            </a:pPr>
            <a:r>
              <a:rPr lang="en-US" sz="2900" dirty="0">
                <a:solidFill>
                  <a:srgbClr val="4F81BD"/>
                </a:solidFill>
                <a:latin typeface="Helvetica Neue"/>
                <a:ea typeface="Helvetica Neue"/>
                <a:cs typeface="Helvetica Neue"/>
                <a:sym typeface="Helvetica Neue"/>
              </a:rPr>
              <a:t>Founded in 2014</a:t>
            </a:r>
            <a:endParaRPr sz="2900" dirty="0"/>
          </a:p>
        </p:txBody>
      </p:sp>
      <p:pic>
        <p:nvPicPr>
          <p:cNvPr id="277" name="Google Shape;277;p51" descr="opentargets7partners (1).png"/>
          <p:cNvPicPr preferRelativeResize="0"/>
          <p:nvPr/>
        </p:nvPicPr>
        <p:blipFill rotWithShape="1">
          <a:blip r:embed="rId3">
            <a:alphaModFix/>
          </a:blip>
          <a:srcRect/>
          <a:stretch/>
        </p:blipFill>
        <p:spPr>
          <a:xfrm>
            <a:off x="462843" y="2633433"/>
            <a:ext cx="8256414" cy="2592000"/>
          </a:xfrm>
          <a:prstGeom prst="rect">
            <a:avLst/>
          </a:prstGeom>
          <a:noFill/>
          <a:ln>
            <a:noFill/>
          </a:ln>
        </p:spPr>
      </p:pic>
      <p:sp>
        <p:nvSpPr>
          <p:cNvPr id="278" name="Google Shape;278;p51"/>
          <p:cNvSpPr txBox="1"/>
          <p:nvPr/>
        </p:nvSpPr>
        <p:spPr>
          <a:xfrm>
            <a:off x="1481738" y="5311122"/>
            <a:ext cx="205815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4F81BD"/>
                </a:solidFill>
                <a:latin typeface="Helvetica Neue"/>
                <a:ea typeface="Helvetica Neue"/>
                <a:cs typeface="Helvetica Neue"/>
                <a:sym typeface="Helvetica Neue"/>
              </a:rPr>
              <a:t>Founding partners</a:t>
            </a:r>
            <a:endParaRPr sz="1800">
              <a:solidFill>
                <a:srgbClr val="4F81BD"/>
              </a:solidFill>
              <a:latin typeface="Helvetica Neue"/>
              <a:ea typeface="Helvetica Neue"/>
              <a:cs typeface="Helvetica Neue"/>
              <a:sym typeface="Helvetica Neue"/>
            </a:endParaRPr>
          </a:p>
        </p:txBody>
      </p:sp>
      <p:sp>
        <p:nvSpPr>
          <p:cNvPr id="279" name="Google Shape;279;p51"/>
          <p:cNvSpPr txBox="1"/>
          <p:nvPr/>
        </p:nvSpPr>
        <p:spPr>
          <a:xfrm>
            <a:off x="5338486" y="5311122"/>
            <a:ext cx="69817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4F81BD"/>
                </a:solidFill>
                <a:latin typeface="Helvetica Neue"/>
                <a:ea typeface="Helvetica Neue"/>
                <a:cs typeface="Helvetica Neue"/>
                <a:sym typeface="Helvetica Neue"/>
              </a:rPr>
              <a:t>2016</a:t>
            </a:r>
            <a:endParaRPr sz="1800">
              <a:solidFill>
                <a:srgbClr val="4F81BD"/>
              </a:solidFill>
              <a:latin typeface="Helvetica Neue"/>
              <a:ea typeface="Helvetica Neue"/>
              <a:cs typeface="Helvetica Neue"/>
              <a:sym typeface="Helvetica Neue"/>
            </a:endParaRPr>
          </a:p>
        </p:txBody>
      </p:sp>
      <p:sp>
        <p:nvSpPr>
          <p:cNvPr id="280" name="Google Shape;280;p51"/>
          <p:cNvSpPr txBox="1"/>
          <p:nvPr/>
        </p:nvSpPr>
        <p:spPr>
          <a:xfrm>
            <a:off x="6566910" y="5311122"/>
            <a:ext cx="69817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4F81BD"/>
                </a:solidFill>
                <a:latin typeface="Helvetica Neue"/>
                <a:ea typeface="Helvetica Neue"/>
                <a:cs typeface="Helvetica Neue"/>
                <a:sym typeface="Helvetica Neue"/>
              </a:rPr>
              <a:t>2017</a:t>
            </a:r>
            <a:endParaRPr sz="1800">
              <a:solidFill>
                <a:srgbClr val="4F81BD"/>
              </a:solidFill>
              <a:latin typeface="Helvetica Neue"/>
              <a:ea typeface="Helvetica Neue"/>
              <a:cs typeface="Helvetica Neue"/>
              <a:sym typeface="Helvetica Neue"/>
            </a:endParaRPr>
          </a:p>
        </p:txBody>
      </p:sp>
      <p:sp>
        <p:nvSpPr>
          <p:cNvPr id="281" name="Google Shape;281;p51"/>
          <p:cNvSpPr txBox="1"/>
          <p:nvPr/>
        </p:nvSpPr>
        <p:spPr>
          <a:xfrm>
            <a:off x="7689495" y="5311122"/>
            <a:ext cx="69817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4F81BD"/>
                </a:solidFill>
                <a:latin typeface="Helvetica Neue"/>
                <a:ea typeface="Helvetica Neue"/>
                <a:cs typeface="Helvetica Neue"/>
                <a:sym typeface="Helvetica Neue"/>
              </a:rPr>
              <a:t>2018</a:t>
            </a:r>
            <a:endParaRPr sz="1800">
              <a:solidFill>
                <a:srgbClr val="4F81BD"/>
              </a:solidFill>
              <a:latin typeface="Helvetica Neue"/>
              <a:ea typeface="Helvetica Neue"/>
              <a:cs typeface="Helvetica Neue"/>
              <a:sym typeface="Helvetica Neue"/>
            </a:endParaRPr>
          </a:p>
        </p:txBody>
      </p:sp>
      <p:sp>
        <p:nvSpPr>
          <p:cNvPr id="282" name="Google Shape;282;p51"/>
          <p:cNvSpPr txBox="1"/>
          <p:nvPr/>
        </p:nvSpPr>
        <p:spPr>
          <a:xfrm>
            <a:off x="4155189" y="5311122"/>
            <a:ext cx="69817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rgbClr val="4F81BD"/>
                </a:solidFill>
                <a:latin typeface="Helvetica Neue"/>
                <a:ea typeface="Helvetica Neue"/>
                <a:cs typeface="Helvetica Neue"/>
                <a:sym typeface="Helvetica Neue"/>
              </a:rPr>
              <a:t>2018</a:t>
            </a:r>
            <a:endParaRPr sz="1800" dirty="0">
              <a:solidFill>
                <a:srgbClr val="4F81BD"/>
              </a:solidFill>
              <a:latin typeface="Helvetica Neue"/>
              <a:ea typeface="Helvetica Neue"/>
              <a:cs typeface="Helvetica Neue"/>
              <a:sym typeface="Helvetica Neue"/>
            </a:endParaRPr>
          </a:p>
        </p:txBody>
      </p:sp>
      <p:sp>
        <p:nvSpPr>
          <p:cNvPr id="12" name="TextBox 11">
            <a:extLst>
              <a:ext uri="{FF2B5EF4-FFF2-40B4-BE49-F238E27FC236}">
                <a16:creationId xmlns:a16="http://schemas.microsoft.com/office/drawing/2014/main" id="{A9642D32-E2C4-AD42-A13D-AA97ABD67F9D}"/>
              </a:ext>
            </a:extLst>
          </p:cNvPr>
          <p:cNvSpPr txBox="1"/>
          <p:nvPr/>
        </p:nvSpPr>
        <p:spPr>
          <a:xfrm>
            <a:off x="813131" y="5931502"/>
            <a:ext cx="7830143" cy="592726"/>
          </a:xfrm>
          <a:prstGeom prst="rect">
            <a:avLst/>
          </a:prstGeom>
          <a:solidFill>
            <a:schemeClr val="bg1"/>
          </a:solidFill>
          <a:ln>
            <a:solidFill>
              <a:srgbClr val="FF0000"/>
            </a:solidFill>
          </a:ln>
        </p:spPr>
        <p:txBody>
          <a:bodyPr wrap="square" rtlCol="0">
            <a:spAutoFit/>
          </a:bodyPr>
          <a:lstStyle/>
          <a:p>
            <a:pPr algn="ctr">
              <a:lnSpc>
                <a:spcPct val="150000"/>
              </a:lnSpc>
            </a:pPr>
            <a:r>
              <a:rPr lang="en-US" sz="2400" dirty="0">
                <a:solidFill>
                  <a:srgbClr val="FF0000"/>
                </a:solidFill>
                <a:latin typeface="Helvetica" pitchFamily="2" charset="0"/>
              </a:rPr>
              <a:t>Systematic identification and </a:t>
            </a:r>
            <a:r>
              <a:rPr lang="en-US" sz="2400" dirty="0" err="1">
                <a:solidFill>
                  <a:srgbClr val="FF0000"/>
                </a:solidFill>
                <a:latin typeface="Helvetica" pitchFamily="2" charset="0"/>
              </a:rPr>
              <a:t>prioritisation</a:t>
            </a:r>
            <a:r>
              <a:rPr lang="en-US" sz="2400" dirty="0">
                <a:solidFill>
                  <a:srgbClr val="FF0000"/>
                </a:solidFill>
                <a:latin typeface="Helvetica" pitchFamily="2" charset="0"/>
              </a:rPr>
              <a:t> of targets</a:t>
            </a:r>
          </a:p>
        </p:txBody>
      </p:sp>
    </p:spTree>
    <p:extLst>
      <p:ext uri="{BB962C8B-B14F-4D97-AF65-F5344CB8AC3E}">
        <p14:creationId xmlns:p14="http://schemas.microsoft.com/office/powerpoint/2010/main" val="1892681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8"/>
          <p:cNvSpPr txBox="1">
            <a:spLocks/>
          </p:cNvSpPr>
          <p:nvPr/>
        </p:nvSpPr>
        <p:spPr>
          <a:xfrm>
            <a:off x="238986" y="2570983"/>
            <a:ext cx="875022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endParaRPr lang="en-GB" sz="4000" dirty="0">
              <a:ea typeface="Calibri"/>
              <a:sym typeface="Calibri"/>
            </a:endParaRPr>
          </a:p>
        </p:txBody>
      </p:sp>
      <p:sp>
        <p:nvSpPr>
          <p:cNvPr id="3" name="Content Placeholder 5"/>
          <p:cNvSpPr txBox="1">
            <a:spLocks/>
          </p:cNvSpPr>
          <p:nvPr/>
        </p:nvSpPr>
        <p:spPr>
          <a:xfrm>
            <a:off x="0" y="702794"/>
            <a:ext cx="9143999" cy="722747"/>
          </a:xfrm>
          <a:prstGeom prst="rect">
            <a:avLst/>
          </a:prstGeom>
        </p:spPr>
        <p:txBody>
          <a:bodyPr>
            <a:noAutofit/>
          </a:bodyPr>
          <a:lstStyle>
            <a:lvl1pPr marL="342900" indent="-342900" algn="l" defTabSz="457200" rtl="0" eaLnBrk="1" latinLnBrk="0" hangingPunct="1">
              <a:spcBef>
                <a:spcPct val="20000"/>
              </a:spcBef>
              <a:spcAft>
                <a:spcPts val="600"/>
              </a:spcAft>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None/>
            </a:pPr>
            <a:r>
              <a:rPr lang="en-US" sz="4000" dirty="0">
                <a:solidFill>
                  <a:srgbClr val="0091EB"/>
                </a:solidFill>
                <a:latin typeface="Helvetica"/>
                <a:cs typeface="Helvetica"/>
              </a:rPr>
              <a:t>Hands-on exercises 1-4</a:t>
            </a:r>
          </a:p>
          <a:p>
            <a:pPr marL="0" indent="0" algn="ctr">
              <a:spcBef>
                <a:spcPts val="0"/>
              </a:spcBef>
              <a:buNone/>
            </a:pPr>
            <a:r>
              <a:rPr lang="en-US" dirty="0">
                <a:solidFill>
                  <a:srgbClr val="0091EB"/>
                </a:solidFill>
                <a:latin typeface="Helvetica"/>
                <a:cs typeface="Helvetica"/>
              </a:rPr>
              <a:t>Pages 25-28 </a:t>
            </a:r>
          </a:p>
          <a:p>
            <a:pPr marL="0" indent="0" algn="ctr">
              <a:spcBef>
                <a:spcPts val="0"/>
              </a:spcBef>
              <a:buNone/>
            </a:pPr>
            <a:endParaRPr lang="en-GB" sz="4000" dirty="0">
              <a:solidFill>
                <a:srgbClr val="0091EB"/>
              </a:solidFill>
              <a:latin typeface="Helvetica"/>
              <a:cs typeface="Helvetica"/>
            </a:endParaRPr>
          </a:p>
          <a:p>
            <a:pPr marL="0" indent="0" algn="ctr">
              <a:spcBef>
                <a:spcPts val="0"/>
              </a:spcBef>
              <a:buNone/>
            </a:pPr>
            <a:endParaRPr lang="en-GB" sz="4000" dirty="0">
              <a:solidFill>
                <a:srgbClr val="0091EB"/>
              </a:solidFill>
              <a:latin typeface="Helvetica"/>
              <a:cs typeface="Helvetica"/>
            </a:endParaRPr>
          </a:p>
          <a:p>
            <a:pPr algn="ctr">
              <a:spcBef>
                <a:spcPts val="0"/>
              </a:spcBef>
            </a:pPr>
            <a:endParaRPr lang="en-GB" dirty="0">
              <a:solidFill>
                <a:srgbClr val="0091EB"/>
              </a:solidFill>
              <a:latin typeface="Helvetica"/>
              <a:cs typeface="Helvetica"/>
            </a:endParaRPr>
          </a:p>
          <a:p>
            <a:pPr marL="0" indent="0" algn="ctr">
              <a:spcBef>
                <a:spcPts val="0"/>
              </a:spcBef>
              <a:buNone/>
            </a:pPr>
            <a:endParaRPr lang="en-GB" dirty="0">
              <a:solidFill>
                <a:srgbClr val="0091EB"/>
              </a:solidFill>
              <a:latin typeface="Helvetica"/>
              <a:cs typeface="Helvetica"/>
            </a:endParaRPr>
          </a:p>
          <a:p>
            <a:pPr marL="0" indent="0" algn="ctr">
              <a:spcBef>
                <a:spcPts val="0"/>
              </a:spcBef>
              <a:buNone/>
            </a:pPr>
            <a:endParaRPr lang="en-GB" dirty="0">
              <a:solidFill>
                <a:srgbClr val="0091EB"/>
              </a:solidFill>
              <a:latin typeface="Helvetica"/>
              <a:cs typeface="Helvetica"/>
            </a:endParaRPr>
          </a:p>
          <a:p>
            <a:pPr marL="0" indent="0" algn="ctr">
              <a:spcBef>
                <a:spcPts val="0"/>
              </a:spcBef>
              <a:buNone/>
            </a:pPr>
            <a:r>
              <a:rPr lang="en-GB" dirty="0">
                <a:solidFill>
                  <a:srgbClr val="0091EB"/>
                </a:solidFill>
                <a:latin typeface="Helvetica"/>
                <a:cs typeface="Helvetica"/>
              </a:rPr>
              <a:t>Or feel free to explore your target (gene/protein) and disease of interest</a:t>
            </a:r>
          </a:p>
          <a:p>
            <a:pPr algn="ctr">
              <a:spcBef>
                <a:spcPts val="0"/>
              </a:spcBef>
            </a:pPr>
            <a:endParaRPr lang="en-GB" sz="4000" dirty="0">
              <a:solidFill>
                <a:srgbClr val="0091EB"/>
              </a:solidFill>
              <a:latin typeface="Helvetica"/>
              <a:cs typeface="Helvetica"/>
            </a:endParaRPr>
          </a:p>
          <a:p>
            <a:pPr algn="ctr">
              <a:spcBef>
                <a:spcPts val="0"/>
              </a:spcBef>
            </a:pPr>
            <a:endParaRPr lang="en-GB" sz="4000" dirty="0">
              <a:solidFill>
                <a:srgbClr val="0091EB"/>
              </a:solidFill>
              <a:latin typeface="Helvetica"/>
              <a:cs typeface="Helvetica"/>
            </a:endParaRPr>
          </a:p>
          <a:p>
            <a:pPr marL="0" indent="0" algn="ctr">
              <a:spcBef>
                <a:spcPts val="0"/>
              </a:spcBef>
              <a:buFont typeface="Arial"/>
              <a:buNone/>
            </a:pPr>
            <a:endParaRPr lang="en-GB" sz="4000" b="1" u="sng" dirty="0">
              <a:solidFill>
                <a:srgbClr val="0091EB"/>
              </a:solidFill>
              <a:latin typeface="Helvetica"/>
              <a:cs typeface="Helvetica"/>
              <a:hlinkClick r:id="" action="ppaction://noaction"/>
            </a:endParaRPr>
          </a:p>
          <a:p>
            <a:pPr marL="0" indent="0" algn="ctr">
              <a:spcBef>
                <a:spcPts val="0"/>
              </a:spcBef>
              <a:buFont typeface="Arial"/>
              <a:buNone/>
            </a:pPr>
            <a:endParaRPr lang="en-GB" sz="4000" b="1" u="sng" dirty="0">
              <a:solidFill>
                <a:srgbClr val="0091EB"/>
              </a:solidFill>
              <a:latin typeface="Helvetica"/>
              <a:cs typeface="Helvetica"/>
              <a:hlinkClick r:id="" action="ppaction://noaction"/>
            </a:endParaRPr>
          </a:p>
        </p:txBody>
      </p:sp>
      <p:pic>
        <p:nvPicPr>
          <p:cNvPr id="4" name="Picture 3" descr="Screen Shot 2016-10-13 at 17.13.56.png"/>
          <p:cNvPicPr>
            <a:picLocks noChangeAspect="1"/>
          </p:cNvPicPr>
          <p:nvPr/>
        </p:nvPicPr>
        <p:blipFill rotWithShape="1">
          <a:blip r:embed="rId3">
            <a:alphaModFix amt="50000"/>
            <a:extLst>
              <a:ext uri="{28A0092B-C50C-407E-A947-70E740481C1C}">
                <a14:useLocalDpi xmlns:a14="http://schemas.microsoft.com/office/drawing/2010/main" val="0"/>
              </a:ext>
            </a:extLst>
          </a:blip>
          <a:srcRect t="5101" r="5066" b="15542"/>
          <a:stretch/>
        </p:blipFill>
        <p:spPr>
          <a:xfrm>
            <a:off x="2367361" y="3102702"/>
            <a:ext cx="1912029" cy="1547998"/>
          </a:xfrm>
          <a:prstGeom prst="rect">
            <a:avLst/>
          </a:prstGeom>
          <a:ln>
            <a:solidFill>
              <a:schemeClr val="bg1">
                <a:lumMod val="85000"/>
              </a:schemeClr>
            </a:solidFill>
          </a:ln>
        </p:spPr>
      </p:pic>
      <p:pic>
        <p:nvPicPr>
          <p:cNvPr id="5" name="Picture 4" descr="Screen Shot 2018-03-15 at 21.15.39.png"/>
          <p:cNvPicPr>
            <a:picLocks noChangeAspect="1"/>
          </p:cNvPicPr>
          <p:nvPr/>
        </p:nvPicPr>
        <p:blipFill>
          <a:blip r:embed="rId4">
            <a:alphaModFix amt="47000"/>
            <a:extLst>
              <a:ext uri="{28A0092B-C50C-407E-A947-70E740481C1C}">
                <a14:useLocalDpi xmlns:a14="http://schemas.microsoft.com/office/drawing/2010/main" val="0"/>
              </a:ext>
            </a:extLst>
          </a:blip>
          <a:stretch>
            <a:fillRect/>
          </a:stretch>
        </p:blipFill>
        <p:spPr>
          <a:xfrm>
            <a:off x="4671072" y="3333695"/>
            <a:ext cx="2051996" cy="1129015"/>
          </a:xfrm>
          <a:prstGeom prst="rect">
            <a:avLst/>
          </a:prstGeom>
          <a:ln>
            <a:solidFill>
              <a:schemeClr val="bg1">
                <a:lumMod val="75000"/>
              </a:schemeClr>
            </a:solidFill>
          </a:ln>
        </p:spPr>
      </p:pic>
      <p:sp>
        <p:nvSpPr>
          <p:cNvPr id="6" name="Rectangle 5">
            <a:extLst>
              <a:ext uri="{FF2B5EF4-FFF2-40B4-BE49-F238E27FC236}">
                <a16:creationId xmlns:a16="http://schemas.microsoft.com/office/drawing/2014/main" id="{F67CC68D-B74D-4F42-805F-4E40DAB5D71F}"/>
              </a:ext>
            </a:extLst>
          </p:cNvPr>
          <p:cNvSpPr/>
          <p:nvPr/>
        </p:nvSpPr>
        <p:spPr>
          <a:xfrm>
            <a:off x="3275497" y="2259681"/>
            <a:ext cx="2791149" cy="307777"/>
          </a:xfrm>
          <a:prstGeom prst="rect">
            <a:avLst/>
          </a:prstGeom>
        </p:spPr>
        <p:txBody>
          <a:bodyPr wrap="none">
            <a:spAutoFit/>
          </a:bodyPr>
          <a:lstStyle/>
          <a:p>
            <a:pPr algn="just"/>
            <a:r>
              <a:rPr lang="en-US" dirty="0">
                <a:solidFill>
                  <a:srgbClr val="0070C0"/>
                </a:solidFill>
                <a:latin typeface="Helvetica" pitchFamily="2" charset="0"/>
                <a:ea typeface="Verdana" panose="020B0604030504040204" pitchFamily="34" charset="0"/>
                <a:cs typeface="Verdana" panose="020B0604030504040204" pitchFamily="34" charset="0"/>
                <a:sym typeface="Calibri"/>
                <a:hlinkClick r:id="rId5"/>
              </a:rPr>
              <a:t>https://tinyurl.com/exercises-c4x</a:t>
            </a:r>
            <a:endParaRPr lang="en-US" dirty="0">
              <a:solidFill>
                <a:srgbClr val="0070C0"/>
              </a:solidFill>
              <a:latin typeface="Helvetica" pitchFamily="2" charset="0"/>
              <a:ea typeface="Verdana" panose="020B0604030504040204" pitchFamily="34" charset="0"/>
              <a:cs typeface="Verdana" panose="020B0604030504040204" pitchFamily="34" charset="0"/>
              <a:sym typeface="Calibri"/>
            </a:endParaRPr>
          </a:p>
        </p:txBody>
      </p:sp>
    </p:spTree>
    <p:extLst>
      <p:ext uri="{BB962C8B-B14F-4D97-AF65-F5344CB8AC3E}">
        <p14:creationId xmlns:p14="http://schemas.microsoft.com/office/powerpoint/2010/main" val="20235543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2"/>
          <p:cNvSpPr txBox="1"/>
          <p:nvPr/>
        </p:nvSpPr>
        <p:spPr>
          <a:xfrm>
            <a:off x="149411" y="-289401"/>
            <a:ext cx="8875059"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endParaRPr sz="4000" b="0" i="0">
              <a:solidFill>
                <a:srgbClr val="0091EB"/>
              </a:solidFill>
              <a:latin typeface="Helvetica Neue"/>
              <a:ea typeface="Helvetica Neue"/>
              <a:cs typeface="Helvetica Neue"/>
              <a:sym typeface="Helvetica Neue"/>
            </a:endParaRPr>
          </a:p>
        </p:txBody>
      </p:sp>
      <p:sp>
        <p:nvSpPr>
          <p:cNvPr id="446" name="Google Shape;446;p62"/>
          <p:cNvSpPr txBox="1"/>
          <p:nvPr/>
        </p:nvSpPr>
        <p:spPr>
          <a:xfrm>
            <a:off x="358588" y="2776276"/>
            <a:ext cx="8426824" cy="1198559"/>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Clr>
                <a:schemeClr val="dk1"/>
              </a:buClr>
              <a:buSzPts val="2400"/>
              <a:buFont typeface="Arial"/>
              <a:buNone/>
            </a:pPr>
            <a:endParaRPr sz="2400" b="1" u="sng">
              <a:solidFill>
                <a:schemeClr val="hlink"/>
              </a:solidFill>
              <a:latin typeface="Helvetica Neue"/>
              <a:ea typeface="Helvetica Neue"/>
              <a:cs typeface="Helvetica Neue"/>
              <a:sym typeface="Helvetica Neue"/>
              <a:hlinkClick r:id="rId3"/>
            </a:endParaRPr>
          </a:p>
        </p:txBody>
      </p:sp>
      <p:pic>
        <p:nvPicPr>
          <p:cNvPr id="447" name="Google Shape;447;p62" descr="services_speed_plot.png"/>
          <p:cNvPicPr preferRelativeResize="0"/>
          <p:nvPr/>
        </p:nvPicPr>
        <p:blipFill rotWithShape="1">
          <a:blip r:embed="rId4">
            <a:alphaModFix/>
          </a:blip>
          <a:srcRect b="3065"/>
          <a:stretch/>
        </p:blipFill>
        <p:spPr>
          <a:xfrm>
            <a:off x="304800" y="871548"/>
            <a:ext cx="8525256" cy="5681652"/>
          </a:xfrm>
          <a:prstGeom prst="rect">
            <a:avLst/>
          </a:prstGeom>
          <a:noFill/>
          <a:ln>
            <a:noFill/>
          </a:ln>
        </p:spPr>
      </p:pic>
      <p:sp>
        <p:nvSpPr>
          <p:cNvPr id="448" name="Google Shape;448;p62"/>
          <p:cNvSpPr txBox="1"/>
          <p:nvPr/>
        </p:nvSpPr>
        <p:spPr>
          <a:xfrm>
            <a:off x="149411" y="86919"/>
            <a:ext cx="8875059"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r>
              <a:rPr lang="en-US" sz="4000" b="0" i="0">
                <a:solidFill>
                  <a:srgbClr val="0091EB"/>
                </a:solidFill>
                <a:latin typeface="Helvetica Neue"/>
                <a:ea typeface="Helvetica Neue"/>
                <a:cs typeface="Helvetica Neue"/>
                <a:sym typeface="Helvetica Neue"/>
              </a:rPr>
              <a:t>Modes of access → data volume</a:t>
            </a:r>
            <a:endParaRPr sz="4000" b="0" i="0">
              <a:solidFill>
                <a:srgbClr val="0091EB"/>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41011929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2"/>
          <p:cNvSpPr txBox="1"/>
          <p:nvPr/>
        </p:nvSpPr>
        <p:spPr>
          <a:xfrm>
            <a:off x="149411" y="-289401"/>
            <a:ext cx="8875059"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endParaRPr sz="4000" b="0" i="0">
              <a:solidFill>
                <a:srgbClr val="0091EB"/>
              </a:solidFill>
              <a:latin typeface="Helvetica Neue"/>
              <a:ea typeface="Helvetica Neue"/>
              <a:cs typeface="Helvetica Neue"/>
              <a:sym typeface="Helvetica Neue"/>
            </a:endParaRPr>
          </a:p>
        </p:txBody>
      </p:sp>
      <p:sp>
        <p:nvSpPr>
          <p:cNvPr id="448" name="Google Shape;448;p62"/>
          <p:cNvSpPr txBox="1"/>
          <p:nvPr/>
        </p:nvSpPr>
        <p:spPr>
          <a:xfrm>
            <a:off x="133700" y="86919"/>
            <a:ext cx="8875059"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r>
              <a:rPr lang="en-US" sz="4000" b="0" i="0" dirty="0">
                <a:solidFill>
                  <a:srgbClr val="0091EB"/>
                </a:solidFill>
                <a:latin typeface="Helvetica Neue"/>
                <a:ea typeface="Helvetica Neue"/>
                <a:cs typeface="Helvetica Neue"/>
                <a:sym typeface="Helvetica Neue"/>
              </a:rPr>
              <a:t>Batch search</a:t>
            </a:r>
            <a:endParaRPr sz="4000" b="0" i="0" dirty="0">
              <a:solidFill>
                <a:srgbClr val="0091EB"/>
              </a:solidFill>
              <a:latin typeface="Helvetica Neue"/>
              <a:ea typeface="Helvetica Neue"/>
              <a:cs typeface="Helvetica Neue"/>
              <a:sym typeface="Helvetica Neue"/>
            </a:endParaRPr>
          </a:p>
        </p:txBody>
      </p:sp>
      <p:sp>
        <p:nvSpPr>
          <p:cNvPr id="2" name="Rectangle 1">
            <a:extLst>
              <a:ext uri="{FF2B5EF4-FFF2-40B4-BE49-F238E27FC236}">
                <a16:creationId xmlns:a16="http://schemas.microsoft.com/office/drawing/2014/main" id="{A037E502-E409-B04F-AE46-E6C153D56500}"/>
              </a:ext>
            </a:extLst>
          </p:cNvPr>
          <p:cNvSpPr/>
          <p:nvPr/>
        </p:nvSpPr>
        <p:spPr>
          <a:xfrm>
            <a:off x="1981418" y="6351436"/>
            <a:ext cx="5179623" cy="646331"/>
          </a:xfrm>
          <a:prstGeom prst="rect">
            <a:avLst/>
          </a:prstGeom>
        </p:spPr>
        <p:txBody>
          <a:bodyPr wrap="none">
            <a:spAutoFit/>
          </a:bodyPr>
          <a:lstStyle/>
          <a:p>
            <a:r>
              <a:rPr lang="en-US" sz="1800" dirty="0">
                <a:latin typeface="Helvetica" pitchFamily="2" charset="0"/>
                <a:hlinkClick r:id="rId3"/>
              </a:rPr>
              <a:t>https://www.youtube.com/watch?v=CPkAxnVrt_s</a:t>
            </a:r>
            <a:endParaRPr lang="en-US" sz="1800" dirty="0">
              <a:latin typeface="Helvetica" pitchFamily="2" charset="0"/>
            </a:endParaRPr>
          </a:p>
          <a:p>
            <a:endParaRPr lang="en-US" sz="1800" dirty="0">
              <a:latin typeface="Helvetica" pitchFamily="2" charset="0"/>
            </a:endParaRPr>
          </a:p>
        </p:txBody>
      </p:sp>
      <p:pic>
        <p:nvPicPr>
          <p:cNvPr id="4" name="Picture 3">
            <a:extLst>
              <a:ext uri="{FF2B5EF4-FFF2-40B4-BE49-F238E27FC236}">
                <a16:creationId xmlns:a16="http://schemas.microsoft.com/office/drawing/2014/main" id="{AE397D96-FDA1-B64D-B7A9-1AEE51DD4E47}"/>
              </a:ext>
            </a:extLst>
          </p:cNvPr>
          <p:cNvPicPr>
            <a:picLocks noChangeAspect="1"/>
          </p:cNvPicPr>
          <p:nvPr/>
        </p:nvPicPr>
        <p:blipFill>
          <a:blip r:embed="rId4"/>
          <a:stretch>
            <a:fillRect/>
          </a:stretch>
        </p:blipFill>
        <p:spPr>
          <a:xfrm>
            <a:off x="50594" y="1195872"/>
            <a:ext cx="9041270" cy="4824000"/>
          </a:xfrm>
          <a:prstGeom prst="rect">
            <a:avLst/>
          </a:prstGeom>
          <a:ln>
            <a:solidFill>
              <a:schemeClr val="bg1">
                <a:lumMod val="75000"/>
              </a:schemeClr>
            </a:solidFill>
          </a:ln>
        </p:spPr>
      </p:pic>
    </p:spTree>
    <p:extLst>
      <p:ext uri="{BB962C8B-B14F-4D97-AF65-F5344CB8AC3E}">
        <p14:creationId xmlns:p14="http://schemas.microsoft.com/office/powerpoint/2010/main" val="22186809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47677" y="1721878"/>
            <a:ext cx="4127890" cy="952825"/>
          </a:xfrm>
          <a:prstGeom prst="rect">
            <a:avLst/>
          </a:prstGeom>
          <a:noFill/>
        </p:spPr>
        <p:txBody>
          <a:bodyPr wrap="square" rtlCol="0">
            <a:spAutoFit/>
          </a:bodyPr>
          <a:lstStyle/>
          <a:p>
            <a:pPr algn="ctr">
              <a:lnSpc>
                <a:spcPct val="120000"/>
              </a:lnSpc>
            </a:pPr>
            <a:r>
              <a:rPr lang="en-US" sz="2400" dirty="0">
                <a:solidFill>
                  <a:srgbClr val="4F81BD"/>
                </a:solidFill>
                <a:latin typeface="Helvetica"/>
                <a:ea typeface="Calibri"/>
                <a:cs typeface="Helvetica"/>
                <a:sym typeface="Calibri"/>
              </a:rPr>
              <a:t>We have a list of 20 possible targets for multiple </a:t>
            </a:r>
            <a:r>
              <a:rPr lang="en-US" sz="2400" dirty="0">
                <a:solidFill>
                  <a:srgbClr val="4F81BD"/>
                </a:solidFill>
                <a:latin typeface="Helvetica"/>
                <a:cs typeface="Helvetica"/>
              </a:rPr>
              <a:t>myeloma.</a:t>
            </a:r>
          </a:p>
        </p:txBody>
      </p:sp>
      <p:sp>
        <p:nvSpPr>
          <p:cNvPr id="10" name="Oval Callout 9"/>
          <p:cNvSpPr/>
          <p:nvPr/>
        </p:nvSpPr>
        <p:spPr>
          <a:xfrm>
            <a:off x="560118" y="1332487"/>
            <a:ext cx="4450568" cy="1715442"/>
          </a:xfrm>
          <a:prstGeom prst="wedgeEllipseCallout">
            <a:avLst>
              <a:gd name="adj1" fmla="val 47524"/>
              <a:gd name="adj2" fmla="val 29943"/>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25457" y="6326899"/>
            <a:ext cx="6326371" cy="830997"/>
          </a:xfrm>
          <a:prstGeom prst="rect">
            <a:avLst/>
          </a:prstGeom>
        </p:spPr>
        <p:txBody>
          <a:bodyPr wrap="none">
            <a:spAutoFit/>
          </a:bodyPr>
          <a:lstStyle/>
          <a:p>
            <a:pPr algn="ctr"/>
            <a:r>
              <a:rPr lang="en-GB" sz="2400" u="sng" dirty="0">
                <a:solidFill>
                  <a:srgbClr val="4F81BD"/>
                </a:solidFill>
                <a:latin typeface="Helvetica"/>
                <a:cs typeface="Helvetica"/>
                <a:hlinkClick r:id="rId3"/>
              </a:rPr>
              <a:t>https://www.targetvalidation.org/batch-search</a:t>
            </a:r>
            <a:endParaRPr lang="en-GB" sz="2400" u="sng" dirty="0">
              <a:solidFill>
                <a:srgbClr val="4F81BD"/>
              </a:solidFill>
              <a:latin typeface="Helvetica"/>
              <a:cs typeface="Helvetica"/>
            </a:endParaRPr>
          </a:p>
          <a:p>
            <a:pPr algn="ctr"/>
            <a:endParaRPr lang="en-GB" sz="2400" dirty="0">
              <a:solidFill>
                <a:srgbClr val="4F81BD"/>
              </a:solidFill>
              <a:latin typeface="Helvetica"/>
              <a:cs typeface="Helvetica"/>
            </a:endParaRPr>
          </a:p>
        </p:txBody>
      </p:sp>
      <p:sp>
        <p:nvSpPr>
          <p:cNvPr id="15" name="Title 8"/>
          <p:cNvSpPr txBox="1">
            <a:spLocks/>
          </p:cNvSpPr>
          <p:nvPr/>
        </p:nvSpPr>
        <p:spPr>
          <a:xfrm>
            <a:off x="-162134" y="337298"/>
            <a:ext cx="9508814" cy="772427"/>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lnSpc>
                <a:spcPct val="120000"/>
              </a:lnSpc>
            </a:pPr>
            <a:r>
              <a:rPr lang="en-GB" sz="3900" dirty="0">
                <a:ea typeface="Calibri"/>
                <a:sym typeface="Calibri"/>
              </a:rPr>
              <a:t>Several targets at once</a:t>
            </a:r>
          </a:p>
        </p:txBody>
      </p:sp>
      <p:sp>
        <p:nvSpPr>
          <p:cNvPr id="12" name="TextBox 11"/>
          <p:cNvSpPr txBox="1"/>
          <p:nvPr/>
        </p:nvSpPr>
        <p:spPr>
          <a:xfrm>
            <a:off x="291374" y="3678897"/>
            <a:ext cx="4409815" cy="1396023"/>
          </a:xfrm>
          <a:prstGeom prst="rect">
            <a:avLst/>
          </a:prstGeom>
          <a:noFill/>
        </p:spPr>
        <p:txBody>
          <a:bodyPr wrap="square" rtlCol="0">
            <a:spAutoFit/>
          </a:bodyPr>
          <a:lstStyle/>
          <a:p>
            <a:pPr algn="ctr">
              <a:lnSpc>
                <a:spcPct val="120000"/>
              </a:lnSpc>
            </a:pPr>
            <a:r>
              <a:rPr lang="en-US" sz="2400" dirty="0">
                <a:solidFill>
                  <a:srgbClr val="4F81BD"/>
                </a:solidFill>
                <a:latin typeface="Helvetica"/>
                <a:cs typeface="Helvetica"/>
              </a:rPr>
              <a:t>We would like to know if these targets are represented in other diseases.</a:t>
            </a:r>
          </a:p>
        </p:txBody>
      </p:sp>
      <p:sp>
        <p:nvSpPr>
          <p:cNvPr id="14" name="Oval Callout 13"/>
          <p:cNvSpPr/>
          <p:nvPr/>
        </p:nvSpPr>
        <p:spPr>
          <a:xfrm>
            <a:off x="114300" y="3369479"/>
            <a:ext cx="4600795" cy="1715442"/>
          </a:xfrm>
          <a:prstGeom prst="wedgeEllipseCallout">
            <a:avLst>
              <a:gd name="adj1" fmla="val 45662"/>
              <a:gd name="adj2" fmla="val -33869"/>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3221300" y="4825530"/>
            <a:ext cx="6874329" cy="952825"/>
          </a:xfrm>
          <a:prstGeom prst="rect">
            <a:avLst/>
          </a:prstGeom>
          <a:noFill/>
        </p:spPr>
        <p:txBody>
          <a:bodyPr wrap="square" rtlCol="0">
            <a:spAutoFit/>
          </a:bodyPr>
          <a:lstStyle/>
          <a:p>
            <a:pPr algn="ctr">
              <a:lnSpc>
                <a:spcPct val="120000"/>
              </a:lnSpc>
            </a:pPr>
            <a:r>
              <a:rPr lang="en-US" sz="2400" dirty="0">
                <a:solidFill>
                  <a:srgbClr val="4F81BD"/>
                </a:solidFill>
                <a:latin typeface="Helvetica"/>
                <a:cs typeface="Helvetica"/>
              </a:rPr>
              <a:t>Are there any pathways over</a:t>
            </a:r>
          </a:p>
          <a:p>
            <a:pPr algn="ctr">
              <a:lnSpc>
                <a:spcPct val="120000"/>
              </a:lnSpc>
            </a:pPr>
            <a:r>
              <a:rPr lang="en-US" sz="2400" dirty="0">
                <a:solidFill>
                  <a:srgbClr val="4F81BD"/>
                </a:solidFill>
                <a:latin typeface="Helvetica"/>
                <a:cs typeface="Helvetica"/>
              </a:rPr>
              <a:t>represented in my set of targets?</a:t>
            </a:r>
          </a:p>
        </p:txBody>
      </p:sp>
      <p:sp>
        <p:nvSpPr>
          <p:cNvPr id="17" name="Oval Callout 16"/>
          <p:cNvSpPr/>
          <p:nvPr/>
        </p:nvSpPr>
        <p:spPr>
          <a:xfrm>
            <a:off x="4195177" y="4646721"/>
            <a:ext cx="4834523" cy="1411179"/>
          </a:xfrm>
          <a:prstGeom prst="wedgeEllipseCallout">
            <a:avLst>
              <a:gd name="adj1" fmla="val 20438"/>
              <a:gd name="adj2" fmla="val -57021"/>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91190800-3104-3A4E-9B81-3603DCD0758A}"/>
              </a:ext>
            </a:extLst>
          </p:cNvPr>
          <p:cNvPicPr>
            <a:picLocks noChangeAspect="1"/>
          </p:cNvPicPr>
          <p:nvPr/>
        </p:nvPicPr>
        <p:blipFill rotWithShape="1">
          <a:blip r:embed="rId4"/>
          <a:srcRect l="14884" r="-1" b="870"/>
          <a:stretch/>
        </p:blipFill>
        <p:spPr>
          <a:xfrm>
            <a:off x="5077789" y="1613553"/>
            <a:ext cx="3527203" cy="2736895"/>
          </a:xfrm>
          <a:prstGeom prst="ellipse">
            <a:avLst/>
          </a:prstGeom>
        </p:spPr>
      </p:pic>
    </p:spTree>
    <p:extLst>
      <p:ext uri="{BB962C8B-B14F-4D97-AF65-F5344CB8AC3E}">
        <p14:creationId xmlns:p14="http://schemas.microsoft.com/office/powerpoint/2010/main" val="33892894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81753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79793" y="1618150"/>
            <a:ext cx="4344967" cy="338554"/>
          </a:xfrm>
          <a:prstGeom prst="rect">
            <a:avLst/>
          </a:prstGeom>
        </p:spPr>
        <p:txBody>
          <a:bodyPr wrap="square">
            <a:spAutoFit/>
          </a:bodyPr>
          <a:lstStyle/>
          <a:p>
            <a:r>
              <a:rPr lang="en-US" sz="1600" dirty="0">
                <a:solidFill>
                  <a:srgbClr val="FF0000"/>
                </a:solidFill>
                <a:latin typeface="Helvetica"/>
                <a:cs typeface="Helvetica"/>
              </a:rPr>
              <a:t>https://platform-</a:t>
            </a:r>
            <a:r>
              <a:rPr lang="en-US" sz="1600" dirty="0" err="1">
                <a:solidFill>
                  <a:srgbClr val="FF0000"/>
                </a:solidFill>
                <a:latin typeface="Helvetica"/>
                <a:cs typeface="Helvetica"/>
              </a:rPr>
              <a:t>api.opentargets.io</a:t>
            </a:r>
            <a:r>
              <a:rPr lang="en-US" sz="1600" dirty="0">
                <a:solidFill>
                  <a:srgbClr val="FF0000"/>
                </a:solidFill>
                <a:latin typeface="Helvetica"/>
                <a:cs typeface="Helvetica"/>
              </a:rPr>
              <a:t>/v3/platform/</a:t>
            </a:r>
          </a:p>
        </p:txBody>
      </p:sp>
      <p:sp>
        <p:nvSpPr>
          <p:cNvPr id="2" name="Rectangle 1"/>
          <p:cNvSpPr/>
          <p:nvPr/>
        </p:nvSpPr>
        <p:spPr>
          <a:xfrm>
            <a:off x="1979793" y="2092512"/>
            <a:ext cx="2246128" cy="338554"/>
          </a:xfrm>
          <a:prstGeom prst="rect">
            <a:avLst/>
          </a:prstGeom>
        </p:spPr>
        <p:txBody>
          <a:bodyPr wrap="none">
            <a:spAutoFit/>
          </a:bodyPr>
          <a:lstStyle/>
          <a:p>
            <a:r>
              <a:rPr lang="en-US" sz="1600" dirty="0">
                <a:solidFill>
                  <a:srgbClr val="0000FF"/>
                </a:solidFill>
                <a:latin typeface="Helvetica"/>
                <a:cs typeface="Helvetica"/>
              </a:rPr>
              <a:t>public/association/filter</a:t>
            </a:r>
          </a:p>
        </p:txBody>
      </p:sp>
      <p:sp>
        <p:nvSpPr>
          <p:cNvPr id="3" name="Rectangle 2"/>
          <p:cNvSpPr/>
          <p:nvPr/>
        </p:nvSpPr>
        <p:spPr>
          <a:xfrm>
            <a:off x="1979793" y="2619135"/>
            <a:ext cx="7038126" cy="338554"/>
          </a:xfrm>
          <a:prstGeom prst="rect">
            <a:avLst/>
          </a:prstGeom>
        </p:spPr>
        <p:txBody>
          <a:bodyPr wrap="square">
            <a:spAutoFit/>
          </a:bodyPr>
          <a:lstStyle/>
          <a:p>
            <a:r>
              <a:rPr lang="en-US" sz="1600" dirty="0">
                <a:solidFill>
                  <a:srgbClr val="008000"/>
                </a:solidFill>
                <a:latin typeface="Helvetica"/>
                <a:cs typeface="Helvetica"/>
              </a:rPr>
              <a:t>?target=ENSG00000163914&amp;size=10000&amp;fields=</a:t>
            </a:r>
            <a:r>
              <a:rPr lang="en-US" sz="1600" dirty="0" err="1">
                <a:solidFill>
                  <a:srgbClr val="008000"/>
                </a:solidFill>
                <a:latin typeface="Helvetica"/>
                <a:cs typeface="Helvetica"/>
              </a:rPr>
              <a:t>target.id&amp;fields</a:t>
            </a:r>
            <a:r>
              <a:rPr lang="en-US" sz="1600" dirty="0">
                <a:solidFill>
                  <a:srgbClr val="008000"/>
                </a:solidFill>
                <a:latin typeface="Helvetica"/>
                <a:cs typeface="Helvetica"/>
              </a:rPr>
              <a:t>=</a:t>
            </a:r>
            <a:r>
              <a:rPr lang="en-US" sz="1600" dirty="0" err="1">
                <a:solidFill>
                  <a:srgbClr val="008000"/>
                </a:solidFill>
                <a:latin typeface="Helvetica"/>
                <a:cs typeface="Helvetica"/>
              </a:rPr>
              <a:t>disease.id</a:t>
            </a:r>
            <a:endParaRPr lang="en-US" sz="1600" dirty="0">
              <a:solidFill>
                <a:srgbClr val="008000"/>
              </a:solidFill>
              <a:latin typeface="Helvetica"/>
              <a:cs typeface="Helvetica"/>
            </a:endParaRPr>
          </a:p>
        </p:txBody>
      </p:sp>
      <p:sp>
        <p:nvSpPr>
          <p:cNvPr id="10" name="TextBox 9"/>
          <p:cNvSpPr txBox="1"/>
          <p:nvPr/>
        </p:nvSpPr>
        <p:spPr>
          <a:xfrm>
            <a:off x="224790" y="1556609"/>
            <a:ext cx="1755003" cy="461637"/>
          </a:xfrm>
          <a:prstGeom prst="rect">
            <a:avLst/>
          </a:prstGeom>
          <a:noFill/>
        </p:spPr>
        <p:txBody>
          <a:bodyPr wrap="square" lIns="91413" tIns="45706" rIns="91413" bIns="45706" rtlCol="0">
            <a:spAutoFit/>
          </a:bodyPr>
          <a:lstStyle/>
          <a:p>
            <a:pPr algn="ctr"/>
            <a:r>
              <a:rPr lang="en-GB" sz="2400" dirty="0">
                <a:solidFill>
                  <a:srgbClr val="FF0000"/>
                </a:solidFill>
                <a:latin typeface="Helvetica"/>
                <a:cs typeface="Helvetica"/>
              </a:rPr>
              <a:t>Server</a:t>
            </a:r>
          </a:p>
        </p:txBody>
      </p:sp>
      <p:sp>
        <p:nvSpPr>
          <p:cNvPr id="11" name="TextBox 10"/>
          <p:cNvSpPr txBox="1"/>
          <p:nvPr/>
        </p:nvSpPr>
        <p:spPr>
          <a:xfrm>
            <a:off x="0" y="2030971"/>
            <a:ext cx="2204582" cy="461637"/>
          </a:xfrm>
          <a:prstGeom prst="rect">
            <a:avLst/>
          </a:prstGeom>
          <a:noFill/>
        </p:spPr>
        <p:txBody>
          <a:bodyPr wrap="square" lIns="91413" tIns="45706" rIns="91413" bIns="45706" rtlCol="0">
            <a:spAutoFit/>
          </a:bodyPr>
          <a:lstStyle/>
          <a:p>
            <a:pPr algn="ctr"/>
            <a:r>
              <a:rPr lang="en-GB" sz="2400" dirty="0">
                <a:solidFill>
                  <a:srgbClr val="0000FF"/>
                </a:solidFill>
                <a:latin typeface="Helvetica"/>
                <a:cs typeface="Helvetica"/>
              </a:rPr>
              <a:t>Endpoint</a:t>
            </a:r>
          </a:p>
        </p:txBody>
      </p:sp>
      <p:sp>
        <p:nvSpPr>
          <p:cNvPr id="13" name="TextBox 12"/>
          <p:cNvSpPr txBox="1"/>
          <p:nvPr/>
        </p:nvSpPr>
        <p:spPr>
          <a:xfrm>
            <a:off x="85938" y="2557594"/>
            <a:ext cx="2032707" cy="461637"/>
          </a:xfrm>
          <a:prstGeom prst="rect">
            <a:avLst/>
          </a:prstGeom>
          <a:noFill/>
        </p:spPr>
        <p:txBody>
          <a:bodyPr wrap="square" lIns="91413" tIns="45706" rIns="91413" bIns="45706" rtlCol="0">
            <a:spAutoFit/>
          </a:bodyPr>
          <a:lstStyle/>
          <a:p>
            <a:pPr algn="ctr"/>
            <a:r>
              <a:rPr lang="en-GB" sz="2400" dirty="0">
                <a:solidFill>
                  <a:srgbClr val="008000"/>
                </a:solidFill>
                <a:latin typeface="Helvetica"/>
                <a:cs typeface="Helvetica"/>
              </a:rPr>
              <a:t>Parameters</a:t>
            </a:r>
          </a:p>
        </p:txBody>
      </p:sp>
      <p:sp>
        <p:nvSpPr>
          <p:cNvPr id="15" name="Title 8"/>
          <p:cNvSpPr txBox="1">
            <a:spLocks/>
          </p:cNvSpPr>
          <p:nvPr/>
        </p:nvSpPr>
        <p:spPr>
          <a:xfrm>
            <a:off x="-10404" y="386213"/>
            <a:ext cx="9154404" cy="772427"/>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lnSpc>
                <a:spcPct val="120000"/>
              </a:lnSpc>
            </a:pPr>
            <a:r>
              <a:rPr lang="en-GB" sz="3900" dirty="0">
                <a:ea typeface="Calibri"/>
                <a:sym typeface="Calibri"/>
              </a:rPr>
              <a:t>Open Targets Platform REST API*</a:t>
            </a:r>
          </a:p>
        </p:txBody>
      </p:sp>
      <p:sp>
        <p:nvSpPr>
          <p:cNvPr id="16" name="Rectangle 15"/>
          <p:cNvSpPr/>
          <p:nvPr/>
        </p:nvSpPr>
        <p:spPr>
          <a:xfrm>
            <a:off x="759606" y="5712750"/>
            <a:ext cx="5096267" cy="369332"/>
          </a:xfrm>
          <a:prstGeom prst="rect">
            <a:avLst/>
          </a:prstGeom>
        </p:spPr>
        <p:txBody>
          <a:bodyPr wrap="none">
            <a:spAutoFit/>
          </a:bodyPr>
          <a:lstStyle/>
          <a:p>
            <a:r>
              <a:rPr lang="en-GB" sz="1800" u="sng" dirty="0">
                <a:solidFill>
                  <a:srgbClr val="00B0F0"/>
                </a:solidFill>
                <a:latin typeface="Helvetica"/>
                <a:cs typeface="Helvetica"/>
                <a:hlinkClick r:id="rId3"/>
              </a:rPr>
              <a:t>https://docs.targetvalidation.org/tutorials/rest-api</a:t>
            </a:r>
            <a:endParaRPr lang="en-GB" sz="1800" u="sng" dirty="0">
              <a:solidFill>
                <a:srgbClr val="00B0F0"/>
              </a:solidFill>
              <a:latin typeface="Helvetica"/>
              <a:cs typeface="Helvetica"/>
            </a:endParaRPr>
          </a:p>
        </p:txBody>
      </p:sp>
      <p:pic>
        <p:nvPicPr>
          <p:cNvPr id="14" name="Google Shape;224;p47" descr="chrome.jpeg">
            <a:extLst>
              <a:ext uri="{FF2B5EF4-FFF2-40B4-BE49-F238E27FC236}">
                <a16:creationId xmlns:a16="http://schemas.microsoft.com/office/drawing/2014/main" id="{3AFAE069-C949-5344-BBBF-083E5BB620D4}"/>
              </a:ext>
            </a:extLst>
          </p:cNvPr>
          <p:cNvPicPr preferRelativeResize="0">
            <a:picLocks noChangeAspect="1"/>
          </p:cNvPicPr>
          <p:nvPr/>
        </p:nvPicPr>
        <p:blipFill rotWithShape="1">
          <a:blip r:embed="rId4">
            <a:alphaModFix/>
          </a:blip>
          <a:srcRect l="10248" t="9845" r="9893" b="9581"/>
          <a:stretch/>
        </p:blipFill>
        <p:spPr>
          <a:xfrm>
            <a:off x="563939" y="4159974"/>
            <a:ext cx="642246" cy="648000"/>
          </a:xfrm>
          <a:prstGeom prst="rect">
            <a:avLst/>
          </a:prstGeom>
          <a:noFill/>
          <a:ln>
            <a:noFill/>
          </a:ln>
        </p:spPr>
      </p:pic>
      <p:pic>
        <p:nvPicPr>
          <p:cNvPr id="5" name="Picture 4">
            <a:extLst>
              <a:ext uri="{FF2B5EF4-FFF2-40B4-BE49-F238E27FC236}">
                <a16:creationId xmlns:a16="http://schemas.microsoft.com/office/drawing/2014/main" id="{F0DEBDD2-807F-8C41-945F-7C9E5CDA7B00}"/>
              </a:ext>
            </a:extLst>
          </p:cNvPr>
          <p:cNvPicPr>
            <a:picLocks noChangeAspect="1"/>
          </p:cNvPicPr>
          <p:nvPr/>
        </p:nvPicPr>
        <p:blipFill>
          <a:blip r:embed="rId5"/>
          <a:stretch>
            <a:fillRect/>
          </a:stretch>
        </p:blipFill>
        <p:spPr>
          <a:xfrm>
            <a:off x="1336723" y="4159974"/>
            <a:ext cx="651256" cy="648000"/>
          </a:xfrm>
          <a:prstGeom prst="rect">
            <a:avLst/>
          </a:prstGeom>
        </p:spPr>
      </p:pic>
      <p:pic>
        <p:nvPicPr>
          <p:cNvPr id="8" name="Picture 7">
            <a:extLst>
              <a:ext uri="{FF2B5EF4-FFF2-40B4-BE49-F238E27FC236}">
                <a16:creationId xmlns:a16="http://schemas.microsoft.com/office/drawing/2014/main" id="{79F80393-E952-1B4F-A6E9-128181192CC3}"/>
              </a:ext>
            </a:extLst>
          </p:cNvPr>
          <p:cNvPicPr>
            <a:picLocks noChangeAspect="1"/>
          </p:cNvPicPr>
          <p:nvPr/>
        </p:nvPicPr>
        <p:blipFill>
          <a:blip r:embed="rId6"/>
          <a:stretch>
            <a:fillRect/>
          </a:stretch>
        </p:blipFill>
        <p:spPr>
          <a:xfrm>
            <a:off x="2118645" y="4159974"/>
            <a:ext cx="625263" cy="648000"/>
          </a:xfrm>
          <a:prstGeom prst="rect">
            <a:avLst/>
          </a:prstGeom>
        </p:spPr>
      </p:pic>
      <p:pic>
        <p:nvPicPr>
          <p:cNvPr id="17" name="Picture 16">
            <a:extLst>
              <a:ext uri="{FF2B5EF4-FFF2-40B4-BE49-F238E27FC236}">
                <a16:creationId xmlns:a16="http://schemas.microsoft.com/office/drawing/2014/main" id="{8487B69B-4B91-C242-8FA5-7B2EA47322BD}"/>
              </a:ext>
            </a:extLst>
          </p:cNvPr>
          <p:cNvPicPr>
            <a:picLocks noChangeAspect="1"/>
          </p:cNvPicPr>
          <p:nvPr/>
        </p:nvPicPr>
        <p:blipFill>
          <a:blip r:embed="rId7"/>
          <a:stretch>
            <a:fillRect/>
          </a:stretch>
        </p:blipFill>
        <p:spPr>
          <a:xfrm>
            <a:off x="4132084" y="4137726"/>
            <a:ext cx="684000" cy="684000"/>
          </a:xfrm>
          <a:prstGeom prst="rect">
            <a:avLst/>
          </a:prstGeom>
        </p:spPr>
      </p:pic>
      <p:sp>
        <p:nvSpPr>
          <p:cNvPr id="18" name="Rectangle 3">
            <a:extLst>
              <a:ext uri="{FF2B5EF4-FFF2-40B4-BE49-F238E27FC236}">
                <a16:creationId xmlns:a16="http://schemas.microsoft.com/office/drawing/2014/main" id="{6945B3A3-1A37-C841-994A-0FD3D63C8F27}"/>
              </a:ext>
            </a:extLst>
          </p:cNvPr>
          <p:cNvSpPr txBox="1">
            <a:spLocks noChangeArrowheads="1"/>
          </p:cNvSpPr>
          <p:nvPr/>
        </p:nvSpPr>
        <p:spPr bwMode="auto">
          <a:xfrm>
            <a:off x="5786977" y="4067121"/>
            <a:ext cx="2920923" cy="1286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8D1C0B"/>
              </a:buClr>
              <a:buFont typeface="Times" pitchFamily="18" charset="0"/>
              <a:buChar char="•"/>
              <a:defRPr sz="2200">
                <a:solidFill>
                  <a:schemeClr val="tx1"/>
                </a:solidFill>
                <a:latin typeface="+mn-lt"/>
                <a:ea typeface="ＭＳ Ｐゴシック" charset="-128"/>
                <a:cs typeface="+mn-cs"/>
              </a:defRPr>
            </a:lvl1pPr>
            <a:lvl2pPr marL="742950" indent="-285750" algn="l" rtl="0" eaLnBrk="0" fontAlgn="base" hangingPunct="0">
              <a:spcBef>
                <a:spcPct val="20000"/>
              </a:spcBef>
              <a:spcAft>
                <a:spcPct val="0"/>
              </a:spcAft>
              <a:buClr>
                <a:srgbClr val="8D1C0B"/>
              </a:buClr>
              <a:buFont typeface="Times" pitchFamily="18" charset="0"/>
              <a:buChar char="•"/>
              <a:defRPr sz="2000">
                <a:solidFill>
                  <a:schemeClr val="tx1"/>
                </a:solidFill>
                <a:latin typeface="+mn-lt"/>
                <a:ea typeface="ＭＳ Ｐゴシック" charset="-128"/>
              </a:defRPr>
            </a:lvl2pPr>
            <a:lvl3pPr marL="1143000" indent="-228600" algn="l" rtl="0" eaLnBrk="0" fontAlgn="base" hangingPunct="0">
              <a:spcBef>
                <a:spcPct val="20000"/>
              </a:spcBef>
              <a:spcAft>
                <a:spcPct val="0"/>
              </a:spcAft>
              <a:buClr>
                <a:srgbClr val="8D1C0B"/>
              </a:buClr>
              <a:buFont typeface="Times" pitchFamily="18" charset="0"/>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lr>
                <a:srgbClr val="8D1C0B"/>
              </a:buClr>
              <a:buFont typeface="Times" pitchFamily="18" charset="0"/>
              <a:buChar char="•"/>
              <a:defRPr sz="1600">
                <a:solidFill>
                  <a:schemeClr val="tx1"/>
                </a:solidFill>
                <a:latin typeface="+mn-lt"/>
                <a:ea typeface="ＭＳ Ｐゴシック" charset="-128"/>
              </a:defRPr>
            </a:lvl4pPr>
            <a:lvl5pPr marL="2057400" indent="-228600" algn="l" rtl="0" eaLnBrk="0" fontAlgn="base" hangingPunct="0">
              <a:spcBef>
                <a:spcPct val="20000"/>
              </a:spcBef>
              <a:spcAft>
                <a:spcPct val="0"/>
              </a:spcAft>
              <a:buClr>
                <a:srgbClr val="8D1C0B"/>
              </a:buClr>
              <a:buFont typeface="Times" pitchFamily="18" charset="0"/>
              <a:buChar char="•"/>
              <a:defRPr sz="1400">
                <a:solidFill>
                  <a:schemeClr val="tx1"/>
                </a:solidFill>
                <a:latin typeface="+mn-lt"/>
                <a:ea typeface="ＭＳ Ｐゴシック" charset="-128"/>
              </a:defRPr>
            </a:lvl5pPr>
            <a:lvl6pPr marL="2514600" indent="-228600" algn="l" rtl="0" fontAlgn="base">
              <a:spcBef>
                <a:spcPct val="20000"/>
              </a:spcBef>
              <a:spcAft>
                <a:spcPct val="0"/>
              </a:spcAft>
              <a:buClr>
                <a:srgbClr val="8D1C0B"/>
              </a:buClr>
              <a:buFont typeface="Times" pitchFamily="18" charset="0"/>
              <a:buChar char="•"/>
              <a:defRPr sz="1400">
                <a:solidFill>
                  <a:schemeClr val="tx1"/>
                </a:solidFill>
                <a:latin typeface="+mn-lt"/>
                <a:ea typeface="+mn-ea"/>
              </a:defRPr>
            </a:lvl6pPr>
            <a:lvl7pPr marL="2971800" indent="-228600" algn="l" rtl="0" fontAlgn="base">
              <a:spcBef>
                <a:spcPct val="20000"/>
              </a:spcBef>
              <a:spcAft>
                <a:spcPct val="0"/>
              </a:spcAft>
              <a:buClr>
                <a:srgbClr val="8D1C0B"/>
              </a:buClr>
              <a:buFont typeface="Times" pitchFamily="18" charset="0"/>
              <a:buChar char="•"/>
              <a:defRPr sz="1400">
                <a:solidFill>
                  <a:schemeClr val="tx1"/>
                </a:solidFill>
                <a:latin typeface="+mn-lt"/>
                <a:ea typeface="+mn-ea"/>
              </a:defRPr>
            </a:lvl7pPr>
            <a:lvl8pPr marL="3429000" indent="-228600" algn="l" rtl="0" fontAlgn="base">
              <a:spcBef>
                <a:spcPct val="20000"/>
              </a:spcBef>
              <a:spcAft>
                <a:spcPct val="0"/>
              </a:spcAft>
              <a:buClr>
                <a:srgbClr val="8D1C0B"/>
              </a:buClr>
              <a:buFont typeface="Times" pitchFamily="18" charset="0"/>
              <a:buChar char="•"/>
              <a:defRPr sz="1400">
                <a:solidFill>
                  <a:schemeClr val="tx1"/>
                </a:solidFill>
                <a:latin typeface="+mn-lt"/>
                <a:ea typeface="+mn-ea"/>
              </a:defRPr>
            </a:lvl8pPr>
            <a:lvl9pPr marL="3886200" indent="-228600" algn="l" rtl="0" fontAlgn="base">
              <a:spcBef>
                <a:spcPct val="20000"/>
              </a:spcBef>
              <a:spcAft>
                <a:spcPct val="0"/>
              </a:spcAft>
              <a:buClr>
                <a:srgbClr val="8D1C0B"/>
              </a:buClr>
              <a:buFont typeface="Times" pitchFamily="18" charset="0"/>
              <a:buChar char="•"/>
              <a:defRPr sz="1400">
                <a:solidFill>
                  <a:schemeClr val="tx1"/>
                </a:solidFill>
                <a:latin typeface="+mn-lt"/>
                <a:ea typeface="+mn-ea"/>
              </a:defRPr>
            </a:lvl9pPr>
          </a:lstStyle>
          <a:p>
            <a:pPr marL="40050" lvl="1" indent="0" algn="ctr" eaLnBrk="1" hangingPunct="1">
              <a:spcAft>
                <a:spcPts val="1800"/>
              </a:spcAft>
              <a:buClrTx/>
              <a:buNone/>
            </a:pPr>
            <a:r>
              <a:rPr lang="en-US" sz="2600" b="0" dirty="0">
                <a:solidFill>
                  <a:srgbClr val="4F81BD"/>
                </a:solidFill>
                <a:latin typeface="Helvetica"/>
                <a:cs typeface="Helvetica"/>
              </a:rPr>
              <a:t>Open Targets </a:t>
            </a:r>
            <a:r>
              <a:rPr lang="en-US" sz="2600" dirty="0">
                <a:solidFill>
                  <a:srgbClr val="4F81BD"/>
                </a:solidFill>
                <a:latin typeface="Helvetica"/>
                <a:cs typeface="Helvetica"/>
              </a:rPr>
              <a:t>Python client **</a:t>
            </a:r>
            <a:endParaRPr lang="en-US" sz="2600" b="0" dirty="0">
              <a:solidFill>
                <a:srgbClr val="4F81BD"/>
              </a:solidFill>
              <a:latin typeface="Helvetica"/>
              <a:cs typeface="Helvetica"/>
            </a:endParaRPr>
          </a:p>
          <a:p>
            <a:pPr marL="40050" lvl="1" indent="-457200" algn="ctr" eaLnBrk="1" hangingPunct="1">
              <a:spcAft>
                <a:spcPts val="1800"/>
              </a:spcAft>
              <a:buClrTx/>
            </a:pPr>
            <a:endParaRPr lang="en-US" sz="2600" b="0" dirty="0">
              <a:latin typeface="Helvetica"/>
              <a:cs typeface="Helvetica"/>
            </a:endParaRPr>
          </a:p>
        </p:txBody>
      </p:sp>
      <p:sp>
        <p:nvSpPr>
          <p:cNvPr id="19" name="Title 8">
            <a:extLst>
              <a:ext uri="{FF2B5EF4-FFF2-40B4-BE49-F238E27FC236}">
                <a16:creationId xmlns:a16="http://schemas.microsoft.com/office/drawing/2014/main" id="{CD54C5AC-3EFF-6D45-805C-DE3D7A46BBE2}"/>
              </a:ext>
            </a:extLst>
          </p:cNvPr>
          <p:cNvSpPr txBox="1">
            <a:spLocks/>
          </p:cNvSpPr>
          <p:nvPr/>
        </p:nvSpPr>
        <p:spPr>
          <a:xfrm>
            <a:off x="235336" y="5627489"/>
            <a:ext cx="439735" cy="539854"/>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lnSpc>
                <a:spcPct val="120000"/>
              </a:lnSpc>
            </a:pPr>
            <a:r>
              <a:rPr lang="en-GB" sz="3900" dirty="0">
                <a:ea typeface="Calibri"/>
                <a:sym typeface="Calibri"/>
              </a:rPr>
              <a:t>*</a:t>
            </a:r>
          </a:p>
        </p:txBody>
      </p:sp>
      <p:sp>
        <p:nvSpPr>
          <p:cNvPr id="20" name="Title 8">
            <a:extLst>
              <a:ext uri="{FF2B5EF4-FFF2-40B4-BE49-F238E27FC236}">
                <a16:creationId xmlns:a16="http://schemas.microsoft.com/office/drawing/2014/main" id="{CEA018B7-9FE7-264A-9323-FD2EA8CCD10B}"/>
              </a:ext>
            </a:extLst>
          </p:cNvPr>
          <p:cNvSpPr txBox="1">
            <a:spLocks/>
          </p:cNvSpPr>
          <p:nvPr/>
        </p:nvSpPr>
        <p:spPr>
          <a:xfrm>
            <a:off x="-46812" y="6117602"/>
            <a:ext cx="1004030" cy="611582"/>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lnSpc>
                <a:spcPct val="120000"/>
              </a:lnSpc>
            </a:pPr>
            <a:r>
              <a:rPr lang="en-GB" sz="3900" dirty="0">
                <a:ea typeface="Calibri"/>
                <a:sym typeface="Calibri"/>
              </a:rPr>
              <a:t>**</a:t>
            </a:r>
          </a:p>
        </p:txBody>
      </p:sp>
      <p:sp>
        <p:nvSpPr>
          <p:cNvPr id="21" name="Rectangle 20">
            <a:extLst>
              <a:ext uri="{FF2B5EF4-FFF2-40B4-BE49-F238E27FC236}">
                <a16:creationId xmlns:a16="http://schemas.microsoft.com/office/drawing/2014/main" id="{6E88F056-A367-9C4B-B938-DC2285018DA7}"/>
              </a:ext>
            </a:extLst>
          </p:cNvPr>
          <p:cNvSpPr/>
          <p:nvPr/>
        </p:nvSpPr>
        <p:spPr>
          <a:xfrm>
            <a:off x="759606" y="6238727"/>
            <a:ext cx="5634876" cy="369332"/>
          </a:xfrm>
          <a:prstGeom prst="rect">
            <a:avLst/>
          </a:prstGeom>
        </p:spPr>
        <p:txBody>
          <a:bodyPr wrap="none">
            <a:spAutoFit/>
          </a:bodyPr>
          <a:lstStyle/>
          <a:p>
            <a:r>
              <a:rPr lang="en-US" sz="1800" dirty="0">
                <a:solidFill>
                  <a:srgbClr val="00B0F0"/>
                </a:solidFill>
                <a:latin typeface="Helvetica" pitchFamily="2" charset="0"/>
                <a:hlinkClick r:id="rId8"/>
              </a:rPr>
              <a:t>https://</a:t>
            </a:r>
            <a:r>
              <a:rPr lang="en-US" sz="1800" dirty="0" err="1">
                <a:solidFill>
                  <a:srgbClr val="00B0F0"/>
                </a:solidFill>
                <a:latin typeface="Helvetica" pitchFamily="2" charset="0"/>
                <a:hlinkClick r:id="rId8"/>
              </a:rPr>
              <a:t>docs.targetvalidation.org</a:t>
            </a:r>
            <a:r>
              <a:rPr lang="en-US" sz="1800" dirty="0">
                <a:solidFill>
                  <a:srgbClr val="00B0F0"/>
                </a:solidFill>
                <a:latin typeface="Helvetica" pitchFamily="2" charset="0"/>
                <a:hlinkClick r:id="rId8"/>
              </a:rPr>
              <a:t>/tutorials/python-client</a:t>
            </a:r>
            <a:endParaRPr lang="en-US" sz="1800" dirty="0">
              <a:solidFill>
                <a:srgbClr val="00B0F0"/>
              </a:solidFill>
              <a:latin typeface="Helvetica" pitchFamily="2" charset="0"/>
            </a:endParaRPr>
          </a:p>
        </p:txBody>
      </p:sp>
    </p:spTree>
    <p:extLst>
      <p:ext uri="{BB962C8B-B14F-4D97-AF65-F5344CB8AC3E}">
        <p14:creationId xmlns:p14="http://schemas.microsoft.com/office/powerpoint/2010/main" val="25489900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8"/>
          <p:cNvSpPr txBox="1">
            <a:spLocks/>
          </p:cNvSpPr>
          <p:nvPr/>
        </p:nvSpPr>
        <p:spPr>
          <a:xfrm>
            <a:off x="0" y="409913"/>
            <a:ext cx="9144000" cy="772427"/>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lnSpc>
                <a:spcPct val="120000"/>
              </a:lnSpc>
            </a:pPr>
            <a:r>
              <a:rPr lang="en-GB" sz="3900" dirty="0">
                <a:ea typeface="Calibri"/>
                <a:sym typeface="Calibri"/>
              </a:rPr>
              <a:t>User interface or REST API?</a:t>
            </a:r>
          </a:p>
        </p:txBody>
      </p:sp>
      <p:sp>
        <p:nvSpPr>
          <p:cNvPr id="20" name="Content Placeholder 5"/>
          <p:cNvSpPr txBox="1">
            <a:spLocks/>
          </p:cNvSpPr>
          <p:nvPr/>
        </p:nvSpPr>
        <p:spPr>
          <a:xfrm>
            <a:off x="0" y="1730637"/>
            <a:ext cx="9144000" cy="3048865"/>
          </a:xfrm>
          <a:prstGeom prst="rect">
            <a:avLst/>
          </a:prstGeom>
        </p:spPr>
        <p:txBody>
          <a:bodyPr>
            <a:noAutofit/>
          </a:bodyPr>
          <a:lstStyle>
            <a:lvl1pPr marL="342900" indent="-342900" algn="l" defTabSz="457200" rtl="0" eaLnBrk="1" latinLnBrk="0" hangingPunct="1">
              <a:spcBef>
                <a:spcPct val="20000"/>
              </a:spcBef>
              <a:spcAft>
                <a:spcPts val="600"/>
              </a:spcAft>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50000"/>
              </a:lnSpc>
              <a:spcBef>
                <a:spcPts val="0"/>
              </a:spcBef>
            </a:pPr>
            <a:r>
              <a:rPr lang="en-GB" sz="3000" dirty="0">
                <a:solidFill>
                  <a:schemeClr val="accent1"/>
                </a:solidFill>
                <a:latin typeface="Helvetica"/>
                <a:cs typeface="Helvetica"/>
              </a:rPr>
              <a:t>Scale and volume of your search or results</a:t>
            </a:r>
          </a:p>
          <a:p>
            <a:pPr algn="just">
              <a:lnSpc>
                <a:spcPct val="150000"/>
              </a:lnSpc>
              <a:spcBef>
                <a:spcPts val="0"/>
              </a:spcBef>
            </a:pPr>
            <a:r>
              <a:rPr lang="en-GB" sz="3000" dirty="0">
                <a:solidFill>
                  <a:schemeClr val="accent1"/>
                </a:solidFill>
                <a:latin typeface="Helvetica"/>
                <a:cs typeface="Helvetica"/>
              </a:rPr>
              <a:t>Flexibility in the search</a:t>
            </a:r>
          </a:p>
          <a:p>
            <a:pPr algn="just">
              <a:lnSpc>
                <a:spcPct val="150000"/>
              </a:lnSpc>
              <a:spcBef>
                <a:spcPts val="0"/>
              </a:spcBef>
            </a:pPr>
            <a:r>
              <a:rPr lang="en-GB" sz="3000" dirty="0">
                <a:solidFill>
                  <a:schemeClr val="accent1"/>
                </a:solidFill>
                <a:latin typeface="Helvetica"/>
                <a:cs typeface="Helvetica"/>
              </a:rPr>
              <a:t>Visualisation of the results</a:t>
            </a:r>
          </a:p>
          <a:p>
            <a:pPr algn="just">
              <a:lnSpc>
                <a:spcPct val="150000"/>
              </a:lnSpc>
              <a:spcBef>
                <a:spcPts val="0"/>
              </a:spcBef>
            </a:pPr>
            <a:endParaRPr lang="en-GB" sz="3000" dirty="0">
              <a:solidFill>
                <a:schemeClr val="accent1"/>
              </a:solidFill>
              <a:latin typeface="Helvetica"/>
              <a:cs typeface="Helvetica"/>
            </a:endParaRPr>
          </a:p>
        </p:txBody>
      </p:sp>
      <p:pic>
        <p:nvPicPr>
          <p:cNvPr id="2" name="Picture 1" descr="Screen Shot 2018-10-03 at 16.59.59.png"/>
          <p:cNvPicPr>
            <a:picLocks noChangeAspect="1"/>
          </p:cNvPicPr>
          <p:nvPr/>
        </p:nvPicPr>
        <p:blipFill rotWithShape="1">
          <a:blip r:embed="rId3">
            <a:extLst>
              <a:ext uri="{28A0092B-C50C-407E-A947-70E740481C1C}">
                <a14:useLocalDpi xmlns:a14="http://schemas.microsoft.com/office/drawing/2010/main" val="0"/>
              </a:ext>
            </a:extLst>
          </a:blip>
          <a:srcRect t="55565" r="56853"/>
          <a:stretch/>
        </p:blipFill>
        <p:spPr>
          <a:xfrm>
            <a:off x="969180" y="4779502"/>
            <a:ext cx="3391869" cy="1360018"/>
          </a:xfrm>
          <a:prstGeom prst="rect">
            <a:avLst/>
          </a:prstGeom>
          <a:ln>
            <a:noFill/>
          </a:ln>
        </p:spPr>
      </p:pic>
      <p:pic>
        <p:nvPicPr>
          <p:cNvPr id="3" name="Picture 2" descr="Screen Shot 2018-10-03 at 17.01.17.png"/>
          <p:cNvPicPr>
            <a:picLocks noChangeAspect="1"/>
          </p:cNvPicPr>
          <p:nvPr/>
        </p:nvPicPr>
        <p:blipFill rotWithShape="1">
          <a:blip r:embed="rId4">
            <a:extLst>
              <a:ext uri="{28A0092B-C50C-407E-A947-70E740481C1C}">
                <a14:useLocalDpi xmlns:a14="http://schemas.microsoft.com/office/drawing/2010/main" val="0"/>
              </a:ext>
            </a:extLst>
          </a:blip>
          <a:srcRect t="26542" r="20400"/>
          <a:stretch/>
        </p:blipFill>
        <p:spPr>
          <a:xfrm>
            <a:off x="5143124" y="4457969"/>
            <a:ext cx="3094414" cy="2145577"/>
          </a:xfrm>
          <a:prstGeom prst="rect">
            <a:avLst/>
          </a:prstGeom>
          <a:ln>
            <a:noFill/>
          </a:ln>
        </p:spPr>
      </p:pic>
    </p:spTree>
    <p:extLst>
      <p:ext uri="{BB962C8B-B14F-4D97-AF65-F5344CB8AC3E}">
        <p14:creationId xmlns:p14="http://schemas.microsoft.com/office/powerpoint/2010/main" val="15016039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reen Shot 2017-12-12 at 20.15.3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0224" y="1206522"/>
            <a:ext cx="5473175" cy="4922415"/>
          </a:xfrm>
          <a:prstGeom prst="rect">
            <a:avLst/>
          </a:prstGeom>
        </p:spPr>
      </p:pic>
      <p:sp>
        <p:nvSpPr>
          <p:cNvPr id="8" name="Title 8"/>
          <p:cNvSpPr txBox="1">
            <a:spLocks/>
          </p:cNvSpPr>
          <p:nvPr/>
        </p:nvSpPr>
        <p:spPr>
          <a:xfrm>
            <a:off x="238986" y="2570983"/>
            <a:ext cx="875022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endParaRPr lang="en-GB" sz="4000" dirty="0">
              <a:ea typeface="Calibri"/>
              <a:sym typeface="Calibri"/>
            </a:endParaRPr>
          </a:p>
        </p:txBody>
      </p:sp>
      <p:sp>
        <p:nvSpPr>
          <p:cNvPr id="7" name="Title 1"/>
          <p:cNvSpPr txBox="1">
            <a:spLocks/>
          </p:cNvSpPr>
          <p:nvPr/>
        </p:nvSpPr>
        <p:spPr>
          <a:xfrm>
            <a:off x="4763" y="24618"/>
            <a:ext cx="9134475"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4000" dirty="0"/>
              <a:t>How to </a:t>
            </a:r>
            <a:r>
              <a:rPr lang="en-GB" sz="4000" b="1" dirty="0"/>
              <a:t>search</a:t>
            </a:r>
          </a:p>
        </p:txBody>
      </p:sp>
      <p:pic>
        <p:nvPicPr>
          <p:cNvPr id="2" name="Picture 1" descr="Screen Shot 2017-12-12 at 20.14.52.png"/>
          <p:cNvPicPr>
            <a:picLocks noChangeAspect="1"/>
          </p:cNvPicPr>
          <p:nvPr/>
        </p:nvPicPr>
        <p:blipFill rotWithShape="1">
          <a:blip r:embed="rId3">
            <a:extLst>
              <a:ext uri="{28A0092B-C50C-407E-A947-70E740481C1C}">
                <a14:useLocalDpi xmlns:a14="http://schemas.microsoft.com/office/drawing/2010/main" val="0"/>
              </a:ext>
            </a:extLst>
          </a:blip>
          <a:srcRect l="3408" t="2970" r="63990" b="5962"/>
          <a:stretch/>
        </p:blipFill>
        <p:spPr>
          <a:xfrm>
            <a:off x="784712" y="1379818"/>
            <a:ext cx="2707610" cy="3245556"/>
          </a:xfrm>
          <a:prstGeom prst="rect">
            <a:avLst/>
          </a:prstGeom>
          <a:ln>
            <a:solidFill>
              <a:srgbClr val="BFBFBF"/>
            </a:solidFill>
          </a:ln>
        </p:spPr>
      </p:pic>
      <p:sp>
        <p:nvSpPr>
          <p:cNvPr id="10" name="Rectangle 9"/>
          <p:cNvSpPr/>
          <p:nvPr/>
        </p:nvSpPr>
        <p:spPr>
          <a:xfrm>
            <a:off x="129716" y="6321947"/>
            <a:ext cx="6314220" cy="307777"/>
          </a:xfrm>
          <a:prstGeom prst="rect">
            <a:avLst/>
          </a:prstGeom>
        </p:spPr>
        <p:txBody>
          <a:bodyPr wrap="square">
            <a:spAutoFit/>
          </a:bodyPr>
          <a:lstStyle/>
          <a:p>
            <a:r>
              <a:rPr lang="en-US" dirty="0">
                <a:solidFill>
                  <a:schemeClr val="bg1">
                    <a:lumMod val="50000"/>
                  </a:schemeClr>
                </a:solidFill>
                <a:latin typeface="Helvetica"/>
                <a:cs typeface="Helvetica"/>
              </a:rPr>
              <a:t>https://platform-</a:t>
            </a:r>
            <a:r>
              <a:rPr lang="en-US" dirty="0" err="1">
                <a:solidFill>
                  <a:schemeClr val="bg1">
                    <a:lumMod val="50000"/>
                  </a:schemeClr>
                </a:solidFill>
                <a:latin typeface="Helvetica"/>
                <a:cs typeface="Helvetica"/>
              </a:rPr>
              <a:t>api.opentargets.io</a:t>
            </a:r>
            <a:r>
              <a:rPr lang="en-US" dirty="0">
                <a:solidFill>
                  <a:schemeClr val="bg1">
                    <a:lumMod val="50000"/>
                  </a:schemeClr>
                </a:solidFill>
                <a:latin typeface="Helvetica"/>
                <a:cs typeface="Helvetica"/>
              </a:rPr>
              <a:t>/v3/platform/public/</a:t>
            </a:r>
            <a:r>
              <a:rPr lang="en-US" dirty="0" err="1">
                <a:solidFill>
                  <a:srgbClr val="FF0000"/>
                </a:solidFill>
                <a:latin typeface="Helvetica"/>
                <a:cs typeface="Helvetica"/>
              </a:rPr>
              <a:t>search</a:t>
            </a:r>
            <a:r>
              <a:rPr lang="en-US" dirty="0" err="1">
                <a:solidFill>
                  <a:schemeClr val="bg1">
                    <a:lumMod val="50000"/>
                  </a:schemeClr>
                </a:solidFill>
                <a:latin typeface="Helvetica"/>
                <a:cs typeface="Helvetica"/>
              </a:rPr>
              <a:t>?q</a:t>
            </a:r>
            <a:r>
              <a:rPr lang="en-US" dirty="0">
                <a:solidFill>
                  <a:schemeClr val="bg1">
                    <a:lumMod val="50000"/>
                  </a:schemeClr>
                </a:solidFill>
                <a:latin typeface="Helvetica"/>
                <a:cs typeface="Helvetica"/>
              </a:rPr>
              <a:t>=PTEN</a:t>
            </a:r>
          </a:p>
        </p:txBody>
      </p:sp>
      <p:sp>
        <p:nvSpPr>
          <p:cNvPr id="11" name="Right Arrow 10"/>
          <p:cNvSpPr/>
          <p:nvPr/>
        </p:nvSpPr>
        <p:spPr>
          <a:xfrm rot="16200000">
            <a:off x="1452836" y="3998312"/>
            <a:ext cx="703262" cy="550862"/>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Right Arrow 11"/>
          <p:cNvSpPr/>
          <p:nvPr/>
        </p:nvSpPr>
        <p:spPr>
          <a:xfrm rot="10800000">
            <a:off x="5040586" y="3161533"/>
            <a:ext cx="701675" cy="552450"/>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4" name="Picture 3" descr="Screen Shot 2018-09-25 at 19.41.43.png"/>
          <p:cNvPicPr>
            <a:picLocks noChangeAspect="1"/>
          </p:cNvPicPr>
          <p:nvPr/>
        </p:nvPicPr>
        <p:blipFill rotWithShape="1">
          <a:blip r:embed="rId4">
            <a:extLst>
              <a:ext uri="{28A0092B-C50C-407E-A947-70E740481C1C}">
                <a14:useLocalDpi xmlns:a14="http://schemas.microsoft.com/office/drawing/2010/main" val="0"/>
              </a:ext>
            </a:extLst>
          </a:blip>
          <a:srcRect t="46168" r="39025" b="11366"/>
          <a:stretch/>
        </p:blipFill>
        <p:spPr>
          <a:xfrm>
            <a:off x="293961" y="5130799"/>
            <a:ext cx="4568825" cy="787401"/>
          </a:xfrm>
          <a:prstGeom prst="rect">
            <a:avLst/>
          </a:prstGeom>
        </p:spPr>
      </p:pic>
    </p:spTree>
    <p:extLst>
      <p:ext uri="{BB962C8B-B14F-4D97-AF65-F5344CB8AC3E}">
        <p14:creationId xmlns:p14="http://schemas.microsoft.com/office/powerpoint/2010/main" val="3581799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8"/>
          <p:cNvSpPr txBox="1">
            <a:spLocks/>
          </p:cNvSpPr>
          <p:nvPr/>
        </p:nvSpPr>
        <p:spPr>
          <a:xfrm>
            <a:off x="238986" y="2570983"/>
            <a:ext cx="875022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endParaRPr lang="en-GB" sz="4000" dirty="0">
              <a:ea typeface="Calibri"/>
              <a:sym typeface="Calibri"/>
            </a:endParaRPr>
          </a:p>
        </p:txBody>
      </p:sp>
      <p:sp>
        <p:nvSpPr>
          <p:cNvPr id="10" name="Rectangle 9"/>
          <p:cNvSpPr/>
          <p:nvPr/>
        </p:nvSpPr>
        <p:spPr>
          <a:xfrm>
            <a:off x="238986" y="5619484"/>
            <a:ext cx="6448778" cy="954107"/>
          </a:xfrm>
          <a:prstGeom prst="rect">
            <a:avLst/>
          </a:prstGeom>
        </p:spPr>
        <p:txBody>
          <a:bodyPr wrap="square">
            <a:spAutoFit/>
          </a:bodyPr>
          <a:lstStyle/>
          <a:p>
            <a:r>
              <a:rPr lang="en-US" dirty="0">
                <a:solidFill>
                  <a:srgbClr val="7F7F7F"/>
                </a:solidFill>
                <a:latin typeface="Helvetica"/>
                <a:cs typeface="Helvetica"/>
              </a:rPr>
              <a:t>http://platform-</a:t>
            </a:r>
            <a:r>
              <a:rPr lang="en-US" dirty="0" err="1">
                <a:solidFill>
                  <a:srgbClr val="7F7F7F"/>
                </a:solidFill>
                <a:latin typeface="Helvetica"/>
                <a:cs typeface="Helvetica"/>
              </a:rPr>
              <a:t>api.opentargets.io</a:t>
            </a:r>
            <a:r>
              <a:rPr lang="en-US" dirty="0">
                <a:solidFill>
                  <a:srgbClr val="7F7F7F"/>
                </a:solidFill>
                <a:latin typeface="Helvetica"/>
                <a:cs typeface="Helvetica"/>
              </a:rPr>
              <a:t>/v3/platform</a:t>
            </a:r>
          </a:p>
          <a:p>
            <a:r>
              <a:rPr lang="en-US" dirty="0">
                <a:solidFill>
                  <a:srgbClr val="7F7F7F"/>
                </a:solidFill>
                <a:latin typeface="Helvetica"/>
                <a:cs typeface="Helvetica"/>
              </a:rPr>
              <a:t>/public/</a:t>
            </a:r>
            <a:r>
              <a:rPr lang="en-US" dirty="0">
                <a:solidFill>
                  <a:srgbClr val="FF0000"/>
                </a:solidFill>
                <a:latin typeface="Helvetica"/>
                <a:cs typeface="Helvetica"/>
              </a:rPr>
              <a:t>association/filter</a:t>
            </a:r>
            <a:r>
              <a:rPr lang="en-US" dirty="0">
                <a:solidFill>
                  <a:srgbClr val="7F7F7F"/>
                </a:solidFill>
                <a:latin typeface="Helvetica"/>
                <a:cs typeface="Helvetica"/>
              </a:rPr>
              <a:t>?</a:t>
            </a:r>
          </a:p>
          <a:p>
            <a:r>
              <a:rPr lang="en-US" dirty="0">
                <a:solidFill>
                  <a:srgbClr val="7F7F7F"/>
                </a:solidFill>
                <a:latin typeface="Helvetica"/>
                <a:cs typeface="Helvetica"/>
              </a:rPr>
              <a:t>target=ENSG00000171862</a:t>
            </a:r>
          </a:p>
          <a:p>
            <a:r>
              <a:rPr lang="en-US" dirty="0">
                <a:solidFill>
                  <a:srgbClr val="7F7F7F"/>
                </a:solidFill>
                <a:latin typeface="Helvetica"/>
                <a:cs typeface="Helvetica"/>
              </a:rPr>
              <a:t>&amp;direct=true</a:t>
            </a:r>
          </a:p>
        </p:txBody>
      </p:sp>
      <p:sp>
        <p:nvSpPr>
          <p:cNvPr id="11" name="Title 1"/>
          <p:cNvSpPr txBox="1">
            <a:spLocks/>
          </p:cNvSpPr>
          <p:nvPr/>
        </p:nvSpPr>
        <p:spPr>
          <a:xfrm>
            <a:off x="4763" y="24618"/>
            <a:ext cx="9134475"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endParaRPr lang="en-GB" sz="4000" dirty="0"/>
          </a:p>
        </p:txBody>
      </p:sp>
      <p:pic>
        <p:nvPicPr>
          <p:cNvPr id="4" name="Picture 3" descr="Screen Shot 2017-12-12 at 20.36.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986" y="1315155"/>
            <a:ext cx="4023783" cy="2808000"/>
          </a:xfrm>
          <a:prstGeom prst="rect">
            <a:avLst/>
          </a:prstGeom>
          <a:ln>
            <a:solidFill>
              <a:srgbClr val="BFBFBF"/>
            </a:solidFill>
          </a:ln>
        </p:spPr>
      </p:pic>
      <p:pic>
        <p:nvPicPr>
          <p:cNvPr id="5" name="Picture 4" descr="Screen Shot 2017-12-12 at 20.38.4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5398" y="843111"/>
            <a:ext cx="4618731" cy="5975990"/>
          </a:xfrm>
          <a:prstGeom prst="rect">
            <a:avLst/>
          </a:prstGeom>
        </p:spPr>
      </p:pic>
      <p:sp>
        <p:nvSpPr>
          <p:cNvPr id="9" name="TextBox 8"/>
          <p:cNvSpPr txBox="1"/>
          <p:nvPr/>
        </p:nvSpPr>
        <p:spPr>
          <a:xfrm>
            <a:off x="-31417" y="0"/>
            <a:ext cx="9170655" cy="666849"/>
          </a:xfrm>
          <a:prstGeom prst="rect">
            <a:avLst/>
          </a:prstGeom>
          <a:noFill/>
        </p:spPr>
        <p:txBody>
          <a:bodyPr wrap="square" rtlCol="0">
            <a:spAutoFit/>
          </a:bodyPr>
          <a:lstStyle/>
          <a:p>
            <a:pPr algn="ctr">
              <a:lnSpc>
                <a:spcPct val="120000"/>
              </a:lnSpc>
            </a:pPr>
            <a:r>
              <a:rPr lang="en-US" sz="3200" dirty="0">
                <a:solidFill>
                  <a:srgbClr val="0091EB"/>
                </a:solidFill>
                <a:latin typeface="Helvetica"/>
                <a:cs typeface="Helvetica"/>
              </a:rPr>
              <a:t>How to get </a:t>
            </a:r>
            <a:r>
              <a:rPr lang="en-US" sz="3200" b="1" dirty="0">
                <a:solidFill>
                  <a:srgbClr val="0091EB"/>
                </a:solidFill>
                <a:latin typeface="Helvetica"/>
                <a:cs typeface="Helvetica"/>
              </a:rPr>
              <a:t>all diseases </a:t>
            </a:r>
            <a:r>
              <a:rPr lang="en-US" sz="3200" dirty="0">
                <a:solidFill>
                  <a:srgbClr val="0091EB"/>
                </a:solidFill>
                <a:latin typeface="Helvetica"/>
                <a:cs typeface="Helvetica"/>
              </a:rPr>
              <a:t>associated with a target</a:t>
            </a:r>
          </a:p>
        </p:txBody>
      </p:sp>
      <p:sp>
        <p:nvSpPr>
          <p:cNvPr id="12" name="Right Arrow 11"/>
          <p:cNvSpPr/>
          <p:nvPr/>
        </p:nvSpPr>
        <p:spPr>
          <a:xfrm rot="5400000">
            <a:off x="248444" y="1039019"/>
            <a:ext cx="701675" cy="550863"/>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Right Arrow 12"/>
          <p:cNvSpPr/>
          <p:nvPr/>
        </p:nvSpPr>
        <p:spPr>
          <a:xfrm rot="10800000">
            <a:off x="5640388" y="2400300"/>
            <a:ext cx="701675" cy="550863"/>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3" name="Picture 2" descr="Screen Shot 2018-09-25 at 19.44.0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065" y="4717784"/>
            <a:ext cx="5471994" cy="792888"/>
          </a:xfrm>
          <a:prstGeom prst="rect">
            <a:avLst/>
          </a:prstGeom>
        </p:spPr>
      </p:pic>
    </p:spTree>
    <p:extLst>
      <p:ext uri="{BB962C8B-B14F-4D97-AF65-F5344CB8AC3E}">
        <p14:creationId xmlns:p14="http://schemas.microsoft.com/office/powerpoint/2010/main" val="2572583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12-12 at 20.48.5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921"/>
            <a:ext cx="9144000" cy="3543892"/>
          </a:xfrm>
          <a:prstGeom prst="rect">
            <a:avLst/>
          </a:prstGeom>
        </p:spPr>
      </p:pic>
      <p:sp>
        <p:nvSpPr>
          <p:cNvPr id="8" name="Title 8"/>
          <p:cNvSpPr txBox="1">
            <a:spLocks/>
          </p:cNvSpPr>
          <p:nvPr/>
        </p:nvSpPr>
        <p:spPr>
          <a:xfrm>
            <a:off x="238986" y="2570983"/>
            <a:ext cx="875022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endParaRPr lang="en-GB" sz="4000" dirty="0">
              <a:ea typeface="Calibri"/>
              <a:sym typeface="Calibri"/>
            </a:endParaRPr>
          </a:p>
        </p:txBody>
      </p:sp>
      <p:sp>
        <p:nvSpPr>
          <p:cNvPr id="11" name="Title 1"/>
          <p:cNvSpPr txBox="1">
            <a:spLocks/>
          </p:cNvSpPr>
          <p:nvPr/>
        </p:nvSpPr>
        <p:spPr>
          <a:xfrm>
            <a:off x="4763" y="24618"/>
            <a:ext cx="9134475"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endParaRPr lang="en-GB" sz="4000" dirty="0"/>
          </a:p>
        </p:txBody>
      </p:sp>
      <p:pic>
        <p:nvPicPr>
          <p:cNvPr id="3" name="Picture 2" descr="Screen Shot 2017-12-12 at 20.46.25.png"/>
          <p:cNvPicPr>
            <a:picLocks noChangeAspect="1"/>
          </p:cNvPicPr>
          <p:nvPr/>
        </p:nvPicPr>
        <p:blipFill rotWithShape="1">
          <a:blip r:embed="rId4">
            <a:extLst>
              <a:ext uri="{28A0092B-C50C-407E-A947-70E740481C1C}">
                <a14:useLocalDpi xmlns:a14="http://schemas.microsoft.com/office/drawing/2010/main" val="0"/>
              </a:ext>
            </a:extLst>
          </a:blip>
          <a:srcRect l="783" t="2308" r="27187"/>
          <a:stretch/>
        </p:blipFill>
        <p:spPr>
          <a:xfrm>
            <a:off x="4920491" y="1067735"/>
            <a:ext cx="3734046" cy="5747547"/>
          </a:xfrm>
          <a:prstGeom prst="rect">
            <a:avLst/>
          </a:prstGeom>
        </p:spPr>
      </p:pic>
      <p:sp>
        <p:nvSpPr>
          <p:cNvPr id="10" name="Rectangle 9"/>
          <p:cNvSpPr/>
          <p:nvPr/>
        </p:nvSpPr>
        <p:spPr>
          <a:xfrm>
            <a:off x="177221" y="5891952"/>
            <a:ext cx="8933686" cy="738664"/>
          </a:xfrm>
          <a:prstGeom prst="rect">
            <a:avLst/>
          </a:prstGeom>
        </p:spPr>
        <p:txBody>
          <a:bodyPr wrap="square">
            <a:spAutoFit/>
          </a:bodyPr>
          <a:lstStyle/>
          <a:p>
            <a:r>
              <a:rPr lang="en-US" dirty="0">
                <a:solidFill>
                  <a:srgbClr val="7F7F7F"/>
                </a:solidFill>
                <a:latin typeface="Helvetica"/>
                <a:cs typeface="Helvetica"/>
              </a:rPr>
              <a:t>http://platform-</a:t>
            </a:r>
            <a:r>
              <a:rPr lang="en-US" dirty="0" err="1">
                <a:solidFill>
                  <a:srgbClr val="7F7F7F"/>
                </a:solidFill>
                <a:latin typeface="Helvetica"/>
                <a:cs typeface="Helvetica"/>
              </a:rPr>
              <a:t>api.opentargets.io</a:t>
            </a:r>
            <a:r>
              <a:rPr lang="en-US" dirty="0">
                <a:solidFill>
                  <a:srgbClr val="7F7F7F"/>
                </a:solidFill>
                <a:latin typeface="Helvetica"/>
                <a:cs typeface="Helvetica"/>
              </a:rPr>
              <a:t>/v3/platform/</a:t>
            </a:r>
          </a:p>
          <a:p>
            <a:r>
              <a:rPr lang="en-US" dirty="0">
                <a:solidFill>
                  <a:srgbClr val="7F7F7F"/>
                </a:solidFill>
                <a:latin typeface="Helvetica"/>
                <a:cs typeface="Helvetica"/>
              </a:rPr>
              <a:t>public/</a:t>
            </a:r>
            <a:r>
              <a:rPr lang="en-US" dirty="0" err="1">
                <a:solidFill>
                  <a:srgbClr val="FF0000"/>
                </a:solidFill>
                <a:latin typeface="Helvetica"/>
                <a:cs typeface="Helvetica"/>
              </a:rPr>
              <a:t>association</a:t>
            </a:r>
            <a:r>
              <a:rPr lang="en-US" dirty="0" err="1">
                <a:solidFill>
                  <a:srgbClr val="7F7F7F"/>
                </a:solidFill>
                <a:latin typeface="Helvetica"/>
                <a:cs typeface="Helvetica"/>
              </a:rPr>
              <a:t>?</a:t>
            </a:r>
            <a:r>
              <a:rPr lang="en-US" dirty="0" err="1">
                <a:solidFill>
                  <a:srgbClr val="FF0000"/>
                </a:solidFill>
                <a:latin typeface="Helvetica"/>
                <a:cs typeface="Helvetica"/>
              </a:rPr>
              <a:t>id</a:t>
            </a:r>
            <a:r>
              <a:rPr lang="en-US" dirty="0">
                <a:solidFill>
                  <a:srgbClr val="7F7F7F"/>
                </a:solidFill>
                <a:latin typeface="Helvetica"/>
                <a:cs typeface="Helvetica"/>
              </a:rPr>
              <a:t>=ENSG00000171862</a:t>
            </a:r>
          </a:p>
          <a:p>
            <a:r>
              <a:rPr lang="en-US" dirty="0">
                <a:solidFill>
                  <a:srgbClr val="7F7F7F"/>
                </a:solidFill>
                <a:latin typeface="Helvetica"/>
                <a:cs typeface="Helvetica"/>
              </a:rPr>
              <a:t>-EFO_0000616</a:t>
            </a:r>
          </a:p>
        </p:txBody>
      </p:sp>
      <p:sp>
        <p:nvSpPr>
          <p:cNvPr id="2" name="Rectangle 1"/>
          <p:cNvSpPr/>
          <p:nvPr/>
        </p:nvSpPr>
        <p:spPr>
          <a:xfrm>
            <a:off x="-1" y="24618"/>
            <a:ext cx="9144001" cy="792525"/>
          </a:xfrm>
          <a:prstGeom prst="rect">
            <a:avLst/>
          </a:prstGeom>
        </p:spPr>
        <p:txBody>
          <a:bodyPr wrap="square">
            <a:spAutoFit/>
          </a:bodyPr>
          <a:lstStyle/>
          <a:p>
            <a:pPr algn="ctr">
              <a:lnSpc>
                <a:spcPct val="120000"/>
              </a:lnSpc>
            </a:pPr>
            <a:r>
              <a:rPr lang="en-US" sz="3800" dirty="0">
                <a:solidFill>
                  <a:srgbClr val="0091EB"/>
                </a:solidFill>
                <a:latin typeface="Helvetica"/>
                <a:cs typeface="Helvetica"/>
              </a:rPr>
              <a:t>How to get the </a:t>
            </a:r>
            <a:r>
              <a:rPr lang="en-US" sz="3800" b="1" dirty="0">
                <a:solidFill>
                  <a:srgbClr val="0091EB"/>
                </a:solidFill>
                <a:latin typeface="Helvetica"/>
                <a:cs typeface="Helvetica"/>
              </a:rPr>
              <a:t>score for an association</a:t>
            </a:r>
          </a:p>
        </p:txBody>
      </p:sp>
      <p:sp>
        <p:nvSpPr>
          <p:cNvPr id="9" name="Right Arrow 8"/>
          <p:cNvSpPr/>
          <p:nvPr/>
        </p:nvSpPr>
        <p:spPr>
          <a:xfrm rot="5400000">
            <a:off x="4476591" y="2997227"/>
            <a:ext cx="701675" cy="550862"/>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Right Arrow 11"/>
          <p:cNvSpPr/>
          <p:nvPr/>
        </p:nvSpPr>
        <p:spPr>
          <a:xfrm rot="16200000">
            <a:off x="8150151" y="5190186"/>
            <a:ext cx="701675" cy="552450"/>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6" name="Picture 5" descr="Screen Shot 2018-09-25 at 19.45.2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986" y="4902849"/>
            <a:ext cx="5245100" cy="914400"/>
          </a:xfrm>
          <a:prstGeom prst="rect">
            <a:avLst/>
          </a:prstGeom>
        </p:spPr>
      </p:pic>
    </p:spTree>
    <p:extLst>
      <p:ext uri="{BB962C8B-B14F-4D97-AF65-F5344CB8AC3E}">
        <p14:creationId xmlns:p14="http://schemas.microsoft.com/office/powerpoint/2010/main" val="1945923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7" name="Google Shape;267;p50"/>
          <p:cNvSpPr txBox="1"/>
          <p:nvPr/>
        </p:nvSpPr>
        <p:spPr>
          <a:xfrm>
            <a:off x="-86111" y="233427"/>
            <a:ext cx="9386190"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r>
              <a:rPr lang="en-US" sz="4000" b="0" i="0" u="none" dirty="0">
                <a:solidFill>
                  <a:srgbClr val="0091EB"/>
                </a:solidFill>
                <a:latin typeface="Helvetica Neue"/>
                <a:ea typeface="Helvetica Neue"/>
                <a:cs typeface="Helvetica Neue"/>
                <a:sym typeface="Helvetica Neue"/>
              </a:rPr>
              <a:t>Selecting the right target</a:t>
            </a:r>
            <a:endParaRPr sz="4000" b="0" i="0" u="none" dirty="0">
              <a:solidFill>
                <a:srgbClr val="0091EB"/>
              </a:solidFill>
              <a:latin typeface="Helvetica Neue"/>
              <a:ea typeface="Helvetica Neue"/>
              <a:cs typeface="Helvetica Neue"/>
              <a:sym typeface="Helvetica Neue"/>
            </a:endParaRPr>
          </a:p>
        </p:txBody>
      </p:sp>
      <p:pic>
        <p:nvPicPr>
          <p:cNvPr id="3" name="Picture 2">
            <a:extLst>
              <a:ext uri="{FF2B5EF4-FFF2-40B4-BE49-F238E27FC236}">
                <a16:creationId xmlns:a16="http://schemas.microsoft.com/office/drawing/2014/main" id="{96717FD3-795B-DC41-87BE-EA3B7E99D328}"/>
              </a:ext>
            </a:extLst>
          </p:cNvPr>
          <p:cNvPicPr>
            <a:picLocks noChangeAspect="1"/>
          </p:cNvPicPr>
          <p:nvPr/>
        </p:nvPicPr>
        <p:blipFill>
          <a:blip r:embed="rId3"/>
          <a:stretch>
            <a:fillRect/>
          </a:stretch>
        </p:blipFill>
        <p:spPr>
          <a:xfrm>
            <a:off x="0" y="1514001"/>
            <a:ext cx="9144000" cy="4392706"/>
          </a:xfrm>
          <a:prstGeom prst="rect">
            <a:avLst/>
          </a:prstGeom>
        </p:spPr>
      </p:pic>
    </p:spTree>
    <p:extLst>
      <p:ext uri="{BB962C8B-B14F-4D97-AF65-F5344CB8AC3E}">
        <p14:creationId xmlns:p14="http://schemas.microsoft.com/office/powerpoint/2010/main" val="30320205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8-06-14 at 10.46.33.png"/>
          <p:cNvPicPr>
            <a:picLocks noChangeAspect="1"/>
          </p:cNvPicPr>
          <p:nvPr/>
        </p:nvPicPr>
        <p:blipFill rotWithShape="1">
          <a:blip r:embed="rId3">
            <a:extLst>
              <a:ext uri="{28A0092B-C50C-407E-A947-70E740481C1C}">
                <a14:useLocalDpi xmlns:a14="http://schemas.microsoft.com/office/drawing/2010/main" val="0"/>
              </a:ext>
            </a:extLst>
          </a:blip>
          <a:srcRect t="16381" b="44885"/>
          <a:stretch/>
        </p:blipFill>
        <p:spPr>
          <a:xfrm>
            <a:off x="0" y="952420"/>
            <a:ext cx="9144000" cy="2244202"/>
          </a:xfrm>
          <a:prstGeom prst="rect">
            <a:avLst/>
          </a:prstGeom>
        </p:spPr>
      </p:pic>
      <p:sp>
        <p:nvSpPr>
          <p:cNvPr id="8" name="Title 8"/>
          <p:cNvSpPr txBox="1">
            <a:spLocks/>
          </p:cNvSpPr>
          <p:nvPr/>
        </p:nvSpPr>
        <p:spPr>
          <a:xfrm>
            <a:off x="238986" y="2570983"/>
            <a:ext cx="875022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endParaRPr lang="en-GB" sz="4000" dirty="0">
              <a:ea typeface="Calibri"/>
              <a:sym typeface="Calibri"/>
            </a:endParaRPr>
          </a:p>
        </p:txBody>
      </p:sp>
      <p:sp>
        <p:nvSpPr>
          <p:cNvPr id="11" name="Title 1"/>
          <p:cNvSpPr txBox="1">
            <a:spLocks/>
          </p:cNvSpPr>
          <p:nvPr/>
        </p:nvSpPr>
        <p:spPr>
          <a:xfrm>
            <a:off x="4763" y="24618"/>
            <a:ext cx="9134475"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endParaRPr lang="en-GB" sz="4000" dirty="0"/>
          </a:p>
        </p:txBody>
      </p:sp>
      <p:sp>
        <p:nvSpPr>
          <p:cNvPr id="12" name="Title 1"/>
          <p:cNvSpPr txBox="1">
            <a:spLocks/>
          </p:cNvSpPr>
          <p:nvPr/>
        </p:nvSpPr>
        <p:spPr>
          <a:xfrm>
            <a:off x="4763" y="21797"/>
            <a:ext cx="9134475"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US" sz="3500" dirty="0"/>
              <a:t>How to get the </a:t>
            </a:r>
            <a:r>
              <a:rPr lang="en-US" sz="3500" b="1" dirty="0"/>
              <a:t>evidence for an association</a:t>
            </a:r>
          </a:p>
        </p:txBody>
      </p:sp>
      <p:pic>
        <p:nvPicPr>
          <p:cNvPr id="5" name="Picture 4" descr="Screen Shot 2018-06-14 at 10.46.21.png"/>
          <p:cNvPicPr>
            <a:picLocks noChangeAspect="1"/>
          </p:cNvPicPr>
          <p:nvPr/>
        </p:nvPicPr>
        <p:blipFill rotWithShape="1">
          <a:blip r:embed="rId4">
            <a:extLst>
              <a:ext uri="{28A0092B-C50C-407E-A947-70E740481C1C}">
                <a14:useLocalDpi xmlns:a14="http://schemas.microsoft.com/office/drawing/2010/main" val="0"/>
              </a:ext>
            </a:extLst>
          </a:blip>
          <a:srcRect t="18676" r="34759" b="22478"/>
          <a:stretch/>
        </p:blipFill>
        <p:spPr>
          <a:xfrm>
            <a:off x="5381681" y="1978332"/>
            <a:ext cx="3541503" cy="4035697"/>
          </a:xfrm>
          <a:prstGeom prst="rect">
            <a:avLst/>
          </a:prstGeom>
        </p:spPr>
      </p:pic>
      <p:sp>
        <p:nvSpPr>
          <p:cNvPr id="17" name="Rectangle 16"/>
          <p:cNvSpPr/>
          <p:nvPr/>
        </p:nvSpPr>
        <p:spPr>
          <a:xfrm>
            <a:off x="0" y="6138236"/>
            <a:ext cx="9134474" cy="738664"/>
          </a:xfrm>
          <a:prstGeom prst="rect">
            <a:avLst/>
          </a:prstGeom>
          <a:solidFill>
            <a:srgbClr val="FFFFFF"/>
          </a:solidFill>
        </p:spPr>
        <p:txBody>
          <a:bodyPr wrap="square">
            <a:spAutoFit/>
          </a:bodyPr>
          <a:lstStyle/>
          <a:p>
            <a:r>
              <a:rPr lang="en-US" dirty="0">
                <a:solidFill>
                  <a:srgbClr val="7F7F7F"/>
                </a:solidFill>
                <a:latin typeface="Helvetica"/>
                <a:cs typeface="Helvetica"/>
              </a:rPr>
              <a:t>http://platform-</a:t>
            </a:r>
            <a:r>
              <a:rPr lang="en-US" dirty="0" err="1">
                <a:solidFill>
                  <a:srgbClr val="7F7F7F"/>
                </a:solidFill>
                <a:latin typeface="Helvetica"/>
                <a:cs typeface="Helvetica"/>
              </a:rPr>
              <a:t>api.opentargets.io</a:t>
            </a:r>
            <a:r>
              <a:rPr lang="en-US" dirty="0">
                <a:solidFill>
                  <a:srgbClr val="7F7F7F"/>
                </a:solidFill>
                <a:latin typeface="Helvetica"/>
                <a:cs typeface="Helvetica"/>
              </a:rPr>
              <a:t>/v3/platform/public/</a:t>
            </a:r>
            <a:r>
              <a:rPr lang="en-US" dirty="0">
                <a:solidFill>
                  <a:srgbClr val="FF0000"/>
                </a:solidFill>
                <a:latin typeface="Helvetica"/>
                <a:cs typeface="Helvetica"/>
              </a:rPr>
              <a:t>evidence</a:t>
            </a:r>
            <a:r>
              <a:rPr lang="en-US" dirty="0">
                <a:solidFill>
                  <a:srgbClr val="7F7F7F"/>
                </a:solidFill>
                <a:latin typeface="Helvetica"/>
                <a:cs typeface="Helvetica"/>
              </a:rPr>
              <a:t>/</a:t>
            </a:r>
            <a:r>
              <a:rPr lang="en-US" dirty="0" err="1">
                <a:solidFill>
                  <a:srgbClr val="FF0000"/>
                </a:solidFill>
                <a:latin typeface="Helvetica"/>
                <a:cs typeface="Helvetica"/>
              </a:rPr>
              <a:t>filter</a:t>
            </a:r>
            <a:r>
              <a:rPr lang="en-US" dirty="0" err="1">
                <a:solidFill>
                  <a:srgbClr val="7F7F7F"/>
                </a:solidFill>
                <a:latin typeface="Helvetica"/>
                <a:cs typeface="Helvetica"/>
              </a:rPr>
              <a:t>?</a:t>
            </a:r>
            <a:r>
              <a:rPr lang="en-US" dirty="0" err="1">
                <a:solidFill>
                  <a:srgbClr val="FF0000"/>
                </a:solidFill>
                <a:latin typeface="Helvetica"/>
                <a:cs typeface="Helvetica"/>
              </a:rPr>
              <a:t>target</a:t>
            </a:r>
            <a:r>
              <a:rPr lang="en-US" dirty="0">
                <a:solidFill>
                  <a:srgbClr val="7F7F7F"/>
                </a:solidFill>
                <a:latin typeface="Helvetica"/>
                <a:cs typeface="Helvetica"/>
              </a:rPr>
              <a:t>=</a:t>
            </a:r>
            <a:r>
              <a:rPr lang="de-DE" dirty="0">
                <a:solidFill>
                  <a:srgbClr val="7F7F7F"/>
                </a:solidFill>
                <a:latin typeface="Helvetica"/>
                <a:cs typeface="Helvetica"/>
              </a:rPr>
              <a:t>ENSG00000198947</a:t>
            </a:r>
            <a:r>
              <a:rPr lang="en-US" dirty="0">
                <a:solidFill>
                  <a:srgbClr val="7F7F7F"/>
                </a:solidFill>
                <a:latin typeface="Helvetica"/>
                <a:cs typeface="Helvetica"/>
              </a:rPr>
              <a:t>&amp;</a:t>
            </a:r>
            <a:r>
              <a:rPr lang="en-US" dirty="0">
                <a:solidFill>
                  <a:srgbClr val="FF0000"/>
                </a:solidFill>
                <a:latin typeface="Helvetica"/>
                <a:cs typeface="Helvetica"/>
              </a:rPr>
              <a:t>disease</a:t>
            </a:r>
            <a:r>
              <a:rPr lang="en-US" dirty="0">
                <a:solidFill>
                  <a:srgbClr val="7F7F7F"/>
                </a:solidFill>
                <a:latin typeface="Helvetica"/>
                <a:cs typeface="Helvetica"/>
              </a:rPr>
              <a:t>=Orphanet_98896&amp;</a:t>
            </a:r>
            <a:r>
              <a:rPr lang="en-US" dirty="0">
                <a:solidFill>
                  <a:srgbClr val="FF0000"/>
                </a:solidFill>
                <a:latin typeface="Helvetica"/>
                <a:cs typeface="Helvetica"/>
              </a:rPr>
              <a:t>datatype</a:t>
            </a:r>
            <a:r>
              <a:rPr lang="en-US" dirty="0">
                <a:solidFill>
                  <a:srgbClr val="7F7F7F"/>
                </a:solidFill>
                <a:latin typeface="Helvetica"/>
                <a:cs typeface="Helvetica"/>
              </a:rPr>
              <a:t>=</a:t>
            </a:r>
            <a:r>
              <a:rPr lang="en-US" dirty="0" err="1">
                <a:solidFill>
                  <a:srgbClr val="7F7F7F"/>
                </a:solidFill>
                <a:latin typeface="Helvetica"/>
                <a:cs typeface="Helvetica"/>
              </a:rPr>
              <a:t>genetic_association</a:t>
            </a:r>
            <a:endParaRPr lang="en-US" dirty="0">
              <a:solidFill>
                <a:srgbClr val="7F7F7F"/>
              </a:solidFill>
              <a:latin typeface="Helvetica"/>
              <a:cs typeface="Helvetica"/>
            </a:endParaRPr>
          </a:p>
        </p:txBody>
      </p:sp>
      <p:pic>
        <p:nvPicPr>
          <p:cNvPr id="16" name="Picture 15" descr="Screen Shot 2018-06-14 at 10.46.33.png"/>
          <p:cNvPicPr>
            <a:picLocks noChangeAspect="1"/>
          </p:cNvPicPr>
          <p:nvPr/>
        </p:nvPicPr>
        <p:blipFill rotWithShape="1">
          <a:blip r:embed="rId3">
            <a:extLst>
              <a:ext uri="{28A0092B-C50C-407E-A947-70E740481C1C}">
                <a14:useLocalDpi xmlns:a14="http://schemas.microsoft.com/office/drawing/2010/main" val="0"/>
              </a:ext>
            </a:extLst>
          </a:blip>
          <a:srcRect t="59607" r="73246"/>
          <a:stretch/>
        </p:blipFill>
        <p:spPr>
          <a:xfrm>
            <a:off x="40111" y="2965788"/>
            <a:ext cx="2446366" cy="2340326"/>
          </a:xfrm>
          <a:prstGeom prst="rect">
            <a:avLst/>
          </a:prstGeom>
        </p:spPr>
      </p:pic>
      <p:sp>
        <p:nvSpPr>
          <p:cNvPr id="19" name="Right Arrow 18"/>
          <p:cNvSpPr/>
          <p:nvPr/>
        </p:nvSpPr>
        <p:spPr>
          <a:xfrm rot="5400000">
            <a:off x="1094904" y="4004145"/>
            <a:ext cx="701675" cy="552450"/>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Right Arrow 19"/>
          <p:cNvSpPr/>
          <p:nvPr/>
        </p:nvSpPr>
        <p:spPr>
          <a:xfrm>
            <a:off x="4933663" y="4209240"/>
            <a:ext cx="701675" cy="552450"/>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4" name="Picture 3" descr="Screen Shot 2018-09-25 at 19.46.4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5" y="5400182"/>
            <a:ext cx="5291995" cy="746159"/>
          </a:xfrm>
          <a:prstGeom prst="rect">
            <a:avLst/>
          </a:prstGeom>
        </p:spPr>
      </p:pic>
      <p:pic>
        <p:nvPicPr>
          <p:cNvPr id="18" name="Picture 17" descr="Screen Shot 2018-06-14 at 10.46.33.png"/>
          <p:cNvPicPr>
            <a:picLocks noChangeAspect="1"/>
          </p:cNvPicPr>
          <p:nvPr/>
        </p:nvPicPr>
        <p:blipFill rotWithShape="1">
          <a:blip r:embed="rId3">
            <a:extLst>
              <a:ext uri="{28A0092B-C50C-407E-A947-70E740481C1C}">
                <a14:useLocalDpi xmlns:a14="http://schemas.microsoft.com/office/drawing/2010/main" val="0"/>
              </a:ext>
            </a:extLst>
          </a:blip>
          <a:srcRect r="42260" b="92345"/>
          <a:stretch/>
        </p:blipFill>
        <p:spPr>
          <a:xfrm>
            <a:off x="4763" y="603011"/>
            <a:ext cx="5279738" cy="443477"/>
          </a:xfrm>
          <a:prstGeom prst="rect">
            <a:avLst/>
          </a:prstGeom>
        </p:spPr>
      </p:pic>
    </p:spTree>
    <p:extLst>
      <p:ext uri="{BB962C8B-B14F-4D97-AF65-F5344CB8AC3E}">
        <p14:creationId xmlns:p14="http://schemas.microsoft.com/office/powerpoint/2010/main" val="1337606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5"/>
          <p:cNvSpPr txBox="1">
            <a:spLocks/>
          </p:cNvSpPr>
          <p:nvPr/>
        </p:nvSpPr>
        <p:spPr>
          <a:xfrm>
            <a:off x="358588" y="3152596"/>
            <a:ext cx="8426824" cy="1198559"/>
          </a:xfrm>
          <a:prstGeom prst="rect">
            <a:avLst/>
          </a:prstGeom>
        </p:spPr>
        <p:txBody>
          <a:bodyPr>
            <a:normAutofit/>
          </a:bodyPr>
          <a:lstStyle>
            <a:lvl1pPr marL="342900" indent="-342900" algn="l" defTabSz="457200" rtl="0" eaLnBrk="1" latinLnBrk="0" hangingPunct="1">
              <a:spcBef>
                <a:spcPct val="20000"/>
              </a:spcBef>
              <a:spcAft>
                <a:spcPts val="600"/>
              </a:spcAft>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20000"/>
              </a:lnSpc>
              <a:spcBef>
                <a:spcPts val="0"/>
              </a:spcBef>
              <a:buFont typeface="Arial"/>
              <a:buNone/>
            </a:pPr>
            <a:endParaRPr lang="en-GB" sz="2400" b="1" u="sng" dirty="0">
              <a:solidFill>
                <a:srgbClr val="FF0000"/>
              </a:solidFill>
              <a:latin typeface="Helvetica"/>
              <a:cs typeface="Helvetica"/>
              <a:hlinkClick r:id="rId3"/>
            </a:endParaRPr>
          </a:p>
        </p:txBody>
      </p:sp>
      <p:sp>
        <p:nvSpPr>
          <p:cNvPr id="5" name="Title 1"/>
          <p:cNvSpPr txBox="1">
            <a:spLocks/>
          </p:cNvSpPr>
          <p:nvPr/>
        </p:nvSpPr>
        <p:spPr>
          <a:xfrm>
            <a:off x="4763" y="168750"/>
            <a:ext cx="9134475"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4000" dirty="0"/>
              <a:t>Data downloads</a:t>
            </a:r>
          </a:p>
        </p:txBody>
      </p:sp>
      <p:pic>
        <p:nvPicPr>
          <p:cNvPr id="3" name="Picture 2" descr="Screen Shot 2018-06-12 at 22.44.1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090" y="1186311"/>
            <a:ext cx="7893820" cy="5011245"/>
          </a:xfrm>
          <a:prstGeom prst="rect">
            <a:avLst/>
          </a:prstGeom>
          <a:ln>
            <a:solidFill>
              <a:schemeClr val="bg1">
                <a:lumMod val="75000"/>
              </a:schemeClr>
            </a:solidFill>
          </a:ln>
        </p:spPr>
      </p:pic>
      <p:pic>
        <p:nvPicPr>
          <p:cNvPr id="6" name="Picture 5">
            <a:extLst>
              <a:ext uri="{FF2B5EF4-FFF2-40B4-BE49-F238E27FC236}">
                <a16:creationId xmlns:a16="http://schemas.microsoft.com/office/drawing/2014/main" id="{6F10A3F3-FFF2-D043-9086-4F2238EDD845}"/>
              </a:ext>
            </a:extLst>
          </p:cNvPr>
          <p:cNvPicPr>
            <a:picLocks noChangeAspect="1"/>
          </p:cNvPicPr>
          <p:nvPr/>
        </p:nvPicPr>
        <p:blipFill>
          <a:blip r:embed="rId5"/>
          <a:stretch>
            <a:fillRect/>
          </a:stretch>
        </p:blipFill>
        <p:spPr>
          <a:xfrm>
            <a:off x="873414" y="5154590"/>
            <a:ext cx="3469986" cy="982072"/>
          </a:xfrm>
          <a:prstGeom prst="rect">
            <a:avLst/>
          </a:prstGeom>
        </p:spPr>
      </p:pic>
    </p:spTree>
    <p:extLst>
      <p:ext uri="{BB962C8B-B14F-4D97-AF65-F5344CB8AC3E}">
        <p14:creationId xmlns:p14="http://schemas.microsoft.com/office/powerpoint/2010/main" val="40267348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4763" y="47860"/>
            <a:ext cx="9134475"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4000" dirty="0"/>
              <a:t>REST API</a:t>
            </a:r>
          </a:p>
        </p:txBody>
      </p:sp>
      <p:pic>
        <p:nvPicPr>
          <p:cNvPr id="4" name="Picture 3" descr="Screen Shot 2018-06-06 at 12.44.16.png"/>
          <p:cNvPicPr>
            <a:picLocks noChangeAspect="1"/>
          </p:cNvPicPr>
          <p:nvPr/>
        </p:nvPicPr>
        <p:blipFill rotWithShape="1">
          <a:blip r:embed="rId3">
            <a:extLst>
              <a:ext uri="{28A0092B-C50C-407E-A947-70E740481C1C}">
                <a14:useLocalDpi xmlns:a14="http://schemas.microsoft.com/office/drawing/2010/main" val="0"/>
              </a:ext>
            </a:extLst>
          </a:blip>
          <a:srcRect b="9192"/>
          <a:stretch/>
        </p:blipFill>
        <p:spPr>
          <a:xfrm>
            <a:off x="704966" y="996377"/>
            <a:ext cx="7734068" cy="5183997"/>
          </a:xfrm>
          <a:prstGeom prst="rect">
            <a:avLst/>
          </a:prstGeom>
          <a:ln>
            <a:solidFill>
              <a:schemeClr val="bg1">
                <a:lumMod val="75000"/>
              </a:schemeClr>
            </a:solidFill>
          </a:ln>
        </p:spPr>
      </p:pic>
      <p:sp>
        <p:nvSpPr>
          <p:cNvPr id="3" name="Rectangle 2">
            <a:extLst>
              <a:ext uri="{FF2B5EF4-FFF2-40B4-BE49-F238E27FC236}">
                <a16:creationId xmlns:a16="http://schemas.microsoft.com/office/drawing/2014/main" id="{0B3C32A0-4F2B-354B-95EA-D9603B5B9C7C}"/>
              </a:ext>
            </a:extLst>
          </p:cNvPr>
          <p:cNvSpPr/>
          <p:nvPr/>
        </p:nvSpPr>
        <p:spPr>
          <a:xfrm>
            <a:off x="-4761" y="6384681"/>
            <a:ext cx="9143999" cy="400110"/>
          </a:xfrm>
          <a:prstGeom prst="rect">
            <a:avLst/>
          </a:prstGeom>
        </p:spPr>
        <p:txBody>
          <a:bodyPr wrap="square">
            <a:spAutoFit/>
          </a:bodyPr>
          <a:lstStyle/>
          <a:p>
            <a:pPr algn="ctr"/>
            <a:r>
              <a:rPr lang="en-US" sz="2000" dirty="0">
                <a:latin typeface="Helvetica" pitchFamily="2" charset="0"/>
                <a:hlinkClick r:id="rId4"/>
              </a:rPr>
              <a:t>https://docs.targetvalidation.org/programmatic-access/rest-api</a:t>
            </a:r>
            <a:endParaRPr lang="en-US" sz="2000" dirty="0">
              <a:latin typeface="Helvetica" pitchFamily="2" charset="0"/>
            </a:endParaRPr>
          </a:p>
        </p:txBody>
      </p:sp>
      <p:sp>
        <p:nvSpPr>
          <p:cNvPr id="2" name="Rectangle 1"/>
          <p:cNvSpPr/>
          <p:nvPr/>
        </p:nvSpPr>
        <p:spPr>
          <a:xfrm>
            <a:off x="4276289" y="5646179"/>
            <a:ext cx="3982179" cy="430887"/>
          </a:xfrm>
          <a:prstGeom prst="rect">
            <a:avLst/>
          </a:prstGeom>
          <a:solidFill>
            <a:schemeClr val="bg1"/>
          </a:solidFill>
          <a:ln>
            <a:solidFill>
              <a:schemeClr val="bg1"/>
            </a:solidFill>
          </a:ln>
        </p:spPr>
        <p:txBody>
          <a:bodyPr wrap="none">
            <a:spAutoFit/>
          </a:bodyPr>
          <a:lstStyle/>
          <a:p>
            <a:pPr algn="ctr"/>
            <a:r>
              <a:rPr lang="en-US" sz="2200" dirty="0">
                <a:latin typeface="Helvetica"/>
                <a:cs typeface="Helvetica"/>
                <a:hlinkClick r:id="rId5"/>
              </a:rPr>
              <a:t>https://youtu.be/KQbfhwpeEvc</a:t>
            </a:r>
            <a:endParaRPr lang="en-US" sz="2200" dirty="0">
              <a:latin typeface="Helvetica"/>
              <a:cs typeface="Helvetica"/>
            </a:endParaRPr>
          </a:p>
        </p:txBody>
      </p:sp>
    </p:spTree>
    <p:extLst>
      <p:ext uri="{BB962C8B-B14F-4D97-AF65-F5344CB8AC3E}">
        <p14:creationId xmlns:p14="http://schemas.microsoft.com/office/powerpoint/2010/main" val="38915539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8"/>
          <p:cNvSpPr txBox="1">
            <a:spLocks/>
          </p:cNvSpPr>
          <p:nvPr/>
        </p:nvSpPr>
        <p:spPr>
          <a:xfrm>
            <a:off x="238986" y="2570983"/>
            <a:ext cx="875022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endParaRPr lang="en-GB" sz="4000" dirty="0">
              <a:ea typeface="Calibri"/>
              <a:sym typeface="Calibri"/>
            </a:endParaRPr>
          </a:p>
        </p:txBody>
      </p:sp>
      <p:sp>
        <p:nvSpPr>
          <p:cNvPr id="3" name="Content Placeholder 5"/>
          <p:cNvSpPr txBox="1">
            <a:spLocks/>
          </p:cNvSpPr>
          <p:nvPr/>
        </p:nvSpPr>
        <p:spPr>
          <a:xfrm>
            <a:off x="0" y="702794"/>
            <a:ext cx="9143999" cy="722747"/>
          </a:xfrm>
          <a:prstGeom prst="rect">
            <a:avLst/>
          </a:prstGeom>
        </p:spPr>
        <p:txBody>
          <a:bodyPr>
            <a:noAutofit/>
          </a:bodyPr>
          <a:lstStyle>
            <a:lvl1pPr marL="342900" indent="-342900" algn="l" defTabSz="457200" rtl="0" eaLnBrk="1" latinLnBrk="0" hangingPunct="1">
              <a:spcBef>
                <a:spcPct val="20000"/>
              </a:spcBef>
              <a:spcAft>
                <a:spcPts val="600"/>
              </a:spcAft>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None/>
            </a:pPr>
            <a:r>
              <a:rPr lang="en-US" sz="4000" dirty="0">
                <a:solidFill>
                  <a:srgbClr val="0091EB"/>
                </a:solidFill>
                <a:latin typeface="Helvetica"/>
                <a:cs typeface="Helvetica"/>
              </a:rPr>
              <a:t>Extra hands-on exercises E1-E4</a:t>
            </a:r>
          </a:p>
          <a:p>
            <a:pPr marL="0" indent="0" algn="ctr">
              <a:spcBef>
                <a:spcPts val="0"/>
              </a:spcBef>
              <a:buNone/>
            </a:pPr>
            <a:endParaRPr lang="en-US" sz="4000" dirty="0">
              <a:solidFill>
                <a:srgbClr val="0091EB"/>
              </a:solidFill>
              <a:latin typeface="Helvetica"/>
              <a:cs typeface="Helvetica"/>
            </a:endParaRPr>
          </a:p>
          <a:p>
            <a:pPr marL="0" indent="0" algn="ctr">
              <a:spcBef>
                <a:spcPts val="0"/>
              </a:spcBef>
              <a:buNone/>
            </a:pPr>
            <a:r>
              <a:rPr lang="en-US" dirty="0">
                <a:solidFill>
                  <a:srgbClr val="0091EB"/>
                </a:solidFill>
                <a:latin typeface="Helvetica"/>
                <a:cs typeface="Helvetica"/>
              </a:rPr>
              <a:t>Pages 29-31 </a:t>
            </a:r>
          </a:p>
          <a:p>
            <a:pPr marL="0" indent="0" algn="ctr">
              <a:spcBef>
                <a:spcPts val="0"/>
              </a:spcBef>
              <a:buNone/>
            </a:pPr>
            <a:endParaRPr lang="en-GB" sz="4000" dirty="0">
              <a:solidFill>
                <a:srgbClr val="0091EB"/>
              </a:solidFill>
              <a:latin typeface="Helvetica"/>
              <a:cs typeface="Helvetica"/>
            </a:endParaRPr>
          </a:p>
          <a:p>
            <a:pPr marL="0" indent="0" algn="ctr">
              <a:spcBef>
                <a:spcPts val="0"/>
              </a:spcBef>
              <a:buNone/>
            </a:pPr>
            <a:endParaRPr lang="en-GB" sz="4000" dirty="0">
              <a:solidFill>
                <a:srgbClr val="0091EB"/>
              </a:solidFill>
              <a:latin typeface="Helvetica"/>
              <a:cs typeface="Helvetica"/>
            </a:endParaRPr>
          </a:p>
          <a:p>
            <a:pPr algn="ctr">
              <a:spcBef>
                <a:spcPts val="0"/>
              </a:spcBef>
            </a:pPr>
            <a:endParaRPr lang="en-GB" dirty="0">
              <a:solidFill>
                <a:srgbClr val="0091EB"/>
              </a:solidFill>
              <a:latin typeface="Helvetica"/>
              <a:cs typeface="Helvetica"/>
            </a:endParaRPr>
          </a:p>
          <a:p>
            <a:pPr marL="0" indent="0" algn="ctr">
              <a:spcBef>
                <a:spcPts val="0"/>
              </a:spcBef>
              <a:buNone/>
            </a:pPr>
            <a:endParaRPr lang="en-GB" dirty="0">
              <a:solidFill>
                <a:srgbClr val="0091EB"/>
              </a:solidFill>
              <a:latin typeface="Helvetica"/>
              <a:cs typeface="Helvetica"/>
            </a:endParaRPr>
          </a:p>
          <a:p>
            <a:pPr marL="0" indent="0" algn="ctr">
              <a:spcBef>
                <a:spcPts val="0"/>
              </a:spcBef>
              <a:buNone/>
            </a:pPr>
            <a:r>
              <a:rPr lang="en-GB" dirty="0">
                <a:solidFill>
                  <a:srgbClr val="0091EB"/>
                </a:solidFill>
                <a:latin typeface="Helvetica"/>
                <a:cs typeface="Helvetica"/>
              </a:rPr>
              <a:t>Or feel free to explore your target (gene/protein) and disease of interest</a:t>
            </a:r>
          </a:p>
          <a:p>
            <a:pPr algn="ctr">
              <a:spcBef>
                <a:spcPts val="0"/>
              </a:spcBef>
            </a:pPr>
            <a:endParaRPr lang="en-GB" sz="4000" dirty="0">
              <a:solidFill>
                <a:srgbClr val="0091EB"/>
              </a:solidFill>
              <a:latin typeface="Helvetica"/>
              <a:cs typeface="Helvetica"/>
            </a:endParaRPr>
          </a:p>
          <a:p>
            <a:pPr algn="ctr">
              <a:spcBef>
                <a:spcPts val="0"/>
              </a:spcBef>
            </a:pPr>
            <a:endParaRPr lang="en-GB" sz="4000" dirty="0">
              <a:solidFill>
                <a:srgbClr val="0091EB"/>
              </a:solidFill>
              <a:latin typeface="Helvetica"/>
              <a:cs typeface="Helvetica"/>
            </a:endParaRPr>
          </a:p>
          <a:p>
            <a:pPr marL="0" indent="0" algn="ctr">
              <a:spcBef>
                <a:spcPts val="0"/>
              </a:spcBef>
              <a:buFont typeface="Arial"/>
              <a:buNone/>
            </a:pPr>
            <a:endParaRPr lang="en-GB" sz="4000" b="1" u="sng" dirty="0">
              <a:solidFill>
                <a:srgbClr val="0091EB"/>
              </a:solidFill>
              <a:latin typeface="Helvetica"/>
              <a:cs typeface="Helvetica"/>
              <a:hlinkClick r:id="" action="ppaction://noaction"/>
            </a:endParaRPr>
          </a:p>
          <a:p>
            <a:pPr marL="0" indent="0" algn="ctr">
              <a:spcBef>
                <a:spcPts val="0"/>
              </a:spcBef>
              <a:buFont typeface="Arial"/>
              <a:buNone/>
            </a:pPr>
            <a:endParaRPr lang="en-GB" sz="4000" b="1" u="sng" dirty="0">
              <a:solidFill>
                <a:srgbClr val="0091EB"/>
              </a:solidFill>
              <a:latin typeface="Helvetica"/>
              <a:cs typeface="Helvetica"/>
              <a:hlinkClick r:id="" action="ppaction://noaction"/>
            </a:endParaRPr>
          </a:p>
        </p:txBody>
      </p:sp>
      <p:pic>
        <p:nvPicPr>
          <p:cNvPr id="4" name="Picture 3" descr="Screen Shot 2016-10-13 at 17.13.56.png"/>
          <p:cNvPicPr>
            <a:picLocks noChangeAspect="1"/>
          </p:cNvPicPr>
          <p:nvPr/>
        </p:nvPicPr>
        <p:blipFill rotWithShape="1">
          <a:blip r:embed="rId3">
            <a:alphaModFix amt="50000"/>
            <a:extLst>
              <a:ext uri="{28A0092B-C50C-407E-A947-70E740481C1C}">
                <a14:useLocalDpi xmlns:a14="http://schemas.microsoft.com/office/drawing/2010/main" val="0"/>
              </a:ext>
            </a:extLst>
          </a:blip>
          <a:srcRect t="5101" r="5066" b="15542"/>
          <a:stretch/>
        </p:blipFill>
        <p:spPr>
          <a:xfrm>
            <a:off x="2367361" y="3102702"/>
            <a:ext cx="1912029" cy="1547998"/>
          </a:xfrm>
          <a:prstGeom prst="rect">
            <a:avLst/>
          </a:prstGeom>
          <a:ln>
            <a:solidFill>
              <a:schemeClr val="bg1">
                <a:lumMod val="85000"/>
              </a:schemeClr>
            </a:solidFill>
          </a:ln>
        </p:spPr>
      </p:pic>
      <p:pic>
        <p:nvPicPr>
          <p:cNvPr id="5" name="Picture 4" descr="Screen Shot 2018-03-15 at 21.15.39.png"/>
          <p:cNvPicPr>
            <a:picLocks noChangeAspect="1"/>
          </p:cNvPicPr>
          <p:nvPr/>
        </p:nvPicPr>
        <p:blipFill>
          <a:blip r:embed="rId4">
            <a:alphaModFix amt="47000"/>
            <a:extLst>
              <a:ext uri="{28A0092B-C50C-407E-A947-70E740481C1C}">
                <a14:useLocalDpi xmlns:a14="http://schemas.microsoft.com/office/drawing/2010/main" val="0"/>
              </a:ext>
            </a:extLst>
          </a:blip>
          <a:stretch>
            <a:fillRect/>
          </a:stretch>
        </p:blipFill>
        <p:spPr>
          <a:xfrm>
            <a:off x="4671072" y="3333695"/>
            <a:ext cx="2051996" cy="1129015"/>
          </a:xfrm>
          <a:prstGeom prst="rect">
            <a:avLst/>
          </a:prstGeom>
          <a:ln>
            <a:solidFill>
              <a:schemeClr val="bg1">
                <a:lumMod val="75000"/>
              </a:schemeClr>
            </a:solidFill>
          </a:ln>
        </p:spPr>
      </p:pic>
      <p:sp>
        <p:nvSpPr>
          <p:cNvPr id="7" name="Rectangle 6">
            <a:extLst>
              <a:ext uri="{FF2B5EF4-FFF2-40B4-BE49-F238E27FC236}">
                <a16:creationId xmlns:a16="http://schemas.microsoft.com/office/drawing/2014/main" id="{BDA63F00-D0B1-4D4F-880F-B45DC2DEF9EC}"/>
              </a:ext>
            </a:extLst>
          </p:cNvPr>
          <p:cNvSpPr/>
          <p:nvPr/>
        </p:nvSpPr>
        <p:spPr>
          <a:xfrm>
            <a:off x="3275497" y="1666407"/>
            <a:ext cx="2791149" cy="307777"/>
          </a:xfrm>
          <a:prstGeom prst="rect">
            <a:avLst/>
          </a:prstGeom>
        </p:spPr>
        <p:txBody>
          <a:bodyPr wrap="none">
            <a:spAutoFit/>
          </a:bodyPr>
          <a:lstStyle/>
          <a:p>
            <a:pPr algn="just"/>
            <a:r>
              <a:rPr lang="en-US" dirty="0">
                <a:solidFill>
                  <a:srgbClr val="0070C0"/>
                </a:solidFill>
                <a:latin typeface="Helvetica" pitchFamily="2" charset="0"/>
                <a:ea typeface="Verdana" panose="020B0604030504040204" pitchFamily="34" charset="0"/>
                <a:cs typeface="Verdana" panose="020B0604030504040204" pitchFamily="34" charset="0"/>
                <a:sym typeface="Calibri"/>
                <a:hlinkClick r:id="rId5"/>
              </a:rPr>
              <a:t>https://tinyurl.com/exercises-c4x</a:t>
            </a:r>
            <a:endParaRPr lang="en-US" dirty="0">
              <a:solidFill>
                <a:srgbClr val="0070C0"/>
              </a:solidFill>
              <a:latin typeface="Helvetica" pitchFamily="2" charset="0"/>
              <a:ea typeface="Verdana" panose="020B0604030504040204" pitchFamily="34" charset="0"/>
              <a:cs typeface="Verdana" panose="020B0604030504040204" pitchFamily="34" charset="0"/>
              <a:sym typeface="Calibri"/>
            </a:endParaRPr>
          </a:p>
        </p:txBody>
      </p:sp>
    </p:spTree>
    <p:extLst>
      <p:ext uri="{BB962C8B-B14F-4D97-AF65-F5344CB8AC3E}">
        <p14:creationId xmlns:p14="http://schemas.microsoft.com/office/powerpoint/2010/main" val="1749636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8"/>
          <p:cNvSpPr txBox="1">
            <a:spLocks/>
          </p:cNvSpPr>
          <p:nvPr/>
        </p:nvSpPr>
        <p:spPr>
          <a:xfrm>
            <a:off x="409763" y="433545"/>
            <a:ext cx="8354890" cy="930447"/>
          </a:xfrm>
          <a:prstGeom prst="rect">
            <a:avLst/>
          </a:prstGeom>
        </p:spPr>
        <p:txBody>
          <a:bodyPr vert="horz" lIns="91440" tIns="45720" rIns="91440" bIns="45720" rtlCol="0" anchor="b">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defTabSz="914400">
              <a:lnSpc>
                <a:spcPct val="90000"/>
              </a:lnSpc>
              <a:spcAft>
                <a:spcPts val="600"/>
              </a:spcAft>
            </a:pPr>
            <a:r>
              <a:rPr lang="en-US" sz="4700" dirty="0">
                <a:solidFill>
                  <a:srgbClr val="FFFFFF"/>
                </a:solidFill>
                <a:latin typeface="+mj-lt"/>
                <a:cs typeface="+mj-cs"/>
                <a:sym typeface="Calibri"/>
              </a:rPr>
              <a:t>Data integration: Open Targets</a:t>
            </a:r>
          </a:p>
        </p:txBody>
      </p:sp>
      <p:pic>
        <p:nvPicPr>
          <p:cNvPr id="4" name="Picture 3">
            <a:extLst>
              <a:ext uri="{FF2B5EF4-FFF2-40B4-BE49-F238E27FC236}">
                <a16:creationId xmlns:a16="http://schemas.microsoft.com/office/drawing/2014/main" id="{0FBBE2C7-1A48-F347-B5AF-07DC26F503EF}"/>
              </a:ext>
            </a:extLst>
          </p:cNvPr>
          <p:cNvPicPr>
            <a:picLocks noChangeAspect="1"/>
          </p:cNvPicPr>
          <p:nvPr/>
        </p:nvPicPr>
        <p:blipFill>
          <a:blip r:embed="rId3"/>
          <a:stretch>
            <a:fillRect/>
          </a:stretch>
        </p:blipFill>
        <p:spPr>
          <a:xfrm>
            <a:off x="222171" y="1742045"/>
            <a:ext cx="4091938" cy="3979409"/>
          </a:xfrm>
          <a:prstGeom prst="rect">
            <a:avLst/>
          </a:prstGeom>
          <a:ln>
            <a:solidFill>
              <a:schemeClr val="bg1">
                <a:lumMod val="75000"/>
              </a:schemeClr>
            </a:solidFill>
          </a:ln>
        </p:spPr>
      </p:pic>
      <p:pic>
        <p:nvPicPr>
          <p:cNvPr id="6" name="Picture 5">
            <a:extLst>
              <a:ext uri="{FF2B5EF4-FFF2-40B4-BE49-F238E27FC236}">
                <a16:creationId xmlns:a16="http://schemas.microsoft.com/office/drawing/2014/main" id="{76D33147-9B3E-EA49-95C4-65A52A77B93D}"/>
              </a:ext>
            </a:extLst>
          </p:cNvPr>
          <p:cNvPicPr>
            <a:picLocks noChangeAspect="1"/>
          </p:cNvPicPr>
          <p:nvPr/>
        </p:nvPicPr>
        <p:blipFill>
          <a:blip r:embed="rId4"/>
          <a:stretch>
            <a:fillRect/>
          </a:stretch>
        </p:blipFill>
        <p:spPr>
          <a:xfrm>
            <a:off x="4807300" y="1752274"/>
            <a:ext cx="4091938" cy="3958950"/>
          </a:xfrm>
          <a:prstGeom prst="rect">
            <a:avLst/>
          </a:prstGeom>
          <a:ln>
            <a:solidFill>
              <a:schemeClr val="bg1">
                <a:lumMod val="75000"/>
              </a:schemeClr>
            </a:solidFill>
          </a:ln>
        </p:spPr>
      </p:pic>
      <p:sp>
        <p:nvSpPr>
          <p:cNvPr id="8" name="Title 8">
            <a:extLst>
              <a:ext uri="{FF2B5EF4-FFF2-40B4-BE49-F238E27FC236}">
                <a16:creationId xmlns:a16="http://schemas.microsoft.com/office/drawing/2014/main" id="{4349BF3C-DE48-C945-AB52-F20CD84C3DE2}"/>
              </a:ext>
            </a:extLst>
          </p:cNvPr>
          <p:cNvSpPr txBox="1">
            <a:spLocks/>
          </p:cNvSpPr>
          <p:nvPr/>
        </p:nvSpPr>
        <p:spPr>
          <a:xfrm>
            <a:off x="0" y="242496"/>
            <a:ext cx="914399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4000" dirty="0">
                <a:ea typeface="Calibri"/>
                <a:sym typeface="Calibri"/>
              </a:rPr>
              <a:t>Data integration: web resources</a:t>
            </a:r>
          </a:p>
        </p:txBody>
      </p:sp>
      <p:sp>
        <p:nvSpPr>
          <p:cNvPr id="2" name="Rectangle 1">
            <a:extLst>
              <a:ext uri="{FF2B5EF4-FFF2-40B4-BE49-F238E27FC236}">
                <a16:creationId xmlns:a16="http://schemas.microsoft.com/office/drawing/2014/main" id="{50C8E5D9-30D4-7646-81ED-08D97646B43E}"/>
              </a:ext>
            </a:extLst>
          </p:cNvPr>
          <p:cNvSpPr/>
          <p:nvPr/>
        </p:nvSpPr>
        <p:spPr>
          <a:xfrm>
            <a:off x="-1" y="6078002"/>
            <a:ext cx="9143999" cy="307777"/>
          </a:xfrm>
          <a:prstGeom prst="rect">
            <a:avLst/>
          </a:prstGeom>
        </p:spPr>
        <p:txBody>
          <a:bodyPr wrap="square">
            <a:spAutoFit/>
          </a:bodyPr>
          <a:lstStyle/>
          <a:p>
            <a:pPr algn="ctr"/>
            <a:r>
              <a:rPr lang="en-US" dirty="0">
                <a:latin typeface="Helvetica" pitchFamily="2" charset="0"/>
                <a:hlinkClick r:id="rId5"/>
              </a:rPr>
              <a:t>https://www.opentargets.org/resources/#open-targets-platform</a:t>
            </a:r>
            <a:endParaRPr lang="en-US" dirty="0">
              <a:latin typeface="Helvetica" pitchFamily="2" charset="0"/>
            </a:endParaRPr>
          </a:p>
        </p:txBody>
      </p:sp>
    </p:spTree>
    <p:extLst>
      <p:ext uri="{BB962C8B-B14F-4D97-AF65-F5344CB8AC3E}">
        <p14:creationId xmlns:p14="http://schemas.microsoft.com/office/powerpoint/2010/main" val="5794944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8"/>
          <p:cNvSpPr txBox="1">
            <a:spLocks/>
          </p:cNvSpPr>
          <p:nvPr/>
        </p:nvSpPr>
        <p:spPr>
          <a:xfrm>
            <a:off x="0" y="360081"/>
            <a:ext cx="914399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4000" dirty="0">
                <a:ea typeface="Calibri"/>
                <a:sym typeface="Calibri"/>
              </a:rPr>
              <a:t>Open Targets Genetics. Why?</a:t>
            </a:r>
          </a:p>
        </p:txBody>
      </p:sp>
      <p:sp>
        <p:nvSpPr>
          <p:cNvPr id="4" name="Rectangle 3"/>
          <p:cNvSpPr txBox="1">
            <a:spLocks noChangeArrowheads="1"/>
          </p:cNvSpPr>
          <p:nvPr/>
        </p:nvSpPr>
        <p:spPr bwMode="auto">
          <a:xfrm>
            <a:off x="-394431" y="1757081"/>
            <a:ext cx="9538431" cy="26947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8D1C0B"/>
              </a:buClr>
              <a:buFont typeface="Times" pitchFamily="18" charset="0"/>
              <a:buChar char="•"/>
              <a:defRPr sz="2200">
                <a:solidFill>
                  <a:schemeClr val="tx1"/>
                </a:solidFill>
                <a:latin typeface="+mn-lt"/>
                <a:ea typeface="ＭＳ Ｐゴシック" charset="-128"/>
                <a:cs typeface="+mn-cs"/>
              </a:defRPr>
            </a:lvl1pPr>
            <a:lvl2pPr marL="742950" indent="-285750" algn="l" rtl="0" eaLnBrk="0" fontAlgn="base" hangingPunct="0">
              <a:spcBef>
                <a:spcPct val="20000"/>
              </a:spcBef>
              <a:spcAft>
                <a:spcPct val="0"/>
              </a:spcAft>
              <a:buClr>
                <a:srgbClr val="8D1C0B"/>
              </a:buClr>
              <a:buFont typeface="Times" pitchFamily="18" charset="0"/>
              <a:buChar char="•"/>
              <a:defRPr sz="2000">
                <a:solidFill>
                  <a:schemeClr val="tx1"/>
                </a:solidFill>
                <a:latin typeface="+mn-lt"/>
                <a:ea typeface="ＭＳ Ｐゴシック" charset="-128"/>
              </a:defRPr>
            </a:lvl2pPr>
            <a:lvl3pPr marL="1143000" indent="-228600" algn="l" rtl="0" eaLnBrk="0" fontAlgn="base" hangingPunct="0">
              <a:spcBef>
                <a:spcPct val="20000"/>
              </a:spcBef>
              <a:spcAft>
                <a:spcPct val="0"/>
              </a:spcAft>
              <a:buClr>
                <a:srgbClr val="8D1C0B"/>
              </a:buClr>
              <a:buFont typeface="Times" pitchFamily="18" charset="0"/>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lr>
                <a:srgbClr val="8D1C0B"/>
              </a:buClr>
              <a:buFont typeface="Times" pitchFamily="18" charset="0"/>
              <a:buChar char="•"/>
              <a:defRPr sz="1600">
                <a:solidFill>
                  <a:schemeClr val="tx1"/>
                </a:solidFill>
                <a:latin typeface="+mn-lt"/>
                <a:ea typeface="ＭＳ Ｐゴシック" charset="-128"/>
              </a:defRPr>
            </a:lvl4pPr>
            <a:lvl5pPr marL="2057400" indent="-228600" algn="l" rtl="0" eaLnBrk="0" fontAlgn="base" hangingPunct="0">
              <a:spcBef>
                <a:spcPct val="20000"/>
              </a:spcBef>
              <a:spcAft>
                <a:spcPct val="0"/>
              </a:spcAft>
              <a:buClr>
                <a:srgbClr val="8D1C0B"/>
              </a:buClr>
              <a:buFont typeface="Times" pitchFamily="18" charset="0"/>
              <a:buChar char="•"/>
              <a:defRPr sz="1400">
                <a:solidFill>
                  <a:schemeClr val="tx1"/>
                </a:solidFill>
                <a:latin typeface="+mn-lt"/>
                <a:ea typeface="ＭＳ Ｐゴシック" charset="-128"/>
              </a:defRPr>
            </a:lvl5pPr>
            <a:lvl6pPr marL="2514600" indent="-228600" algn="l" rtl="0" fontAlgn="base">
              <a:spcBef>
                <a:spcPct val="20000"/>
              </a:spcBef>
              <a:spcAft>
                <a:spcPct val="0"/>
              </a:spcAft>
              <a:buClr>
                <a:srgbClr val="8D1C0B"/>
              </a:buClr>
              <a:buFont typeface="Times" pitchFamily="18" charset="0"/>
              <a:buChar char="•"/>
              <a:defRPr sz="1400">
                <a:solidFill>
                  <a:schemeClr val="tx1"/>
                </a:solidFill>
                <a:latin typeface="+mn-lt"/>
                <a:ea typeface="+mn-ea"/>
              </a:defRPr>
            </a:lvl6pPr>
            <a:lvl7pPr marL="2971800" indent="-228600" algn="l" rtl="0" fontAlgn="base">
              <a:spcBef>
                <a:spcPct val="20000"/>
              </a:spcBef>
              <a:spcAft>
                <a:spcPct val="0"/>
              </a:spcAft>
              <a:buClr>
                <a:srgbClr val="8D1C0B"/>
              </a:buClr>
              <a:buFont typeface="Times" pitchFamily="18" charset="0"/>
              <a:buChar char="•"/>
              <a:defRPr sz="1400">
                <a:solidFill>
                  <a:schemeClr val="tx1"/>
                </a:solidFill>
                <a:latin typeface="+mn-lt"/>
                <a:ea typeface="+mn-ea"/>
              </a:defRPr>
            </a:lvl7pPr>
            <a:lvl8pPr marL="3429000" indent="-228600" algn="l" rtl="0" fontAlgn="base">
              <a:spcBef>
                <a:spcPct val="20000"/>
              </a:spcBef>
              <a:spcAft>
                <a:spcPct val="0"/>
              </a:spcAft>
              <a:buClr>
                <a:srgbClr val="8D1C0B"/>
              </a:buClr>
              <a:buFont typeface="Times" pitchFamily="18" charset="0"/>
              <a:buChar char="•"/>
              <a:defRPr sz="1400">
                <a:solidFill>
                  <a:schemeClr val="tx1"/>
                </a:solidFill>
                <a:latin typeface="+mn-lt"/>
                <a:ea typeface="+mn-ea"/>
              </a:defRPr>
            </a:lvl8pPr>
            <a:lvl9pPr marL="3886200" indent="-228600" algn="l" rtl="0" fontAlgn="base">
              <a:spcBef>
                <a:spcPct val="20000"/>
              </a:spcBef>
              <a:spcAft>
                <a:spcPct val="0"/>
              </a:spcAft>
              <a:buClr>
                <a:srgbClr val="8D1C0B"/>
              </a:buClr>
              <a:buFont typeface="Times" pitchFamily="18" charset="0"/>
              <a:buChar char="•"/>
              <a:defRPr sz="1400">
                <a:solidFill>
                  <a:schemeClr val="tx1"/>
                </a:solidFill>
                <a:latin typeface="+mn-lt"/>
                <a:ea typeface="+mn-ea"/>
              </a:defRPr>
            </a:lvl9pPr>
          </a:lstStyle>
          <a:p>
            <a:pPr marL="857250" lvl="1" indent="-457200" algn="just" eaLnBrk="1" hangingPunct="1">
              <a:spcAft>
                <a:spcPts val="1800"/>
              </a:spcAft>
              <a:buClrTx/>
            </a:pPr>
            <a:r>
              <a:rPr lang="en-US" sz="2600" b="0" dirty="0">
                <a:solidFill>
                  <a:srgbClr val="4F81BD"/>
                </a:solidFill>
                <a:latin typeface="Helvetica"/>
                <a:cs typeface="Helvetica"/>
              </a:rPr>
              <a:t>Refine genetic associations in the Open Targets Platform</a:t>
            </a:r>
          </a:p>
          <a:p>
            <a:pPr marL="857250" lvl="1" indent="-457200" algn="just" eaLnBrk="1" hangingPunct="1">
              <a:spcAft>
                <a:spcPts val="1800"/>
              </a:spcAft>
              <a:buClrTx/>
            </a:pPr>
            <a:r>
              <a:rPr lang="en-US" sz="2600" b="0" dirty="0">
                <a:solidFill>
                  <a:srgbClr val="4F81BD"/>
                </a:solidFill>
                <a:latin typeface="Helvetica"/>
                <a:cs typeface="Helvetica"/>
              </a:rPr>
              <a:t>Make sense of GWAS</a:t>
            </a:r>
          </a:p>
          <a:p>
            <a:pPr marL="857250" lvl="1" indent="-457200" algn="just" eaLnBrk="1" hangingPunct="1">
              <a:spcAft>
                <a:spcPts val="1800"/>
              </a:spcAft>
              <a:buClrTx/>
            </a:pPr>
            <a:r>
              <a:rPr lang="en-US" sz="2600" b="0" dirty="0">
                <a:solidFill>
                  <a:srgbClr val="4F81BD"/>
                </a:solidFill>
                <a:latin typeface="Helvetica"/>
                <a:cs typeface="Helvetica"/>
              </a:rPr>
              <a:t>Glimpses of the biology behind the association</a:t>
            </a:r>
          </a:p>
          <a:p>
            <a:pPr marL="857250" lvl="1" indent="-457200" algn="just" eaLnBrk="1" hangingPunct="1">
              <a:spcAft>
                <a:spcPts val="1800"/>
              </a:spcAft>
              <a:buClrTx/>
            </a:pPr>
            <a:r>
              <a:rPr lang="en-US" sz="2600" b="0" dirty="0">
                <a:solidFill>
                  <a:srgbClr val="4F81BD"/>
                </a:solidFill>
                <a:latin typeface="Helvetica"/>
                <a:cs typeface="Helvetica"/>
              </a:rPr>
              <a:t>Guide target ID?</a:t>
            </a:r>
          </a:p>
          <a:p>
            <a:pPr marL="857250" lvl="1" indent="-457200" algn="just" eaLnBrk="1" hangingPunct="1">
              <a:spcAft>
                <a:spcPts val="1800"/>
              </a:spcAft>
              <a:buClrTx/>
            </a:pPr>
            <a:endParaRPr lang="en-US" sz="2600" b="0" dirty="0">
              <a:latin typeface="Helvetica"/>
              <a:cs typeface="Helvetica"/>
            </a:endParaRPr>
          </a:p>
        </p:txBody>
      </p:sp>
      <p:pic>
        <p:nvPicPr>
          <p:cNvPr id="8" name="Picture 7" descr="Screen Shot 2018-12-06 at 14.18.39.png"/>
          <p:cNvPicPr>
            <a:picLocks noChangeAspect="1"/>
          </p:cNvPicPr>
          <p:nvPr/>
        </p:nvPicPr>
        <p:blipFill rotWithShape="1">
          <a:blip r:embed="rId3">
            <a:extLst>
              <a:ext uri="{28A0092B-C50C-407E-A947-70E740481C1C}">
                <a14:useLocalDpi xmlns:a14="http://schemas.microsoft.com/office/drawing/2010/main" val="0"/>
              </a:ext>
            </a:extLst>
          </a:blip>
          <a:srcRect l="1" r="1278"/>
          <a:stretch/>
        </p:blipFill>
        <p:spPr>
          <a:xfrm>
            <a:off x="4413077" y="3837194"/>
            <a:ext cx="3507802" cy="2952000"/>
          </a:xfrm>
          <a:prstGeom prst="rect">
            <a:avLst/>
          </a:prstGeom>
        </p:spPr>
      </p:pic>
      <p:sp>
        <p:nvSpPr>
          <p:cNvPr id="9" name="Title 8"/>
          <p:cNvSpPr txBox="1">
            <a:spLocks/>
          </p:cNvSpPr>
          <p:nvPr/>
        </p:nvSpPr>
        <p:spPr>
          <a:xfrm>
            <a:off x="-394431" y="6530507"/>
            <a:ext cx="3181510" cy="654986"/>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1200" dirty="0">
                <a:solidFill>
                  <a:srgbClr val="4F81BD"/>
                </a:solidFill>
                <a:ea typeface="Calibri"/>
                <a:sym typeface="Calibri"/>
              </a:rPr>
              <a:t>Lee et al (2017): </a:t>
            </a:r>
            <a:r>
              <a:rPr lang="is-IS" sz="1200" dirty="0">
                <a:solidFill>
                  <a:srgbClr val="4F81BD"/>
                </a:solidFill>
                <a:ea typeface="Calibri"/>
                <a:sym typeface="Calibri"/>
              </a:rPr>
              <a:t>PMID:29288389</a:t>
            </a:r>
            <a:endParaRPr lang="en-GB" sz="1200" dirty="0">
              <a:solidFill>
                <a:srgbClr val="4F81BD"/>
              </a:solidFill>
              <a:ea typeface="Calibri"/>
              <a:sym typeface="Calibri"/>
            </a:endParaRPr>
          </a:p>
        </p:txBody>
      </p:sp>
    </p:spTree>
    <p:extLst>
      <p:ext uri="{BB962C8B-B14F-4D97-AF65-F5344CB8AC3E}">
        <p14:creationId xmlns:p14="http://schemas.microsoft.com/office/powerpoint/2010/main" val="23670164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8"/>
          <p:cNvSpPr txBox="1">
            <a:spLocks/>
          </p:cNvSpPr>
          <p:nvPr/>
        </p:nvSpPr>
        <p:spPr>
          <a:xfrm>
            <a:off x="0" y="360081"/>
            <a:ext cx="914399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4000" dirty="0">
                <a:ea typeface="Calibri"/>
                <a:sym typeface="Calibri"/>
              </a:rPr>
              <a:t>Genetics increases success</a:t>
            </a:r>
          </a:p>
        </p:txBody>
      </p:sp>
      <p:pic>
        <p:nvPicPr>
          <p:cNvPr id="3" name="Picture 2">
            <a:extLst>
              <a:ext uri="{FF2B5EF4-FFF2-40B4-BE49-F238E27FC236}">
                <a16:creationId xmlns:a16="http://schemas.microsoft.com/office/drawing/2014/main" id="{1F06ECAF-B95F-0546-9FB3-3CF25969F913}"/>
              </a:ext>
            </a:extLst>
          </p:cNvPr>
          <p:cNvPicPr>
            <a:picLocks noChangeAspect="1"/>
          </p:cNvPicPr>
          <p:nvPr/>
        </p:nvPicPr>
        <p:blipFill rotWithShape="1">
          <a:blip r:embed="rId3"/>
          <a:srcRect b="69736"/>
          <a:stretch/>
        </p:blipFill>
        <p:spPr>
          <a:xfrm>
            <a:off x="44450" y="1320583"/>
            <a:ext cx="9055100" cy="1360622"/>
          </a:xfrm>
          <a:prstGeom prst="rect">
            <a:avLst/>
          </a:prstGeom>
        </p:spPr>
      </p:pic>
      <p:pic>
        <p:nvPicPr>
          <p:cNvPr id="10" name="Picture 9">
            <a:extLst>
              <a:ext uri="{FF2B5EF4-FFF2-40B4-BE49-F238E27FC236}">
                <a16:creationId xmlns:a16="http://schemas.microsoft.com/office/drawing/2014/main" id="{751F2C9A-E844-1740-B28E-F82B72BB266A}"/>
              </a:ext>
            </a:extLst>
          </p:cNvPr>
          <p:cNvPicPr>
            <a:picLocks noChangeAspect="1"/>
          </p:cNvPicPr>
          <p:nvPr/>
        </p:nvPicPr>
        <p:blipFill rotWithShape="1">
          <a:blip r:embed="rId3"/>
          <a:srcRect t="50000"/>
          <a:stretch/>
        </p:blipFill>
        <p:spPr>
          <a:xfrm>
            <a:off x="44450" y="2681205"/>
            <a:ext cx="9055100" cy="2247900"/>
          </a:xfrm>
          <a:prstGeom prst="rect">
            <a:avLst/>
          </a:prstGeom>
        </p:spPr>
      </p:pic>
      <p:sp>
        <p:nvSpPr>
          <p:cNvPr id="11" name="Rectangle 3">
            <a:extLst>
              <a:ext uri="{FF2B5EF4-FFF2-40B4-BE49-F238E27FC236}">
                <a16:creationId xmlns:a16="http://schemas.microsoft.com/office/drawing/2014/main" id="{41BCD264-A2A7-0144-9D53-61F7D15A6878}"/>
              </a:ext>
            </a:extLst>
          </p:cNvPr>
          <p:cNvSpPr txBox="1">
            <a:spLocks noChangeArrowheads="1"/>
          </p:cNvSpPr>
          <p:nvPr/>
        </p:nvSpPr>
        <p:spPr bwMode="auto">
          <a:xfrm>
            <a:off x="3884249" y="5086492"/>
            <a:ext cx="5460332"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8D1C0B"/>
              </a:buClr>
              <a:buFont typeface="Times" pitchFamily="18" charset="0"/>
              <a:buChar char="•"/>
              <a:defRPr sz="2200">
                <a:solidFill>
                  <a:schemeClr val="tx1"/>
                </a:solidFill>
                <a:latin typeface="+mn-lt"/>
                <a:ea typeface="ＭＳ Ｐゴシック" charset="-128"/>
                <a:cs typeface="+mn-cs"/>
              </a:defRPr>
            </a:lvl1pPr>
            <a:lvl2pPr marL="742950" indent="-285750" algn="l" rtl="0" eaLnBrk="0" fontAlgn="base" hangingPunct="0">
              <a:spcBef>
                <a:spcPct val="20000"/>
              </a:spcBef>
              <a:spcAft>
                <a:spcPct val="0"/>
              </a:spcAft>
              <a:buClr>
                <a:srgbClr val="8D1C0B"/>
              </a:buClr>
              <a:buFont typeface="Times" pitchFamily="18" charset="0"/>
              <a:buChar char="•"/>
              <a:defRPr sz="2000">
                <a:solidFill>
                  <a:schemeClr val="tx1"/>
                </a:solidFill>
                <a:latin typeface="+mn-lt"/>
                <a:ea typeface="ＭＳ Ｐゴシック" charset="-128"/>
              </a:defRPr>
            </a:lvl2pPr>
            <a:lvl3pPr marL="1143000" indent="-228600" algn="l" rtl="0" eaLnBrk="0" fontAlgn="base" hangingPunct="0">
              <a:spcBef>
                <a:spcPct val="20000"/>
              </a:spcBef>
              <a:spcAft>
                <a:spcPct val="0"/>
              </a:spcAft>
              <a:buClr>
                <a:srgbClr val="8D1C0B"/>
              </a:buClr>
              <a:buFont typeface="Times" pitchFamily="18" charset="0"/>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lr>
                <a:srgbClr val="8D1C0B"/>
              </a:buClr>
              <a:buFont typeface="Times" pitchFamily="18" charset="0"/>
              <a:buChar char="•"/>
              <a:defRPr sz="1600">
                <a:solidFill>
                  <a:schemeClr val="tx1"/>
                </a:solidFill>
                <a:latin typeface="+mn-lt"/>
                <a:ea typeface="ＭＳ Ｐゴシック" charset="-128"/>
              </a:defRPr>
            </a:lvl4pPr>
            <a:lvl5pPr marL="2057400" indent="-228600" algn="l" rtl="0" eaLnBrk="0" fontAlgn="base" hangingPunct="0">
              <a:spcBef>
                <a:spcPct val="20000"/>
              </a:spcBef>
              <a:spcAft>
                <a:spcPct val="0"/>
              </a:spcAft>
              <a:buClr>
                <a:srgbClr val="8D1C0B"/>
              </a:buClr>
              <a:buFont typeface="Times" pitchFamily="18" charset="0"/>
              <a:buChar char="•"/>
              <a:defRPr sz="1400">
                <a:solidFill>
                  <a:schemeClr val="tx1"/>
                </a:solidFill>
                <a:latin typeface="+mn-lt"/>
                <a:ea typeface="ＭＳ Ｐゴシック" charset="-128"/>
              </a:defRPr>
            </a:lvl5pPr>
            <a:lvl6pPr marL="2514600" indent="-228600" algn="l" rtl="0" fontAlgn="base">
              <a:spcBef>
                <a:spcPct val="20000"/>
              </a:spcBef>
              <a:spcAft>
                <a:spcPct val="0"/>
              </a:spcAft>
              <a:buClr>
                <a:srgbClr val="8D1C0B"/>
              </a:buClr>
              <a:buFont typeface="Times" pitchFamily="18" charset="0"/>
              <a:buChar char="•"/>
              <a:defRPr sz="1400">
                <a:solidFill>
                  <a:schemeClr val="tx1"/>
                </a:solidFill>
                <a:latin typeface="+mn-lt"/>
                <a:ea typeface="+mn-ea"/>
              </a:defRPr>
            </a:lvl6pPr>
            <a:lvl7pPr marL="2971800" indent="-228600" algn="l" rtl="0" fontAlgn="base">
              <a:spcBef>
                <a:spcPct val="20000"/>
              </a:spcBef>
              <a:spcAft>
                <a:spcPct val="0"/>
              </a:spcAft>
              <a:buClr>
                <a:srgbClr val="8D1C0B"/>
              </a:buClr>
              <a:buFont typeface="Times" pitchFamily="18" charset="0"/>
              <a:buChar char="•"/>
              <a:defRPr sz="1400">
                <a:solidFill>
                  <a:schemeClr val="tx1"/>
                </a:solidFill>
                <a:latin typeface="+mn-lt"/>
                <a:ea typeface="+mn-ea"/>
              </a:defRPr>
            </a:lvl7pPr>
            <a:lvl8pPr marL="3429000" indent="-228600" algn="l" rtl="0" fontAlgn="base">
              <a:spcBef>
                <a:spcPct val="20000"/>
              </a:spcBef>
              <a:spcAft>
                <a:spcPct val="0"/>
              </a:spcAft>
              <a:buClr>
                <a:srgbClr val="8D1C0B"/>
              </a:buClr>
              <a:buFont typeface="Times" pitchFamily="18" charset="0"/>
              <a:buChar char="•"/>
              <a:defRPr sz="1400">
                <a:solidFill>
                  <a:schemeClr val="tx1"/>
                </a:solidFill>
                <a:latin typeface="+mn-lt"/>
                <a:ea typeface="+mn-ea"/>
              </a:defRPr>
            </a:lvl8pPr>
            <a:lvl9pPr marL="3886200" indent="-228600" algn="l" rtl="0" fontAlgn="base">
              <a:spcBef>
                <a:spcPct val="20000"/>
              </a:spcBef>
              <a:spcAft>
                <a:spcPct val="0"/>
              </a:spcAft>
              <a:buClr>
                <a:srgbClr val="8D1C0B"/>
              </a:buClr>
              <a:buFont typeface="Times" pitchFamily="18" charset="0"/>
              <a:buChar char="•"/>
              <a:defRPr sz="1400">
                <a:solidFill>
                  <a:schemeClr val="tx1"/>
                </a:solidFill>
                <a:latin typeface="+mn-lt"/>
                <a:ea typeface="+mn-ea"/>
              </a:defRPr>
            </a:lvl9pPr>
          </a:lstStyle>
          <a:p>
            <a:pPr marL="400050" lvl="1" indent="0" algn="just" eaLnBrk="1" hangingPunct="1">
              <a:spcAft>
                <a:spcPts val="1800"/>
              </a:spcAft>
              <a:buClrTx/>
              <a:buNone/>
            </a:pPr>
            <a:r>
              <a:rPr lang="en-US" sz="2600" b="0" dirty="0">
                <a:solidFill>
                  <a:srgbClr val="4F81BD"/>
                </a:solidFill>
                <a:latin typeface="Helvetica"/>
                <a:cs typeface="Helvetica"/>
              </a:rPr>
              <a:t>Both common and rare variants</a:t>
            </a:r>
          </a:p>
        </p:txBody>
      </p:sp>
      <p:pic>
        <p:nvPicPr>
          <p:cNvPr id="12" name="Picture 11">
            <a:extLst>
              <a:ext uri="{FF2B5EF4-FFF2-40B4-BE49-F238E27FC236}">
                <a16:creationId xmlns:a16="http://schemas.microsoft.com/office/drawing/2014/main" id="{3D2BC20A-CC3E-9A4B-A113-BA1B48DE5E76}"/>
              </a:ext>
            </a:extLst>
          </p:cNvPr>
          <p:cNvPicPr>
            <a:picLocks noChangeAspect="1"/>
          </p:cNvPicPr>
          <p:nvPr/>
        </p:nvPicPr>
        <p:blipFill>
          <a:blip r:embed="rId4"/>
          <a:stretch>
            <a:fillRect/>
          </a:stretch>
        </p:blipFill>
        <p:spPr>
          <a:xfrm>
            <a:off x="5299523" y="5505594"/>
            <a:ext cx="1143001" cy="1143001"/>
          </a:xfrm>
          <a:prstGeom prst="rect">
            <a:avLst/>
          </a:prstGeom>
        </p:spPr>
      </p:pic>
      <p:pic>
        <p:nvPicPr>
          <p:cNvPr id="6" name="Picture 5">
            <a:extLst>
              <a:ext uri="{FF2B5EF4-FFF2-40B4-BE49-F238E27FC236}">
                <a16:creationId xmlns:a16="http://schemas.microsoft.com/office/drawing/2014/main" id="{3B74096E-F452-9749-81A4-26CF8DF49D15}"/>
              </a:ext>
            </a:extLst>
          </p:cNvPr>
          <p:cNvPicPr>
            <a:picLocks noChangeAspect="1"/>
          </p:cNvPicPr>
          <p:nvPr/>
        </p:nvPicPr>
        <p:blipFill>
          <a:blip r:embed="rId5"/>
          <a:stretch>
            <a:fillRect/>
          </a:stretch>
        </p:blipFill>
        <p:spPr>
          <a:xfrm>
            <a:off x="7626074" y="5586595"/>
            <a:ext cx="1062000" cy="1062000"/>
          </a:xfrm>
          <a:prstGeom prst="rect">
            <a:avLst/>
          </a:prstGeom>
        </p:spPr>
      </p:pic>
    </p:spTree>
    <p:extLst>
      <p:ext uri="{BB962C8B-B14F-4D97-AF65-F5344CB8AC3E}">
        <p14:creationId xmlns:p14="http://schemas.microsoft.com/office/powerpoint/2010/main" val="36718128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8-12-07 at 12.37.5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0702" y="2606777"/>
            <a:ext cx="5682593" cy="3581605"/>
          </a:xfrm>
          <a:prstGeom prst="rect">
            <a:avLst/>
          </a:prstGeom>
        </p:spPr>
      </p:pic>
      <p:sp>
        <p:nvSpPr>
          <p:cNvPr id="5" name="Rectangle 4"/>
          <p:cNvSpPr/>
          <p:nvPr/>
        </p:nvSpPr>
        <p:spPr>
          <a:xfrm>
            <a:off x="0" y="6234777"/>
            <a:ext cx="9143999" cy="1446550"/>
          </a:xfrm>
          <a:prstGeom prst="rect">
            <a:avLst/>
          </a:prstGeom>
        </p:spPr>
        <p:txBody>
          <a:bodyPr wrap="square">
            <a:spAutoFit/>
          </a:bodyPr>
          <a:lstStyle/>
          <a:p>
            <a:pPr algn="ctr"/>
            <a:r>
              <a:rPr lang="en-US" sz="2200" dirty="0">
                <a:solidFill>
                  <a:schemeClr val="bg1">
                    <a:lumMod val="50000"/>
                  </a:schemeClr>
                </a:solidFill>
                <a:latin typeface="Helvetica" panose="020B0604020202020204" pitchFamily="34" charset="0"/>
                <a:cs typeface="Helvetica" panose="020B0604020202020204" pitchFamily="34" charset="0"/>
                <a:hlinkClick r:id="rId4"/>
              </a:rPr>
              <a:t>https://genetics.opentargets.org</a:t>
            </a:r>
            <a:endParaRPr lang="en-US" sz="2200" dirty="0">
              <a:solidFill>
                <a:schemeClr val="bg1">
                  <a:lumMod val="50000"/>
                </a:schemeClr>
              </a:solidFill>
              <a:latin typeface="Helvetica" panose="020B0604020202020204" pitchFamily="34" charset="0"/>
              <a:cs typeface="Helvetica" panose="020B0604020202020204" pitchFamily="34" charset="0"/>
            </a:endParaRPr>
          </a:p>
          <a:p>
            <a:pPr algn="ctr"/>
            <a:endParaRPr lang="en-US" sz="2200" dirty="0">
              <a:solidFill>
                <a:schemeClr val="bg1">
                  <a:lumMod val="50000"/>
                </a:schemeClr>
              </a:solidFill>
              <a:latin typeface="Helvetica" panose="020B0604020202020204" pitchFamily="34" charset="0"/>
              <a:cs typeface="Helvetica" panose="020B0604020202020204" pitchFamily="34" charset="0"/>
            </a:endParaRPr>
          </a:p>
          <a:p>
            <a:pPr algn="ctr"/>
            <a:endParaRPr lang="en-US" sz="2200" dirty="0">
              <a:solidFill>
                <a:schemeClr val="bg1">
                  <a:lumMod val="50000"/>
                </a:schemeClr>
              </a:solidFill>
              <a:latin typeface="Helvetica" panose="020B0604020202020204" pitchFamily="34" charset="0"/>
              <a:cs typeface="Helvetica" panose="020B0604020202020204" pitchFamily="34" charset="0"/>
            </a:endParaRPr>
          </a:p>
          <a:p>
            <a:pPr algn="ctr"/>
            <a:endParaRPr lang="en-GB" sz="2200" dirty="0">
              <a:solidFill>
                <a:schemeClr val="bg1">
                  <a:lumMod val="50000"/>
                </a:schemeClr>
              </a:solidFill>
              <a:latin typeface="Helvetica" panose="020B0604020202020204" pitchFamily="34" charset="0"/>
              <a:cs typeface="Helvetica" panose="020B0604020202020204" pitchFamily="34" charset="0"/>
            </a:endParaRPr>
          </a:p>
        </p:txBody>
      </p:sp>
      <p:sp>
        <p:nvSpPr>
          <p:cNvPr id="3" name="Up Arrow 2">
            <a:extLst>
              <a:ext uri="{FF2B5EF4-FFF2-40B4-BE49-F238E27FC236}">
                <a16:creationId xmlns:a16="http://schemas.microsoft.com/office/drawing/2014/main" id="{2C306343-AF9A-EC42-B09D-AECB0217FD7F}"/>
              </a:ext>
            </a:extLst>
          </p:cNvPr>
          <p:cNvSpPr/>
          <p:nvPr/>
        </p:nvSpPr>
        <p:spPr>
          <a:xfrm rot="16200000">
            <a:off x="7504620" y="2487500"/>
            <a:ext cx="415867" cy="598516"/>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E4E9A73-F7E4-8B4D-9206-59268FC16650}"/>
              </a:ext>
            </a:extLst>
          </p:cNvPr>
          <p:cNvSpPr/>
          <p:nvPr/>
        </p:nvSpPr>
        <p:spPr>
          <a:xfrm>
            <a:off x="218087" y="1143353"/>
            <a:ext cx="8707820" cy="1143455"/>
          </a:xfrm>
          <a:prstGeom prst="rect">
            <a:avLst/>
          </a:prstGeom>
        </p:spPr>
        <p:txBody>
          <a:bodyPr wrap="square">
            <a:spAutoFit/>
          </a:bodyPr>
          <a:lstStyle/>
          <a:p>
            <a:pPr>
              <a:lnSpc>
                <a:spcPct val="150000"/>
              </a:lnSpc>
            </a:pPr>
            <a:r>
              <a:rPr lang="en-US" sz="2400" dirty="0">
                <a:solidFill>
                  <a:srgbClr val="4F81BD"/>
                </a:solidFill>
                <a:latin typeface="Helvetica" pitchFamily="2" charset="0"/>
              </a:rPr>
              <a:t>Which targets are implicated in disease from common variant genetic analysis?</a:t>
            </a:r>
            <a:endParaRPr lang="en-US" sz="2400" dirty="0">
              <a:solidFill>
                <a:srgbClr val="4F81BD"/>
              </a:solidFill>
            </a:endParaRPr>
          </a:p>
        </p:txBody>
      </p:sp>
      <p:sp>
        <p:nvSpPr>
          <p:cNvPr id="8" name="Title 8">
            <a:extLst>
              <a:ext uri="{FF2B5EF4-FFF2-40B4-BE49-F238E27FC236}">
                <a16:creationId xmlns:a16="http://schemas.microsoft.com/office/drawing/2014/main" id="{6CC20972-7713-BD48-8325-B42B7B5E0D45}"/>
              </a:ext>
            </a:extLst>
          </p:cNvPr>
          <p:cNvSpPr txBox="1">
            <a:spLocks/>
          </p:cNvSpPr>
          <p:nvPr/>
        </p:nvSpPr>
        <p:spPr>
          <a:xfrm>
            <a:off x="-2" y="76302"/>
            <a:ext cx="9143999" cy="775036"/>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4000" dirty="0">
                <a:ea typeface="Calibri"/>
                <a:sym typeface="Calibri"/>
              </a:rPr>
              <a:t>Key question</a:t>
            </a:r>
          </a:p>
        </p:txBody>
      </p:sp>
    </p:spTree>
    <p:extLst>
      <p:ext uri="{BB962C8B-B14F-4D97-AF65-F5344CB8AC3E}">
        <p14:creationId xmlns:p14="http://schemas.microsoft.com/office/powerpoint/2010/main" val="4115069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7-06-09 at 11.12.15.png"/>
          <p:cNvPicPr>
            <a:picLocks noChangeAspect="1"/>
          </p:cNvPicPr>
          <p:nvPr/>
        </p:nvPicPr>
        <p:blipFill rotWithShape="1">
          <a:blip r:embed="rId3">
            <a:extLst>
              <a:ext uri="{28A0092B-C50C-407E-A947-70E740481C1C}">
                <a14:useLocalDpi xmlns:a14="http://schemas.microsoft.com/office/drawing/2010/main" val="0"/>
              </a:ext>
            </a:extLst>
          </a:blip>
          <a:srcRect l="72518" t="8089" r="2837" b="12000"/>
          <a:stretch/>
        </p:blipFill>
        <p:spPr>
          <a:xfrm>
            <a:off x="28683530" y="37607828"/>
            <a:ext cx="1374636" cy="1367998"/>
          </a:xfrm>
          <a:prstGeom prst="rect">
            <a:avLst/>
          </a:prstGeom>
        </p:spPr>
      </p:pic>
      <p:pic>
        <p:nvPicPr>
          <p:cNvPr id="12" name="Picture 11" descr="Screen Shot 2017-06-09 at 11.12.15.png"/>
          <p:cNvPicPr>
            <a:picLocks noChangeAspect="1"/>
          </p:cNvPicPr>
          <p:nvPr/>
        </p:nvPicPr>
        <p:blipFill rotWithShape="1">
          <a:blip r:embed="rId3">
            <a:extLst>
              <a:ext uri="{28A0092B-C50C-407E-A947-70E740481C1C}">
                <a14:useLocalDpi xmlns:a14="http://schemas.microsoft.com/office/drawing/2010/main" val="0"/>
              </a:ext>
            </a:extLst>
          </a:blip>
          <a:srcRect l="37564" t="8089" r="37761" b="12000"/>
          <a:stretch/>
        </p:blipFill>
        <p:spPr>
          <a:xfrm>
            <a:off x="27027308" y="37607828"/>
            <a:ext cx="1376280" cy="1367998"/>
          </a:xfrm>
          <a:prstGeom prst="rect">
            <a:avLst/>
          </a:prstGeom>
        </p:spPr>
      </p:pic>
      <p:pic>
        <p:nvPicPr>
          <p:cNvPr id="13" name="Picture 12" descr="Screen Shot 2017-06-09 at 11.12.15.png"/>
          <p:cNvPicPr>
            <a:picLocks noChangeAspect="1"/>
          </p:cNvPicPr>
          <p:nvPr/>
        </p:nvPicPr>
        <p:blipFill rotWithShape="1">
          <a:blip r:embed="rId3">
            <a:extLst>
              <a:ext uri="{28A0092B-C50C-407E-A947-70E740481C1C}">
                <a14:useLocalDpi xmlns:a14="http://schemas.microsoft.com/office/drawing/2010/main" val="0"/>
              </a:ext>
            </a:extLst>
          </a:blip>
          <a:srcRect l="2739" t="8089" r="72437" b="12000"/>
          <a:stretch/>
        </p:blipFill>
        <p:spPr>
          <a:xfrm>
            <a:off x="25362743" y="37607828"/>
            <a:ext cx="1384623" cy="1367998"/>
          </a:xfrm>
          <a:prstGeom prst="rect">
            <a:avLst/>
          </a:prstGeom>
        </p:spPr>
      </p:pic>
      <p:pic>
        <p:nvPicPr>
          <p:cNvPr id="14" name="Picture 13" descr="Screen Shot 2017-06-09 at 11.12.15.png"/>
          <p:cNvPicPr>
            <a:picLocks noChangeAspect="1"/>
          </p:cNvPicPr>
          <p:nvPr/>
        </p:nvPicPr>
        <p:blipFill rotWithShape="1">
          <a:blip r:embed="rId3">
            <a:extLst>
              <a:ext uri="{28A0092B-C50C-407E-A947-70E740481C1C}">
                <a14:useLocalDpi xmlns:a14="http://schemas.microsoft.com/office/drawing/2010/main" val="0"/>
              </a:ext>
            </a:extLst>
          </a:blip>
          <a:srcRect l="72518" t="8089" r="2837" b="12000"/>
          <a:stretch/>
        </p:blipFill>
        <p:spPr>
          <a:xfrm>
            <a:off x="28835930" y="37760228"/>
            <a:ext cx="1374636" cy="1367998"/>
          </a:xfrm>
          <a:prstGeom prst="rect">
            <a:avLst/>
          </a:prstGeom>
        </p:spPr>
      </p:pic>
      <p:pic>
        <p:nvPicPr>
          <p:cNvPr id="15" name="Picture 14" descr="Screen Shot 2017-06-09 at 11.12.15.png"/>
          <p:cNvPicPr>
            <a:picLocks noChangeAspect="1"/>
          </p:cNvPicPr>
          <p:nvPr/>
        </p:nvPicPr>
        <p:blipFill rotWithShape="1">
          <a:blip r:embed="rId3">
            <a:extLst>
              <a:ext uri="{28A0092B-C50C-407E-A947-70E740481C1C}">
                <a14:useLocalDpi xmlns:a14="http://schemas.microsoft.com/office/drawing/2010/main" val="0"/>
              </a:ext>
            </a:extLst>
          </a:blip>
          <a:srcRect l="37564" t="8089" r="37761" b="12000"/>
          <a:stretch/>
        </p:blipFill>
        <p:spPr>
          <a:xfrm>
            <a:off x="27179708" y="37760228"/>
            <a:ext cx="1376280" cy="1367998"/>
          </a:xfrm>
          <a:prstGeom prst="rect">
            <a:avLst/>
          </a:prstGeom>
        </p:spPr>
      </p:pic>
      <p:pic>
        <p:nvPicPr>
          <p:cNvPr id="16" name="Picture 15" descr="Screen Shot 2017-06-09 at 11.12.15.png"/>
          <p:cNvPicPr>
            <a:picLocks noChangeAspect="1"/>
          </p:cNvPicPr>
          <p:nvPr/>
        </p:nvPicPr>
        <p:blipFill rotWithShape="1">
          <a:blip r:embed="rId3">
            <a:extLst>
              <a:ext uri="{28A0092B-C50C-407E-A947-70E740481C1C}">
                <a14:useLocalDpi xmlns:a14="http://schemas.microsoft.com/office/drawing/2010/main" val="0"/>
              </a:ext>
            </a:extLst>
          </a:blip>
          <a:srcRect l="2739" t="8089" r="72437" b="12000"/>
          <a:stretch/>
        </p:blipFill>
        <p:spPr>
          <a:xfrm>
            <a:off x="25515143" y="37760228"/>
            <a:ext cx="1384623" cy="1367998"/>
          </a:xfrm>
          <a:prstGeom prst="rect">
            <a:avLst/>
          </a:prstGeom>
        </p:spPr>
      </p:pic>
      <p:pic>
        <p:nvPicPr>
          <p:cNvPr id="17" name="Picture 16" descr="Screen Shot 2017-06-09 at 11.12.15.png"/>
          <p:cNvPicPr>
            <a:picLocks noChangeAspect="1"/>
          </p:cNvPicPr>
          <p:nvPr/>
        </p:nvPicPr>
        <p:blipFill rotWithShape="1">
          <a:blip r:embed="rId3">
            <a:extLst>
              <a:ext uri="{28A0092B-C50C-407E-A947-70E740481C1C}">
                <a14:useLocalDpi xmlns:a14="http://schemas.microsoft.com/office/drawing/2010/main" val="0"/>
              </a:ext>
            </a:extLst>
          </a:blip>
          <a:srcRect l="2739" t="8089" r="72437" b="12000"/>
          <a:stretch/>
        </p:blipFill>
        <p:spPr>
          <a:xfrm>
            <a:off x="25667543" y="37912628"/>
            <a:ext cx="1384623" cy="1367998"/>
          </a:xfrm>
          <a:prstGeom prst="rect">
            <a:avLst/>
          </a:prstGeom>
        </p:spPr>
      </p:pic>
      <p:sp>
        <p:nvSpPr>
          <p:cNvPr id="2" name="Rectangle 1"/>
          <p:cNvSpPr/>
          <p:nvPr/>
        </p:nvSpPr>
        <p:spPr>
          <a:xfrm>
            <a:off x="0" y="115755"/>
            <a:ext cx="9143999" cy="810478"/>
          </a:xfrm>
          <a:prstGeom prst="rect">
            <a:avLst/>
          </a:prstGeom>
        </p:spPr>
        <p:txBody>
          <a:bodyPr wrap="square">
            <a:spAutoFit/>
          </a:bodyPr>
          <a:lstStyle/>
          <a:p>
            <a:pPr algn="ctr">
              <a:lnSpc>
                <a:spcPct val="120000"/>
              </a:lnSpc>
              <a:spcAft>
                <a:spcPts val="1800"/>
              </a:spcAft>
            </a:pPr>
            <a:r>
              <a:rPr lang="en-US" sz="4000" dirty="0">
                <a:solidFill>
                  <a:srgbClr val="0091EB"/>
                </a:solidFill>
                <a:latin typeface="Helvetica"/>
                <a:cs typeface="Helvetica"/>
              </a:rPr>
              <a:t>Open Targets Genetics: data sources</a:t>
            </a:r>
          </a:p>
        </p:txBody>
      </p:sp>
      <p:sp>
        <p:nvSpPr>
          <p:cNvPr id="52" name="TextBox 51"/>
          <p:cNvSpPr txBox="1"/>
          <p:nvPr/>
        </p:nvSpPr>
        <p:spPr>
          <a:xfrm>
            <a:off x="243904" y="6114705"/>
            <a:ext cx="8742112" cy="400110"/>
          </a:xfrm>
          <a:prstGeom prst="rect">
            <a:avLst/>
          </a:prstGeom>
          <a:noFill/>
        </p:spPr>
        <p:txBody>
          <a:bodyPr wrap="square" rtlCol="0">
            <a:spAutoFit/>
          </a:bodyPr>
          <a:lstStyle/>
          <a:p>
            <a:pPr algn="ctr"/>
            <a:r>
              <a:rPr lang="en-GB" sz="2000" dirty="0">
                <a:solidFill>
                  <a:srgbClr val="0000FF"/>
                </a:solidFill>
                <a:latin typeface="Helvetica"/>
                <a:cs typeface="Helvetica"/>
              </a:rPr>
              <a:t>https://genetics-</a:t>
            </a:r>
            <a:r>
              <a:rPr lang="en-GB" sz="2000" dirty="0" err="1">
                <a:solidFill>
                  <a:srgbClr val="0000FF"/>
                </a:solidFill>
                <a:latin typeface="Helvetica"/>
                <a:cs typeface="Helvetica"/>
              </a:rPr>
              <a:t>docs.opentargets.org</a:t>
            </a:r>
            <a:r>
              <a:rPr lang="en-GB" sz="2000" dirty="0">
                <a:solidFill>
                  <a:srgbClr val="0000FF"/>
                </a:solidFill>
                <a:latin typeface="Helvetica"/>
                <a:cs typeface="Helvetica"/>
              </a:rPr>
              <a:t>/our-approach/data-sources</a:t>
            </a:r>
          </a:p>
        </p:txBody>
      </p:sp>
      <p:sp>
        <p:nvSpPr>
          <p:cNvPr id="53" name="Rounded Rectangle 52">
            <a:extLst>
              <a:ext uri="{FF2B5EF4-FFF2-40B4-BE49-F238E27FC236}">
                <a16:creationId xmlns:a16="http://schemas.microsoft.com/office/drawing/2014/main" id="{46442BB1-FA16-1C47-AD28-295D08450C95}"/>
              </a:ext>
            </a:extLst>
          </p:cNvPr>
          <p:cNvSpPr/>
          <p:nvPr/>
        </p:nvSpPr>
        <p:spPr>
          <a:xfrm>
            <a:off x="223315" y="1641354"/>
            <a:ext cx="4281838" cy="3099523"/>
          </a:xfrm>
          <a:prstGeom prst="roundRect">
            <a:avLst/>
          </a:prstGeom>
          <a:solidFill>
            <a:schemeClr val="bg1">
              <a:lumMod val="75000"/>
              <a:alpha val="14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a:cs typeface="Helvetica"/>
            </a:endParaRPr>
          </a:p>
        </p:txBody>
      </p:sp>
      <p:sp>
        <p:nvSpPr>
          <p:cNvPr id="54" name="Rounded Rectangle 53">
            <a:extLst>
              <a:ext uri="{FF2B5EF4-FFF2-40B4-BE49-F238E27FC236}">
                <a16:creationId xmlns:a16="http://schemas.microsoft.com/office/drawing/2014/main" id="{2F43996B-4325-1843-BBD8-60B4E35814BF}"/>
              </a:ext>
            </a:extLst>
          </p:cNvPr>
          <p:cNvSpPr/>
          <p:nvPr/>
        </p:nvSpPr>
        <p:spPr>
          <a:xfrm>
            <a:off x="4738991" y="1647372"/>
            <a:ext cx="4212888" cy="3093506"/>
          </a:xfrm>
          <a:prstGeom prst="roundRect">
            <a:avLst/>
          </a:prstGeom>
          <a:solidFill>
            <a:srgbClr val="BFBFBF">
              <a:alpha val="14000"/>
            </a:srgbClr>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a:cs typeface="Helvetica"/>
            </a:endParaRPr>
          </a:p>
        </p:txBody>
      </p:sp>
      <p:sp>
        <p:nvSpPr>
          <p:cNvPr id="55" name="Google Shape;337;p50"/>
          <p:cNvSpPr txBox="1"/>
          <p:nvPr/>
        </p:nvSpPr>
        <p:spPr>
          <a:xfrm>
            <a:off x="4738991" y="1695418"/>
            <a:ext cx="4212888" cy="623100"/>
          </a:xfrm>
          <a:prstGeom prst="rect">
            <a:avLst/>
          </a:prstGeom>
          <a:noFill/>
          <a:ln>
            <a:noFill/>
          </a:ln>
        </p:spPr>
        <p:txBody>
          <a:bodyPr spcFirstLastPara="1" wrap="square" lIns="68575" tIns="34275" rIns="68575" bIns="34275" anchor="t" anchorCtr="0">
            <a:noAutofit/>
          </a:bodyPr>
          <a:lstStyle/>
          <a:p>
            <a:pPr algn="ctr"/>
            <a:r>
              <a:rPr lang="en-GB" sz="1800" dirty="0">
                <a:solidFill>
                  <a:srgbClr val="FF0000"/>
                </a:solidFill>
                <a:latin typeface="Helvetica"/>
                <a:ea typeface="Calibri"/>
                <a:cs typeface="Helvetica"/>
                <a:sym typeface="Calibri"/>
              </a:rPr>
              <a:t>Functional Genomics</a:t>
            </a:r>
            <a:endParaRPr sz="1100" dirty="0">
              <a:latin typeface="Helvetica"/>
              <a:cs typeface="Helvetica"/>
            </a:endParaRPr>
          </a:p>
          <a:p>
            <a:pPr algn="ctr"/>
            <a:r>
              <a:rPr lang="en-GB" sz="1800" dirty="0">
                <a:solidFill>
                  <a:srgbClr val="4F81BD"/>
                </a:solidFill>
                <a:latin typeface="Helvetica"/>
                <a:ea typeface="Calibri"/>
                <a:cs typeface="Helvetica"/>
                <a:sym typeface="Calibri"/>
              </a:rPr>
              <a:t>Variant – Gene</a:t>
            </a:r>
            <a:endParaRPr sz="1100" dirty="0">
              <a:solidFill>
                <a:srgbClr val="4F81BD"/>
              </a:solidFill>
              <a:latin typeface="Helvetica"/>
              <a:cs typeface="Helvetica"/>
            </a:endParaRPr>
          </a:p>
        </p:txBody>
      </p:sp>
      <p:pic>
        <p:nvPicPr>
          <p:cNvPr id="60" name="Google Shape;352;p50"/>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2154257" y="2648778"/>
            <a:ext cx="2107638" cy="603968"/>
          </a:xfrm>
          <a:prstGeom prst="rect">
            <a:avLst/>
          </a:prstGeom>
          <a:noFill/>
          <a:ln>
            <a:noFill/>
          </a:ln>
        </p:spPr>
      </p:pic>
      <p:sp>
        <p:nvSpPr>
          <p:cNvPr id="61" name="Google Shape;354;p50"/>
          <p:cNvSpPr txBox="1"/>
          <p:nvPr/>
        </p:nvSpPr>
        <p:spPr>
          <a:xfrm>
            <a:off x="1967142" y="3309606"/>
            <a:ext cx="2481871" cy="438600"/>
          </a:xfrm>
          <a:prstGeom prst="rect">
            <a:avLst/>
          </a:prstGeom>
          <a:noFill/>
          <a:ln>
            <a:noFill/>
          </a:ln>
        </p:spPr>
        <p:txBody>
          <a:bodyPr spcFirstLastPara="1" wrap="square" lIns="68575" tIns="34275" rIns="68575" bIns="34275" anchor="t" anchorCtr="0">
            <a:noAutofit/>
          </a:bodyPr>
          <a:lstStyle/>
          <a:p>
            <a:pPr algn="ctr">
              <a:lnSpc>
                <a:spcPct val="120000"/>
              </a:lnSpc>
            </a:pPr>
            <a:r>
              <a:rPr lang="en-GB" dirty="0">
                <a:solidFill>
                  <a:srgbClr val="4F81BD"/>
                </a:solidFill>
                <a:latin typeface="Helvetica"/>
                <a:ea typeface="Calibri"/>
                <a:cs typeface="Helvetica"/>
                <a:sym typeface="Calibri"/>
              </a:rPr>
              <a:t>Full summary statistics</a:t>
            </a:r>
            <a:endParaRPr lang="en-GB" sz="1200" dirty="0">
              <a:solidFill>
                <a:srgbClr val="4F81BD"/>
              </a:solidFill>
              <a:latin typeface="Helvetica"/>
              <a:cs typeface="Helvetica"/>
            </a:endParaRPr>
          </a:p>
          <a:p>
            <a:pPr algn="ctr">
              <a:lnSpc>
                <a:spcPct val="120000"/>
              </a:lnSpc>
            </a:pPr>
            <a:r>
              <a:rPr lang="en-GB" sz="1200" dirty="0">
                <a:solidFill>
                  <a:srgbClr val="4F81BD"/>
                </a:solidFill>
                <a:latin typeface="Helvetica"/>
                <a:cs typeface="Helvetica"/>
              </a:rPr>
              <a:t>Neale and colleagues v1</a:t>
            </a:r>
          </a:p>
          <a:p>
            <a:pPr algn="ctr">
              <a:lnSpc>
                <a:spcPct val="120000"/>
              </a:lnSpc>
            </a:pPr>
            <a:r>
              <a:rPr lang="en-GB" sz="1200" dirty="0">
                <a:solidFill>
                  <a:srgbClr val="4F81BD"/>
                </a:solidFill>
                <a:latin typeface="Helvetica"/>
                <a:cs typeface="Helvetica"/>
              </a:rPr>
              <a:t>337,199 individuals</a:t>
            </a:r>
          </a:p>
          <a:p>
            <a:pPr algn="ctr">
              <a:lnSpc>
                <a:spcPct val="120000"/>
              </a:lnSpc>
            </a:pPr>
            <a:r>
              <a:rPr lang="en-GB" sz="1200" dirty="0">
                <a:solidFill>
                  <a:srgbClr val="4F81BD"/>
                </a:solidFill>
                <a:latin typeface="Helvetica"/>
                <a:cs typeface="Helvetica"/>
              </a:rPr>
              <a:t>2,419 traits</a:t>
            </a:r>
            <a:endParaRPr sz="1200" dirty="0">
              <a:solidFill>
                <a:srgbClr val="4F81BD"/>
              </a:solidFill>
              <a:latin typeface="Helvetica"/>
              <a:cs typeface="Helvetica"/>
            </a:endParaRPr>
          </a:p>
        </p:txBody>
      </p:sp>
      <p:sp>
        <p:nvSpPr>
          <p:cNvPr id="62" name="Google Shape;357;p50"/>
          <p:cNvSpPr txBox="1"/>
          <p:nvPr/>
        </p:nvSpPr>
        <p:spPr>
          <a:xfrm>
            <a:off x="243904" y="3307570"/>
            <a:ext cx="1695867" cy="438600"/>
          </a:xfrm>
          <a:prstGeom prst="rect">
            <a:avLst/>
          </a:prstGeom>
          <a:noFill/>
          <a:ln>
            <a:noFill/>
          </a:ln>
        </p:spPr>
        <p:txBody>
          <a:bodyPr spcFirstLastPara="1" wrap="square" lIns="68575" tIns="34275" rIns="68575" bIns="34275" anchor="t" anchorCtr="0">
            <a:noAutofit/>
          </a:bodyPr>
          <a:lstStyle/>
          <a:p>
            <a:pPr algn="ctr"/>
            <a:r>
              <a:rPr lang="en-GB" dirty="0">
                <a:solidFill>
                  <a:srgbClr val="4F81BD"/>
                </a:solidFill>
                <a:latin typeface="Helvetica"/>
                <a:ea typeface="Calibri"/>
                <a:cs typeface="Helvetica"/>
                <a:sym typeface="Calibri"/>
              </a:rPr>
              <a:t>SNP-trait </a:t>
            </a:r>
          </a:p>
          <a:p>
            <a:pPr algn="ctr"/>
            <a:r>
              <a:rPr lang="en-GB" dirty="0">
                <a:solidFill>
                  <a:srgbClr val="4F81BD"/>
                </a:solidFill>
                <a:latin typeface="Helvetica"/>
                <a:ea typeface="Calibri"/>
                <a:cs typeface="Helvetica"/>
                <a:sym typeface="Calibri"/>
              </a:rPr>
              <a:t>associations</a:t>
            </a:r>
          </a:p>
          <a:p>
            <a:pPr algn="ctr"/>
            <a:endParaRPr sz="1200" dirty="0">
              <a:solidFill>
                <a:srgbClr val="4F81BD"/>
              </a:solidFill>
              <a:latin typeface="Helvetica"/>
              <a:cs typeface="Helvetica"/>
            </a:endParaRPr>
          </a:p>
        </p:txBody>
      </p:sp>
      <p:pic>
        <p:nvPicPr>
          <p:cNvPr id="63" name="Picture 62">
            <a:extLst>
              <a:ext uri="{FF2B5EF4-FFF2-40B4-BE49-F238E27FC236}">
                <a16:creationId xmlns:a16="http://schemas.microsoft.com/office/drawing/2014/main" id="{01E6F0C4-F1D0-0345-8D61-031FBBE7FFA2}"/>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57583" y="2646087"/>
            <a:ext cx="1190005" cy="609351"/>
          </a:xfrm>
          <a:prstGeom prst="rect">
            <a:avLst/>
          </a:prstGeom>
        </p:spPr>
      </p:pic>
      <p:pic>
        <p:nvPicPr>
          <p:cNvPr id="64" name="Picture 63">
            <a:extLst>
              <a:ext uri="{FF2B5EF4-FFF2-40B4-BE49-F238E27FC236}">
                <a16:creationId xmlns:a16="http://schemas.microsoft.com/office/drawing/2014/main" id="{34E238F1-4D97-1844-A8A3-B4E94696A063}"/>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042674" y="3828436"/>
            <a:ext cx="2719605" cy="485805"/>
          </a:xfrm>
          <a:prstGeom prst="rect">
            <a:avLst/>
          </a:prstGeom>
        </p:spPr>
      </p:pic>
      <p:pic>
        <p:nvPicPr>
          <p:cNvPr id="65" name="Picture 64">
            <a:extLst>
              <a:ext uri="{FF2B5EF4-FFF2-40B4-BE49-F238E27FC236}">
                <a16:creationId xmlns:a16="http://schemas.microsoft.com/office/drawing/2014/main" id="{1B6112BB-0727-E44A-A154-27E6009174C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042674" y="3111326"/>
            <a:ext cx="2787304" cy="525194"/>
          </a:xfrm>
          <a:prstGeom prst="rect">
            <a:avLst/>
          </a:prstGeom>
        </p:spPr>
      </p:pic>
      <p:pic>
        <p:nvPicPr>
          <p:cNvPr id="66" name="Picture 65">
            <a:extLst>
              <a:ext uri="{FF2B5EF4-FFF2-40B4-BE49-F238E27FC236}">
                <a16:creationId xmlns:a16="http://schemas.microsoft.com/office/drawing/2014/main" id="{10EAC150-31A6-254D-885B-D5033911677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884844" y="2372559"/>
            <a:ext cx="2727659" cy="552437"/>
          </a:xfrm>
          <a:prstGeom prst="rect">
            <a:avLst/>
          </a:prstGeom>
        </p:spPr>
      </p:pic>
      <p:sp>
        <p:nvSpPr>
          <p:cNvPr id="81" name="Google Shape;336;p50"/>
          <p:cNvSpPr txBox="1"/>
          <p:nvPr/>
        </p:nvSpPr>
        <p:spPr>
          <a:xfrm>
            <a:off x="457584" y="1762241"/>
            <a:ext cx="3813300" cy="623100"/>
          </a:xfrm>
          <a:prstGeom prst="rect">
            <a:avLst/>
          </a:prstGeom>
          <a:noFill/>
          <a:ln>
            <a:noFill/>
          </a:ln>
        </p:spPr>
        <p:txBody>
          <a:bodyPr spcFirstLastPara="1" wrap="square" lIns="68575" tIns="34275" rIns="68575" bIns="34275" anchor="t" anchorCtr="0">
            <a:noAutofit/>
          </a:bodyPr>
          <a:lstStyle/>
          <a:p>
            <a:pPr algn="ctr"/>
            <a:r>
              <a:rPr lang="en-US" sz="1800" dirty="0">
                <a:solidFill>
                  <a:srgbClr val="FF0000"/>
                </a:solidFill>
                <a:latin typeface="Helvetica"/>
                <a:ea typeface="Calibri"/>
                <a:cs typeface="Helvetica"/>
                <a:sym typeface="Calibri"/>
              </a:rPr>
              <a:t>Human genetics</a:t>
            </a:r>
            <a:endParaRPr sz="1100" dirty="0">
              <a:latin typeface="Helvetica"/>
              <a:cs typeface="Helvetica"/>
            </a:endParaRPr>
          </a:p>
          <a:p>
            <a:pPr algn="ctr"/>
            <a:r>
              <a:rPr lang="en-GB" sz="1800" dirty="0">
                <a:solidFill>
                  <a:srgbClr val="4F81BD"/>
                </a:solidFill>
                <a:latin typeface="Helvetica"/>
                <a:ea typeface="Calibri"/>
                <a:cs typeface="Helvetica"/>
                <a:sym typeface="Calibri"/>
              </a:rPr>
              <a:t>Variant (</a:t>
            </a:r>
            <a:r>
              <a:rPr lang="en-GB" sz="1800" dirty="0" err="1">
                <a:solidFill>
                  <a:srgbClr val="4F81BD"/>
                </a:solidFill>
                <a:latin typeface="Helvetica"/>
                <a:ea typeface="Calibri"/>
                <a:cs typeface="Helvetica"/>
                <a:sym typeface="Calibri"/>
              </a:rPr>
              <a:t>GnomAD</a:t>
            </a:r>
            <a:r>
              <a:rPr lang="en-GB" sz="1800" dirty="0">
                <a:solidFill>
                  <a:srgbClr val="4F81BD"/>
                </a:solidFill>
                <a:latin typeface="Helvetica"/>
                <a:ea typeface="Calibri"/>
                <a:cs typeface="Helvetica"/>
                <a:sym typeface="Calibri"/>
              </a:rPr>
              <a:t>) – Trait (study)</a:t>
            </a:r>
            <a:endParaRPr sz="1100" dirty="0">
              <a:solidFill>
                <a:srgbClr val="4F81BD"/>
              </a:solidFill>
              <a:latin typeface="Helvetica"/>
              <a:cs typeface="Helvetica"/>
            </a:endParaRPr>
          </a:p>
        </p:txBody>
      </p:sp>
      <p:pic>
        <p:nvPicPr>
          <p:cNvPr id="3" name="Picture 2" descr="gtex2.png"/>
          <p:cNvPicPr>
            <a:picLocks noChangeAspect="1"/>
          </p:cNvPicPr>
          <p:nvPr/>
        </p:nvPicPr>
        <p:blipFill rotWithShape="1">
          <a:blip r:embed="rId9">
            <a:extLst>
              <a:ext uri="{28A0092B-C50C-407E-A947-70E740481C1C}">
                <a14:useLocalDpi xmlns:a14="http://schemas.microsoft.com/office/drawing/2010/main" val="0"/>
              </a:ext>
            </a:extLst>
          </a:blip>
          <a:srcRect r="41378"/>
          <a:stretch/>
        </p:blipFill>
        <p:spPr>
          <a:xfrm>
            <a:off x="7829978" y="2446455"/>
            <a:ext cx="812893" cy="180000"/>
          </a:xfrm>
          <a:prstGeom prst="rect">
            <a:avLst/>
          </a:prstGeom>
        </p:spPr>
      </p:pic>
      <p:sp>
        <p:nvSpPr>
          <p:cNvPr id="86" name="Google Shape;354;p50"/>
          <p:cNvSpPr txBox="1"/>
          <p:nvPr/>
        </p:nvSpPr>
        <p:spPr>
          <a:xfrm>
            <a:off x="7482870" y="2598163"/>
            <a:ext cx="1469009" cy="438600"/>
          </a:xfrm>
          <a:prstGeom prst="rect">
            <a:avLst/>
          </a:prstGeom>
          <a:noFill/>
          <a:ln>
            <a:noFill/>
          </a:ln>
        </p:spPr>
        <p:txBody>
          <a:bodyPr spcFirstLastPara="1" wrap="square" lIns="68575" tIns="34275" rIns="68575" bIns="34275" anchor="t" anchorCtr="0">
            <a:noAutofit/>
          </a:bodyPr>
          <a:lstStyle/>
          <a:p>
            <a:pPr algn="ctr">
              <a:lnSpc>
                <a:spcPct val="120000"/>
              </a:lnSpc>
            </a:pPr>
            <a:r>
              <a:rPr lang="en-GB" sz="1200" dirty="0">
                <a:solidFill>
                  <a:srgbClr val="4F81BD"/>
                </a:solidFill>
                <a:latin typeface="Helvetica"/>
                <a:cs typeface="Helvetica"/>
              </a:rPr>
              <a:t>Sun et al. 2018 </a:t>
            </a:r>
            <a:endParaRPr sz="1200" dirty="0">
              <a:solidFill>
                <a:srgbClr val="4F81BD"/>
              </a:solidFill>
              <a:latin typeface="Helvetica"/>
              <a:cs typeface="Helvetica"/>
            </a:endParaRPr>
          </a:p>
        </p:txBody>
      </p:sp>
      <p:sp>
        <p:nvSpPr>
          <p:cNvPr id="87" name="Google Shape;354;p50"/>
          <p:cNvSpPr txBox="1"/>
          <p:nvPr/>
        </p:nvSpPr>
        <p:spPr>
          <a:xfrm>
            <a:off x="7370926" y="3845882"/>
            <a:ext cx="1469009" cy="438600"/>
          </a:xfrm>
          <a:prstGeom prst="rect">
            <a:avLst/>
          </a:prstGeom>
          <a:noFill/>
          <a:ln>
            <a:noFill/>
          </a:ln>
        </p:spPr>
        <p:txBody>
          <a:bodyPr spcFirstLastPara="1" wrap="square" lIns="68575" tIns="34275" rIns="68575" bIns="34275" anchor="t" anchorCtr="0">
            <a:noAutofit/>
          </a:bodyPr>
          <a:lstStyle/>
          <a:p>
            <a:pPr algn="ctr">
              <a:lnSpc>
                <a:spcPct val="120000"/>
              </a:lnSpc>
            </a:pPr>
            <a:r>
              <a:rPr lang="en-GB" sz="1200" dirty="0" err="1">
                <a:solidFill>
                  <a:srgbClr val="4F81BD"/>
                </a:solidFill>
                <a:latin typeface="Helvetica"/>
                <a:cs typeface="Helvetica"/>
              </a:rPr>
              <a:t>Ensembl</a:t>
            </a:r>
            <a:endParaRPr lang="en-GB" sz="1200" dirty="0">
              <a:solidFill>
                <a:srgbClr val="4F81BD"/>
              </a:solidFill>
              <a:latin typeface="Helvetica"/>
              <a:cs typeface="Helvetica"/>
            </a:endParaRPr>
          </a:p>
          <a:p>
            <a:pPr algn="ctr">
              <a:lnSpc>
                <a:spcPct val="120000"/>
              </a:lnSpc>
            </a:pPr>
            <a:r>
              <a:rPr lang="en-GB" sz="1200" dirty="0">
                <a:solidFill>
                  <a:srgbClr val="4F81BD"/>
                </a:solidFill>
                <a:latin typeface="Helvetica"/>
                <a:cs typeface="Helvetica"/>
              </a:rPr>
              <a:t>VEP</a:t>
            </a:r>
            <a:endParaRPr sz="1200" dirty="0">
              <a:solidFill>
                <a:srgbClr val="4F81BD"/>
              </a:solidFill>
              <a:latin typeface="Helvetica"/>
              <a:cs typeface="Helvetica"/>
            </a:endParaRPr>
          </a:p>
        </p:txBody>
      </p:sp>
      <p:sp>
        <p:nvSpPr>
          <p:cNvPr id="88" name="Google Shape;354;p50"/>
          <p:cNvSpPr txBox="1"/>
          <p:nvPr/>
        </p:nvSpPr>
        <p:spPr>
          <a:xfrm>
            <a:off x="7239550" y="3091319"/>
            <a:ext cx="1469009" cy="438600"/>
          </a:xfrm>
          <a:prstGeom prst="rect">
            <a:avLst/>
          </a:prstGeom>
          <a:noFill/>
          <a:ln>
            <a:noFill/>
          </a:ln>
        </p:spPr>
        <p:txBody>
          <a:bodyPr spcFirstLastPara="1" wrap="square" lIns="68575" tIns="34275" rIns="68575" bIns="34275" anchor="t" anchorCtr="0">
            <a:noAutofit/>
          </a:bodyPr>
          <a:lstStyle/>
          <a:p>
            <a:pPr algn="ctr"/>
            <a:r>
              <a:rPr lang="en-GB" sz="1400" dirty="0">
                <a:solidFill>
                  <a:srgbClr val="4F81BD"/>
                </a:solidFill>
                <a:latin typeface="Helvetica"/>
                <a:cs typeface="Helvetica"/>
              </a:rPr>
              <a:t>*</a:t>
            </a:r>
          </a:p>
          <a:p>
            <a:pPr algn="ctr"/>
            <a:r>
              <a:rPr lang="en-GB" sz="1400" dirty="0">
                <a:solidFill>
                  <a:srgbClr val="4F81BD"/>
                </a:solidFill>
                <a:latin typeface="Helvetica"/>
                <a:cs typeface="Helvetica"/>
              </a:rPr>
              <a:t>**</a:t>
            </a:r>
          </a:p>
          <a:p>
            <a:pPr algn="ctr"/>
            <a:r>
              <a:rPr lang="en-GB" sz="1400" dirty="0">
                <a:solidFill>
                  <a:srgbClr val="4F81BD"/>
                </a:solidFill>
                <a:latin typeface="Helvetica"/>
                <a:cs typeface="Helvetica"/>
              </a:rPr>
              <a:t>***</a:t>
            </a:r>
            <a:endParaRPr sz="1400" dirty="0">
              <a:solidFill>
                <a:srgbClr val="4F81BD"/>
              </a:solidFill>
              <a:latin typeface="Helvetica"/>
              <a:cs typeface="Helvetica"/>
            </a:endParaRPr>
          </a:p>
        </p:txBody>
      </p:sp>
      <p:sp>
        <p:nvSpPr>
          <p:cNvPr id="89" name="Google Shape;354;p50"/>
          <p:cNvSpPr txBox="1"/>
          <p:nvPr/>
        </p:nvSpPr>
        <p:spPr>
          <a:xfrm>
            <a:off x="6921095" y="4965769"/>
            <a:ext cx="4061567" cy="438600"/>
          </a:xfrm>
          <a:prstGeom prst="rect">
            <a:avLst/>
          </a:prstGeom>
          <a:noFill/>
          <a:ln>
            <a:noFill/>
          </a:ln>
        </p:spPr>
        <p:txBody>
          <a:bodyPr spcFirstLastPara="1" wrap="square" lIns="68575" tIns="34275" rIns="68575" bIns="34275" anchor="t" anchorCtr="0">
            <a:noAutofit/>
          </a:bodyPr>
          <a:lstStyle/>
          <a:p>
            <a:pPr algn="just">
              <a:lnSpc>
                <a:spcPct val="50000"/>
              </a:lnSpc>
            </a:pPr>
            <a:r>
              <a:rPr lang="en-GB" sz="1400" dirty="0">
                <a:solidFill>
                  <a:srgbClr val="4F81BD"/>
                </a:solidFill>
                <a:latin typeface="Helvetica"/>
                <a:cs typeface="Helvetica"/>
              </a:rPr>
              <a:t>*    </a:t>
            </a:r>
            <a:r>
              <a:rPr lang="en-GB" sz="1400" dirty="0" err="1">
                <a:solidFill>
                  <a:srgbClr val="4F81BD"/>
                </a:solidFill>
                <a:latin typeface="Helvetica"/>
                <a:cs typeface="Helvetica"/>
              </a:rPr>
              <a:t>Javierre</a:t>
            </a:r>
            <a:r>
              <a:rPr lang="en-GB" sz="1400" dirty="0">
                <a:solidFill>
                  <a:srgbClr val="4F81BD"/>
                </a:solidFill>
                <a:latin typeface="Helvetica"/>
                <a:cs typeface="Helvetica"/>
              </a:rPr>
              <a:t> et al. 2016</a:t>
            </a:r>
          </a:p>
          <a:p>
            <a:pPr marL="285750" indent="-285750" algn="just">
              <a:lnSpc>
                <a:spcPct val="50000"/>
              </a:lnSpc>
              <a:buFontTx/>
              <a:buChar char="•"/>
            </a:pPr>
            <a:endParaRPr lang="en-GB" sz="1400" dirty="0">
              <a:solidFill>
                <a:srgbClr val="4F81BD"/>
              </a:solidFill>
              <a:latin typeface="Helvetica"/>
              <a:cs typeface="Helvetica"/>
            </a:endParaRPr>
          </a:p>
          <a:p>
            <a:pPr algn="just">
              <a:lnSpc>
                <a:spcPct val="50000"/>
              </a:lnSpc>
            </a:pPr>
            <a:r>
              <a:rPr lang="en-GB" sz="1400" dirty="0">
                <a:solidFill>
                  <a:srgbClr val="4F81BD"/>
                </a:solidFill>
                <a:latin typeface="Helvetica"/>
                <a:cs typeface="Helvetica"/>
              </a:rPr>
              <a:t>**  Andersson et al. 2014</a:t>
            </a:r>
          </a:p>
          <a:p>
            <a:pPr algn="just">
              <a:lnSpc>
                <a:spcPct val="50000"/>
              </a:lnSpc>
            </a:pPr>
            <a:endParaRPr lang="en-GB" sz="1400" dirty="0">
              <a:solidFill>
                <a:srgbClr val="4F81BD"/>
              </a:solidFill>
              <a:latin typeface="Helvetica"/>
              <a:cs typeface="Helvetica"/>
            </a:endParaRPr>
          </a:p>
          <a:p>
            <a:pPr algn="just">
              <a:lnSpc>
                <a:spcPct val="50000"/>
              </a:lnSpc>
            </a:pPr>
            <a:r>
              <a:rPr lang="en-GB" sz="1400" dirty="0">
                <a:solidFill>
                  <a:srgbClr val="4F81BD"/>
                </a:solidFill>
                <a:latin typeface="Helvetica"/>
                <a:cs typeface="Helvetica"/>
              </a:rPr>
              <a:t>*** </a:t>
            </a:r>
            <a:r>
              <a:rPr lang="en-GB" sz="1400" dirty="0" err="1">
                <a:solidFill>
                  <a:srgbClr val="4F81BD"/>
                </a:solidFill>
                <a:latin typeface="Helvetica"/>
                <a:cs typeface="Helvetica"/>
              </a:rPr>
              <a:t>Thruman</a:t>
            </a:r>
            <a:r>
              <a:rPr lang="en-GB" sz="1400" dirty="0">
                <a:solidFill>
                  <a:srgbClr val="4F81BD"/>
                </a:solidFill>
                <a:latin typeface="Helvetica"/>
                <a:cs typeface="Helvetica"/>
              </a:rPr>
              <a:t> et al. 2012</a:t>
            </a:r>
            <a:endParaRPr sz="1400" dirty="0">
              <a:solidFill>
                <a:srgbClr val="4F81BD"/>
              </a:solidFill>
              <a:latin typeface="Helvetica"/>
              <a:cs typeface="Helvetica"/>
            </a:endParaRPr>
          </a:p>
        </p:txBody>
      </p:sp>
    </p:spTree>
    <p:extLst>
      <p:ext uri="{BB962C8B-B14F-4D97-AF65-F5344CB8AC3E}">
        <p14:creationId xmlns:p14="http://schemas.microsoft.com/office/powerpoint/2010/main" val="17279818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7-06-09 at 11.12.15.png"/>
          <p:cNvPicPr>
            <a:picLocks noChangeAspect="1"/>
          </p:cNvPicPr>
          <p:nvPr/>
        </p:nvPicPr>
        <p:blipFill rotWithShape="1">
          <a:blip r:embed="rId3">
            <a:extLst>
              <a:ext uri="{28A0092B-C50C-407E-A947-70E740481C1C}">
                <a14:useLocalDpi xmlns:a14="http://schemas.microsoft.com/office/drawing/2010/main" val="0"/>
              </a:ext>
            </a:extLst>
          </a:blip>
          <a:srcRect l="72518" t="8089" r="2837" b="12000"/>
          <a:stretch/>
        </p:blipFill>
        <p:spPr>
          <a:xfrm>
            <a:off x="28683530" y="37607828"/>
            <a:ext cx="1374636" cy="1367998"/>
          </a:xfrm>
          <a:prstGeom prst="rect">
            <a:avLst/>
          </a:prstGeom>
        </p:spPr>
      </p:pic>
      <p:pic>
        <p:nvPicPr>
          <p:cNvPr id="12" name="Picture 11" descr="Screen Shot 2017-06-09 at 11.12.15.png"/>
          <p:cNvPicPr>
            <a:picLocks noChangeAspect="1"/>
          </p:cNvPicPr>
          <p:nvPr/>
        </p:nvPicPr>
        <p:blipFill rotWithShape="1">
          <a:blip r:embed="rId3">
            <a:extLst>
              <a:ext uri="{28A0092B-C50C-407E-A947-70E740481C1C}">
                <a14:useLocalDpi xmlns:a14="http://schemas.microsoft.com/office/drawing/2010/main" val="0"/>
              </a:ext>
            </a:extLst>
          </a:blip>
          <a:srcRect l="37564" t="8089" r="37761" b="12000"/>
          <a:stretch/>
        </p:blipFill>
        <p:spPr>
          <a:xfrm>
            <a:off x="27027308" y="37607828"/>
            <a:ext cx="1376280" cy="1367998"/>
          </a:xfrm>
          <a:prstGeom prst="rect">
            <a:avLst/>
          </a:prstGeom>
        </p:spPr>
      </p:pic>
      <p:pic>
        <p:nvPicPr>
          <p:cNvPr id="13" name="Picture 12" descr="Screen Shot 2017-06-09 at 11.12.15.png"/>
          <p:cNvPicPr>
            <a:picLocks noChangeAspect="1"/>
          </p:cNvPicPr>
          <p:nvPr/>
        </p:nvPicPr>
        <p:blipFill rotWithShape="1">
          <a:blip r:embed="rId3">
            <a:extLst>
              <a:ext uri="{28A0092B-C50C-407E-A947-70E740481C1C}">
                <a14:useLocalDpi xmlns:a14="http://schemas.microsoft.com/office/drawing/2010/main" val="0"/>
              </a:ext>
            </a:extLst>
          </a:blip>
          <a:srcRect l="2739" t="8089" r="72437" b="12000"/>
          <a:stretch/>
        </p:blipFill>
        <p:spPr>
          <a:xfrm>
            <a:off x="25362743" y="37607828"/>
            <a:ext cx="1384623" cy="1367998"/>
          </a:xfrm>
          <a:prstGeom prst="rect">
            <a:avLst/>
          </a:prstGeom>
        </p:spPr>
      </p:pic>
      <p:pic>
        <p:nvPicPr>
          <p:cNvPr id="14" name="Picture 13" descr="Screen Shot 2017-06-09 at 11.12.15.png"/>
          <p:cNvPicPr>
            <a:picLocks noChangeAspect="1"/>
          </p:cNvPicPr>
          <p:nvPr/>
        </p:nvPicPr>
        <p:blipFill rotWithShape="1">
          <a:blip r:embed="rId3">
            <a:extLst>
              <a:ext uri="{28A0092B-C50C-407E-A947-70E740481C1C}">
                <a14:useLocalDpi xmlns:a14="http://schemas.microsoft.com/office/drawing/2010/main" val="0"/>
              </a:ext>
            </a:extLst>
          </a:blip>
          <a:srcRect l="72518" t="8089" r="2837" b="12000"/>
          <a:stretch/>
        </p:blipFill>
        <p:spPr>
          <a:xfrm>
            <a:off x="28835930" y="37760228"/>
            <a:ext cx="1374636" cy="1367998"/>
          </a:xfrm>
          <a:prstGeom prst="rect">
            <a:avLst/>
          </a:prstGeom>
        </p:spPr>
      </p:pic>
      <p:pic>
        <p:nvPicPr>
          <p:cNvPr id="15" name="Picture 14" descr="Screen Shot 2017-06-09 at 11.12.15.png"/>
          <p:cNvPicPr>
            <a:picLocks noChangeAspect="1"/>
          </p:cNvPicPr>
          <p:nvPr/>
        </p:nvPicPr>
        <p:blipFill rotWithShape="1">
          <a:blip r:embed="rId3">
            <a:extLst>
              <a:ext uri="{28A0092B-C50C-407E-A947-70E740481C1C}">
                <a14:useLocalDpi xmlns:a14="http://schemas.microsoft.com/office/drawing/2010/main" val="0"/>
              </a:ext>
            </a:extLst>
          </a:blip>
          <a:srcRect l="37564" t="8089" r="37761" b="12000"/>
          <a:stretch/>
        </p:blipFill>
        <p:spPr>
          <a:xfrm>
            <a:off x="27179708" y="37760228"/>
            <a:ext cx="1376280" cy="1367998"/>
          </a:xfrm>
          <a:prstGeom prst="rect">
            <a:avLst/>
          </a:prstGeom>
        </p:spPr>
      </p:pic>
      <p:pic>
        <p:nvPicPr>
          <p:cNvPr id="16" name="Picture 15" descr="Screen Shot 2017-06-09 at 11.12.15.png"/>
          <p:cNvPicPr>
            <a:picLocks noChangeAspect="1"/>
          </p:cNvPicPr>
          <p:nvPr/>
        </p:nvPicPr>
        <p:blipFill rotWithShape="1">
          <a:blip r:embed="rId3">
            <a:extLst>
              <a:ext uri="{28A0092B-C50C-407E-A947-70E740481C1C}">
                <a14:useLocalDpi xmlns:a14="http://schemas.microsoft.com/office/drawing/2010/main" val="0"/>
              </a:ext>
            </a:extLst>
          </a:blip>
          <a:srcRect l="2739" t="8089" r="72437" b="12000"/>
          <a:stretch/>
        </p:blipFill>
        <p:spPr>
          <a:xfrm>
            <a:off x="25515143" y="37760228"/>
            <a:ext cx="1384623" cy="1367998"/>
          </a:xfrm>
          <a:prstGeom prst="rect">
            <a:avLst/>
          </a:prstGeom>
        </p:spPr>
      </p:pic>
      <p:pic>
        <p:nvPicPr>
          <p:cNvPr id="17" name="Picture 16" descr="Screen Shot 2017-06-09 at 11.12.15.png"/>
          <p:cNvPicPr>
            <a:picLocks noChangeAspect="1"/>
          </p:cNvPicPr>
          <p:nvPr/>
        </p:nvPicPr>
        <p:blipFill rotWithShape="1">
          <a:blip r:embed="rId3">
            <a:extLst>
              <a:ext uri="{28A0092B-C50C-407E-A947-70E740481C1C}">
                <a14:useLocalDpi xmlns:a14="http://schemas.microsoft.com/office/drawing/2010/main" val="0"/>
              </a:ext>
            </a:extLst>
          </a:blip>
          <a:srcRect l="2739" t="8089" r="72437" b="12000"/>
          <a:stretch/>
        </p:blipFill>
        <p:spPr>
          <a:xfrm>
            <a:off x="25667543" y="37912628"/>
            <a:ext cx="1384623" cy="1367998"/>
          </a:xfrm>
          <a:prstGeom prst="rect">
            <a:avLst/>
          </a:prstGeom>
        </p:spPr>
      </p:pic>
      <p:sp>
        <p:nvSpPr>
          <p:cNvPr id="2" name="Rectangle 1"/>
          <p:cNvSpPr/>
          <p:nvPr/>
        </p:nvSpPr>
        <p:spPr>
          <a:xfrm>
            <a:off x="0" y="115755"/>
            <a:ext cx="9143999" cy="810478"/>
          </a:xfrm>
          <a:prstGeom prst="rect">
            <a:avLst/>
          </a:prstGeom>
        </p:spPr>
        <p:txBody>
          <a:bodyPr wrap="square">
            <a:spAutoFit/>
          </a:bodyPr>
          <a:lstStyle/>
          <a:p>
            <a:pPr algn="ctr">
              <a:lnSpc>
                <a:spcPct val="120000"/>
              </a:lnSpc>
              <a:spcAft>
                <a:spcPts val="1800"/>
              </a:spcAft>
            </a:pPr>
            <a:r>
              <a:rPr lang="en-US" sz="4000" dirty="0">
                <a:solidFill>
                  <a:srgbClr val="0091EB"/>
                </a:solidFill>
                <a:latin typeface="Helvetica"/>
                <a:cs typeface="Helvetica"/>
              </a:rPr>
              <a:t>Open Targets Genetics: data model</a:t>
            </a:r>
          </a:p>
        </p:txBody>
      </p:sp>
      <p:sp>
        <p:nvSpPr>
          <p:cNvPr id="24" name="Google Shape;366;p51"/>
          <p:cNvSpPr/>
          <p:nvPr/>
        </p:nvSpPr>
        <p:spPr>
          <a:xfrm>
            <a:off x="855126" y="2099245"/>
            <a:ext cx="685800" cy="685800"/>
          </a:xfrm>
          <a:prstGeom prst="ellipse">
            <a:avLst/>
          </a:prstGeom>
          <a:solidFill>
            <a:srgbClr val="3389CA"/>
          </a:solidFill>
          <a:ln w="12700" cap="flat" cmpd="sng">
            <a:noFill/>
            <a:prstDash val="solid"/>
            <a:miter lim="800000"/>
            <a:headEnd type="none" w="sm" len="sm"/>
            <a:tailEnd type="none" w="sm" len="sm"/>
          </a:ln>
        </p:spPr>
        <p:txBody>
          <a:bodyPr spcFirstLastPara="1" wrap="square" lIns="68575" tIns="34275" rIns="68575" bIns="34275" anchor="ctr" anchorCtr="0">
            <a:noAutofit/>
          </a:bodyPr>
          <a:lstStyle/>
          <a:p>
            <a:pPr algn="ctr"/>
            <a:r>
              <a:rPr lang="en-GB" sz="2400" dirty="0">
                <a:solidFill>
                  <a:schemeClr val="bg1"/>
                </a:solidFill>
                <a:latin typeface="Calibri"/>
                <a:ea typeface="Calibri"/>
                <a:cs typeface="Calibri"/>
                <a:sym typeface="Calibri"/>
              </a:rPr>
              <a:t>S</a:t>
            </a:r>
            <a:endParaRPr sz="1100" dirty="0">
              <a:solidFill>
                <a:schemeClr val="bg1"/>
              </a:solidFill>
            </a:endParaRPr>
          </a:p>
        </p:txBody>
      </p:sp>
      <p:sp>
        <p:nvSpPr>
          <p:cNvPr id="25" name="Google Shape;367;p51"/>
          <p:cNvSpPr/>
          <p:nvPr/>
        </p:nvSpPr>
        <p:spPr>
          <a:xfrm>
            <a:off x="3101577" y="2073845"/>
            <a:ext cx="685800" cy="685800"/>
          </a:xfrm>
          <a:prstGeom prst="ellipse">
            <a:avLst/>
          </a:prstGeom>
          <a:solidFill>
            <a:srgbClr val="3389CA"/>
          </a:solidFill>
          <a:ln w="12700" cap="flat" cmpd="sng">
            <a:noFill/>
            <a:prstDash val="solid"/>
            <a:miter lim="800000"/>
            <a:headEnd type="none" w="sm" len="sm"/>
            <a:tailEnd type="none" w="sm" len="sm"/>
          </a:ln>
        </p:spPr>
        <p:txBody>
          <a:bodyPr spcFirstLastPara="1" wrap="square" lIns="68575" tIns="34275" rIns="68575" bIns="34275" anchor="ctr" anchorCtr="0">
            <a:noAutofit/>
          </a:bodyPr>
          <a:lstStyle/>
          <a:p>
            <a:pPr algn="ctr"/>
            <a:endParaRPr sz="2400" dirty="0">
              <a:solidFill>
                <a:srgbClr val="44546A"/>
              </a:solidFill>
              <a:latin typeface="Calibri"/>
              <a:ea typeface="Calibri"/>
              <a:cs typeface="Calibri"/>
              <a:sym typeface="Calibri"/>
            </a:endParaRPr>
          </a:p>
          <a:p>
            <a:pPr algn="ctr"/>
            <a:r>
              <a:rPr lang="en-GB" sz="2400" dirty="0">
                <a:solidFill>
                  <a:schemeClr val="bg1"/>
                </a:solidFill>
                <a:latin typeface="Calibri"/>
                <a:ea typeface="Calibri"/>
                <a:cs typeface="Calibri"/>
                <a:sym typeface="Calibri"/>
              </a:rPr>
              <a:t>V</a:t>
            </a:r>
            <a:r>
              <a:rPr lang="en-GB" sz="2400" baseline="-25000" dirty="0">
                <a:solidFill>
                  <a:schemeClr val="bg1"/>
                </a:solidFill>
                <a:latin typeface="Calibri"/>
                <a:ea typeface="Calibri"/>
                <a:cs typeface="Calibri"/>
                <a:sym typeface="Calibri"/>
              </a:rPr>
              <a:t>L</a:t>
            </a:r>
            <a:endParaRPr sz="1100" dirty="0">
              <a:solidFill>
                <a:schemeClr val="bg1"/>
              </a:solidFill>
            </a:endParaRPr>
          </a:p>
          <a:p>
            <a:pPr algn="ctr"/>
            <a:endParaRPr sz="2400" dirty="0">
              <a:solidFill>
                <a:srgbClr val="44546A"/>
              </a:solidFill>
              <a:latin typeface="Calibri"/>
              <a:ea typeface="Calibri"/>
              <a:cs typeface="Calibri"/>
              <a:sym typeface="Calibri"/>
            </a:endParaRPr>
          </a:p>
        </p:txBody>
      </p:sp>
      <p:sp>
        <p:nvSpPr>
          <p:cNvPr id="26" name="Google Shape;368;p51"/>
          <p:cNvSpPr/>
          <p:nvPr/>
        </p:nvSpPr>
        <p:spPr>
          <a:xfrm>
            <a:off x="7615733" y="2082776"/>
            <a:ext cx="685800" cy="685800"/>
          </a:xfrm>
          <a:prstGeom prst="ellipse">
            <a:avLst/>
          </a:prstGeom>
          <a:solidFill>
            <a:srgbClr val="3389CA"/>
          </a:solidFill>
          <a:ln w="12700" cap="flat" cmpd="sng">
            <a:noFill/>
            <a:prstDash val="solid"/>
            <a:miter lim="800000"/>
            <a:headEnd type="none" w="sm" len="sm"/>
            <a:tailEnd type="none" w="sm" len="sm"/>
          </a:ln>
        </p:spPr>
        <p:txBody>
          <a:bodyPr spcFirstLastPara="1" wrap="square" lIns="68575" tIns="34275" rIns="68575" bIns="34275" anchor="ctr" anchorCtr="0">
            <a:noAutofit/>
          </a:bodyPr>
          <a:lstStyle/>
          <a:p>
            <a:pPr algn="ctr"/>
            <a:endParaRPr sz="2400" dirty="0">
              <a:solidFill>
                <a:srgbClr val="44546A"/>
              </a:solidFill>
              <a:latin typeface="Calibri"/>
              <a:ea typeface="Calibri"/>
              <a:cs typeface="Calibri"/>
              <a:sym typeface="Calibri"/>
            </a:endParaRPr>
          </a:p>
          <a:p>
            <a:pPr algn="ctr"/>
            <a:r>
              <a:rPr lang="en-GB" sz="2400" dirty="0">
                <a:solidFill>
                  <a:schemeClr val="bg1"/>
                </a:solidFill>
                <a:latin typeface="Calibri"/>
                <a:ea typeface="Calibri"/>
                <a:cs typeface="Calibri"/>
                <a:sym typeface="Calibri"/>
              </a:rPr>
              <a:t>G</a:t>
            </a:r>
            <a:endParaRPr sz="1100" dirty="0">
              <a:solidFill>
                <a:schemeClr val="bg1"/>
              </a:solidFill>
            </a:endParaRPr>
          </a:p>
          <a:p>
            <a:pPr algn="ctr"/>
            <a:endParaRPr sz="2400" dirty="0">
              <a:solidFill>
                <a:srgbClr val="44546A"/>
              </a:solidFill>
              <a:latin typeface="Calibri"/>
              <a:ea typeface="Calibri"/>
              <a:cs typeface="Calibri"/>
              <a:sym typeface="Calibri"/>
            </a:endParaRPr>
          </a:p>
        </p:txBody>
      </p:sp>
      <p:cxnSp>
        <p:nvCxnSpPr>
          <p:cNvPr id="27" name="Google Shape;369;p51"/>
          <p:cNvCxnSpPr/>
          <p:nvPr/>
        </p:nvCxnSpPr>
        <p:spPr>
          <a:xfrm>
            <a:off x="1540926" y="2438375"/>
            <a:ext cx="1560600" cy="0"/>
          </a:xfrm>
          <a:prstGeom prst="straightConnector1">
            <a:avLst/>
          </a:prstGeom>
          <a:noFill/>
          <a:ln w="9525" cap="flat" cmpd="sng">
            <a:solidFill>
              <a:srgbClr val="000000"/>
            </a:solidFill>
            <a:prstDash val="solid"/>
            <a:miter lim="800000"/>
            <a:headEnd type="none" w="sm" len="sm"/>
            <a:tailEnd type="none" w="sm" len="sm"/>
          </a:ln>
        </p:spPr>
      </p:cxnSp>
      <p:sp>
        <p:nvSpPr>
          <p:cNvPr id="28" name="Google Shape;370;p51"/>
          <p:cNvSpPr txBox="1"/>
          <p:nvPr/>
        </p:nvSpPr>
        <p:spPr>
          <a:xfrm>
            <a:off x="373103" y="4441255"/>
            <a:ext cx="8655378" cy="2627775"/>
          </a:xfrm>
          <a:prstGeom prst="rect">
            <a:avLst/>
          </a:prstGeom>
          <a:noFill/>
          <a:ln w="9525" cap="flat" cmpd="sng">
            <a:noFill/>
            <a:prstDash val="solid"/>
            <a:round/>
            <a:headEnd type="none" w="sm" len="sm"/>
            <a:tailEnd type="none" w="sm" len="sm"/>
          </a:ln>
        </p:spPr>
        <p:txBody>
          <a:bodyPr spcFirstLastPara="1" wrap="square" lIns="68575" tIns="34275" rIns="68575" bIns="34275" anchor="t" anchorCtr="0">
            <a:noAutofit/>
          </a:bodyPr>
          <a:lstStyle/>
          <a:p>
            <a:pPr>
              <a:lnSpc>
                <a:spcPct val="130000"/>
              </a:lnSpc>
            </a:pPr>
            <a:r>
              <a:rPr lang="en-GB" sz="2400" dirty="0">
                <a:solidFill>
                  <a:srgbClr val="7F7F7F"/>
                </a:solidFill>
                <a:latin typeface="Helvetica"/>
                <a:ea typeface="Calibri"/>
                <a:cs typeface="Helvetica"/>
                <a:sym typeface="Calibri"/>
              </a:rPr>
              <a:t>S 	Study </a:t>
            </a:r>
            <a:r>
              <a:rPr lang="en-GB" dirty="0">
                <a:solidFill>
                  <a:srgbClr val="7F7F7F"/>
                </a:solidFill>
                <a:latin typeface="Helvetica"/>
                <a:ea typeface="Calibri"/>
                <a:cs typeface="Helvetica"/>
                <a:sym typeface="Calibri"/>
              </a:rPr>
              <a:t>(traits from UK Biobank and GWAS </a:t>
            </a:r>
            <a:r>
              <a:rPr lang="en-GB" dirty="0" err="1">
                <a:solidFill>
                  <a:srgbClr val="7F7F7F"/>
                </a:solidFill>
                <a:latin typeface="Helvetica"/>
                <a:ea typeface="Calibri"/>
                <a:cs typeface="Helvetica"/>
                <a:sym typeface="Calibri"/>
              </a:rPr>
              <a:t>catalog</a:t>
            </a:r>
            <a:r>
              <a:rPr lang="en-GB" sz="2400" dirty="0">
                <a:solidFill>
                  <a:srgbClr val="7F7F7F"/>
                </a:solidFill>
                <a:latin typeface="Helvetica"/>
                <a:ea typeface="Calibri"/>
                <a:cs typeface="Helvetica"/>
                <a:sym typeface="Calibri"/>
              </a:rPr>
              <a:t>)</a:t>
            </a:r>
            <a:endParaRPr sz="2400" dirty="0">
              <a:solidFill>
                <a:srgbClr val="7F7F7F"/>
              </a:solidFill>
              <a:latin typeface="Helvetica"/>
              <a:ea typeface="Calibri"/>
              <a:cs typeface="Helvetica"/>
              <a:sym typeface="Calibri"/>
            </a:endParaRPr>
          </a:p>
          <a:p>
            <a:pPr>
              <a:lnSpc>
                <a:spcPct val="130000"/>
              </a:lnSpc>
            </a:pPr>
            <a:r>
              <a:rPr lang="en-GB" sz="2400" dirty="0">
                <a:solidFill>
                  <a:srgbClr val="7F7F7F"/>
                </a:solidFill>
                <a:latin typeface="Helvetica"/>
                <a:ea typeface="Calibri"/>
                <a:cs typeface="Helvetica"/>
                <a:sym typeface="Calibri"/>
              </a:rPr>
              <a:t>V</a:t>
            </a:r>
            <a:r>
              <a:rPr lang="en-GB" sz="2400" baseline="-25000" dirty="0">
                <a:solidFill>
                  <a:srgbClr val="7F7F7F"/>
                </a:solidFill>
                <a:latin typeface="Helvetica"/>
                <a:ea typeface="Calibri"/>
                <a:cs typeface="Helvetica"/>
                <a:sym typeface="Calibri"/>
              </a:rPr>
              <a:t>L</a:t>
            </a:r>
            <a:r>
              <a:rPr lang="en-GB" sz="2400" dirty="0">
                <a:solidFill>
                  <a:srgbClr val="7F7F7F"/>
                </a:solidFill>
                <a:latin typeface="Helvetica"/>
                <a:ea typeface="Calibri"/>
                <a:cs typeface="Helvetica"/>
                <a:sym typeface="Calibri"/>
              </a:rPr>
              <a:t> 	Lead variant </a:t>
            </a:r>
            <a:r>
              <a:rPr lang="en-GB" dirty="0">
                <a:solidFill>
                  <a:srgbClr val="7F7F7F"/>
                </a:solidFill>
                <a:latin typeface="Helvetica"/>
                <a:ea typeface="Calibri"/>
                <a:cs typeface="Helvetica"/>
                <a:sym typeface="Calibri"/>
              </a:rPr>
              <a:t>(associated with traits from GWAS </a:t>
            </a:r>
            <a:r>
              <a:rPr lang="en-GB" dirty="0" err="1">
                <a:solidFill>
                  <a:srgbClr val="7F7F7F"/>
                </a:solidFill>
                <a:latin typeface="Helvetica"/>
                <a:ea typeface="Calibri"/>
                <a:cs typeface="Helvetica"/>
                <a:sym typeface="Calibri"/>
              </a:rPr>
              <a:t>catalog</a:t>
            </a:r>
            <a:r>
              <a:rPr lang="en-GB" dirty="0">
                <a:solidFill>
                  <a:srgbClr val="7F7F7F"/>
                </a:solidFill>
                <a:latin typeface="Helvetica"/>
                <a:ea typeface="Calibri"/>
                <a:cs typeface="Helvetica"/>
                <a:sym typeface="Calibri"/>
              </a:rPr>
              <a:t>)</a:t>
            </a:r>
            <a:endParaRPr dirty="0">
              <a:solidFill>
                <a:srgbClr val="7F7F7F"/>
              </a:solidFill>
              <a:latin typeface="Helvetica"/>
              <a:cs typeface="Helvetica"/>
            </a:endParaRPr>
          </a:p>
          <a:p>
            <a:pPr>
              <a:lnSpc>
                <a:spcPct val="130000"/>
              </a:lnSpc>
            </a:pPr>
            <a:r>
              <a:rPr lang="en-GB" sz="2400" dirty="0">
                <a:solidFill>
                  <a:srgbClr val="7F7F7F"/>
                </a:solidFill>
                <a:latin typeface="Helvetica"/>
                <a:ea typeface="Calibri"/>
                <a:cs typeface="Helvetica"/>
                <a:sym typeface="Calibri"/>
              </a:rPr>
              <a:t>V</a:t>
            </a:r>
            <a:r>
              <a:rPr lang="en-GB" sz="2400" baseline="-25000" dirty="0">
                <a:solidFill>
                  <a:srgbClr val="7F7F7F"/>
                </a:solidFill>
                <a:latin typeface="Helvetica"/>
                <a:ea typeface="Calibri"/>
                <a:cs typeface="Helvetica"/>
                <a:sym typeface="Calibri"/>
              </a:rPr>
              <a:t>T</a:t>
            </a:r>
            <a:r>
              <a:rPr lang="en-GB" sz="2400" dirty="0">
                <a:solidFill>
                  <a:srgbClr val="7F7F7F"/>
                </a:solidFill>
                <a:latin typeface="Helvetica"/>
                <a:ea typeface="Calibri"/>
                <a:cs typeface="Helvetica"/>
                <a:sym typeface="Calibri"/>
              </a:rPr>
              <a:t>	Tag variant </a:t>
            </a:r>
            <a:r>
              <a:rPr lang="en-GB" dirty="0">
                <a:solidFill>
                  <a:srgbClr val="7F7F7F"/>
                </a:solidFill>
                <a:latin typeface="Helvetica"/>
                <a:ea typeface="Calibri"/>
                <a:cs typeface="Helvetica"/>
                <a:sym typeface="Calibri"/>
              </a:rPr>
              <a:t>(possible causal, expanded from V</a:t>
            </a:r>
            <a:r>
              <a:rPr lang="en-GB" baseline="-25000" dirty="0">
                <a:solidFill>
                  <a:srgbClr val="7F7F7F"/>
                </a:solidFill>
                <a:latin typeface="Helvetica"/>
                <a:ea typeface="Calibri"/>
                <a:cs typeface="Helvetica"/>
                <a:sym typeface="Calibri"/>
              </a:rPr>
              <a:t>L</a:t>
            </a:r>
            <a:r>
              <a:rPr lang="en-GB" dirty="0">
                <a:solidFill>
                  <a:srgbClr val="7F7F7F"/>
                </a:solidFill>
                <a:latin typeface="Helvetica"/>
                <a:ea typeface="Calibri"/>
                <a:cs typeface="Helvetica"/>
                <a:sym typeface="Calibri"/>
              </a:rPr>
              <a:t>)</a:t>
            </a:r>
            <a:endParaRPr dirty="0">
              <a:solidFill>
                <a:srgbClr val="7F7F7F"/>
              </a:solidFill>
              <a:latin typeface="Helvetica"/>
              <a:cs typeface="Helvetica"/>
            </a:endParaRPr>
          </a:p>
          <a:p>
            <a:pPr>
              <a:lnSpc>
                <a:spcPct val="130000"/>
              </a:lnSpc>
            </a:pPr>
            <a:r>
              <a:rPr lang="en-GB" sz="2400" dirty="0">
                <a:solidFill>
                  <a:srgbClr val="7F7F7F"/>
                </a:solidFill>
                <a:latin typeface="Helvetica"/>
                <a:ea typeface="Calibri"/>
                <a:cs typeface="Helvetica"/>
                <a:sym typeface="Calibri"/>
              </a:rPr>
              <a:t>G	Gene</a:t>
            </a:r>
            <a:endParaRPr sz="2400" dirty="0">
              <a:solidFill>
                <a:srgbClr val="7F7F7F"/>
              </a:solidFill>
              <a:latin typeface="Helvetica"/>
              <a:ea typeface="Calibri"/>
              <a:cs typeface="Helvetica"/>
              <a:sym typeface="Calibri"/>
            </a:endParaRPr>
          </a:p>
        </p:txBody>
      </p:sp>
      <p:cxnSp>
        <p:nvCxnSpPr>
          <p:cNvPr id="29" name="Google Shape;371;p51"/>
          <p:cNvCxnSpPr/>
          <p:nvPr/>
        </p:nvCxnSpPr>
        <p:spPr>
          <a:xfrm>
            <a:off x="3797499" y="2425678"/>
            <a:ext cx="1560600" cy="0"/>
          </a:xfrm>
          <a:prstGeom prst="straightConnector1">
            <a:avLst/>
          </a:prstGeom>
          <a:noFill/>
          <a:ln w="9525" cap="flat" cmpd="sng">
            <a:solidFill>
              <a:srgbClr val="000000"/>
            </a:solidFill>
            <a:prstDash val="solid"/>
            <a:miter lim="800000"/>
            <a:headEnd type="none" w="sm" len="sm"/>
            <a:tailEnd type="none" w="sm" len="sm"/>
          </a:ln>
        </p:spPr>
      </p:cxnSp>
      <p:cxnSp>
        <p:nvCxnSpPr>
          <p:cNvPr id="30" name="Google Shape;372;p51"/>
          <p:cNvCxnSpPr/>
          <p:nvPr/>
        </p:nvCxnSpPr>
        <p:spPr>
          <a:xfrm>
            <a:off x="1540926" y="2438375"/>
            <a:ext cx="1560600" cy="0"/>
          </a:xfrm>
          <a:prstGeom prst="straightConnector1">
            <a:avLst/>
          </a:prstGeom>
          <a:noFill/>
          <a:ln w="9525" cap="flat" cmpd="sng">
            <a:solidFill>
              <a:srgbClr val="000000"/>
            </a:solidFill>
            <a:prstDash val="solid"/>
            <a:miter lim="800000"/>
            <a:headEnd type="none" w="sm" len="sm"/>
            <a:tailEnd type="none" w="sm" len="sm"/>
          </a:ln>
        </p:spPr>
      </p:cxnSp>
      <p:sp>
        <p:nvSpPr>
          <p:cNvPr id="32" name="Google Shape;374;p51"/>
          <p:cNvSpPr txBox="1"/>
          <p:nvPr/>
        </p:nvSpPr>
        <p:spPr>
          <a:xfrm>
            <a:off x="1913207" y="2099252"/>
            <a:ext cx="816075" cy="300150"/>
          </a:xfrm>
          <a:prstGeom prst="rect">
            <a:avLst/>
          </a:prstGeom>
          <a:noFill/>
          <a:ln>
            <a:noFill/>
          </a:ln>
        </p:spPr>
        <p:txBody>
          <a:bodyPr spcFirstLastPara="1" wrap="square" lIns="68575" tIns="34275" rIns="68575" bIns="34275" anchor="t" anchorCtr="0">
            <a:noAutofit/>
          </a:bodyPr>
          <a:lstStyle/>
          <a:p>
            <a:r>
              <a:rPr lang="en-GB" sz="1500" dirty="0">
                <a:solidFill>
                  <a:srgbClr val="C00000"/>
                </a:solidFill>
                <a:latin typeface="Helvetica"/>
                <a:ea typeface="Calibri"/>
                <a:cs typeface="Helvetica"/>
                <a:sym typeface="Calibri"/>
              </a:rPr>
              <a:t>p-value</a:t>
            </a:r>
            <a:endParaRPr sz="1100" dirty="0">
              <a:latin typeface="Helvetica"/>
              <a:cs typeface="Helvetica"/>
            </a:endParaRPr>
          </a:p>
        </p:txBody>
      </p:sp>
      <p:sp>
        <p:nvSpPr>
          <p:cNvPr id="44" name="Google Shape;375;p51"/>
          <p:cNvSpPr txBox="1"/>
          <p:nvPr/>
        </p:nvSpPr>
        <p:spPr>
          <a:xfrm>
            <a:off x="1604055" y="2495053"/>
            <a:ext cx="1434375" cy="531000"/>
          </a:xfrm>
          <a:prstGeom prst="rect">
            <a:avLst/>
          </a:prstGeom>
          <a:noFill/>
          <a:ln>
            <a:noFill/>
          </a:ln>
        </p:spPr>
        <p:txBody>
          <a:bodyPr spcFirstLastPara="1" wrap="square" lIns="68575" tIns="34275" rIns="68575" bIns="34275" anchor="t" anchorCtr="0">
            <a:noAutofit/>
          </a:bodyPr>
          <a:lstStyle/>
          <a:p>
            <a:pPr algn="ctr">
              <a:lnSpc>
                <a:spcPct val="150000"/>
              </a:lnSpc>
            </a:pPr>
            <a:r>
              <a:rPr lang="en-GB" sz="1500" dirty="0">
                <a:solidFill>
                  <a:srgbClr val="0070C0"/>
                </a:solidFill>
                <a:latin typeface="Helvetica"/>
                <a:ea typeface="Calibri"/>
                <a:cs typeface="Helvetica"/>
                <a:sym typeface="Calibri"/>
              </a:rPr>
              <a:t>GWAS </a:t>
            </a:r>
            <a:r>
              <a:rPr lang="en-GB" sz="1500" dirty="0" err="1">
                <a:solidFill>
                  <a:srgbClr val="0070C0"/>
                </a:solidFill>
                <a:latin typeface="Helvetica"/>
                <a:ea typeface="Calibri"/>
                <a:cs typeface="Helvetica"/>
                <a:sym typeface="Calibri"/>
              </a:rPr>
              <a:t>Catalog</a:t>
            </a:r>
            <a:endParaRPr sz="1100" dirty="0">
              <a:latin typeface="Helvetica"/>
              <a:cs typeface="Helvetica"/>
            </a:endParaRPr>
          </a:p>
          <a:p>
            <a:pPr algn="ctr">
              <a:lnSpc>
                <a:spcPct val="150000"/>
              </a:lnSpc>
            </a:pPr>
            <a:r>
              <a:rPr lang="en-GB" sz="1500" dirty="0">
                <a:solidFill>
                  <a:srgbClr val="0070C0"/>
                </a:solidFill>
                <a:latin typeface="Helvetica"/>
                <a:ea typeface="Calibri"/>
                <a:cs typeface="Helvetica"/>
                <a:sym typeface="Calibri"/>
              </a:rPr>
              <a:t>UK Biobank</a:t>
            </a:r>
            <a:endParaRPr sz="1100" dirty="0">
              <a:latin typeface="Helvetica"/>
              <a:cs typeface="Helvetica"/>
            </a:endParaRPr>
          </a:p>
        </p:txBody>
      </p:sp>
      <p:sp>
        <p:nvSpPr>
          <p:cNvPr id="45" name="Google Shape;376;p51"/>
          <p:cNvSpPr/>
          <p:nvPr/>
        </p:nvSpPr>
        <p:spPr>
          <a:xfrm>
            <a:off x="5356701" y="2082776"/>
            <a:ext cx="685800" cy="685800"/>
          </a:xfrm>
          <a:prstGeom prst="ellipse">
            <a:avLst/>
          </a:prstGeom>
          <a:solidFill>
            <a:srgbClr val="3389CA"/>
          </a:solidFill>
          <a:ln w="12700" cap="flat" cmpd="sng">
            <a:noFill/>
            <a:prstDash val="solid"/>
            <a:miter lim="800000"/>
            <a:headEnd type="none" w="sm" len="sm"/>
            <a:tailEnd type="none" w="sm" len="sm"/>
          </a:ln>
        </p:spPr>
        <p:txBody>
          <a:bodyPr spcFirstLastPara="1" wrap="square" lIns="68575" tIns="34275" rIns="68575" bIns="34275" anchor="ctr" anchorCtr="0">
            <a:noAutofit/>
          </a:bodyPr>
          <a:lstStyle/>
          <a:p>
            <a:pPr algn="ctr"/>
            <a:endParaRPr sz="2400" dirty="0">
              <a:solidFill>
                <a:srgbClr val="44546A"/>
              </a:solidFill>
              <a:latin typeface="Calibri"/>
              <a:ea typeface="Calibri"/>
              <a:cs typeface="Calibri"/>
              <a:sym typeface="Calibri"/>
            </a:endParaRPr>
          </a:p>
          <a:p>
            <a:pPr algn="ctr"/>
            <a:r>
              <a:rPr lang="en-GB" sz="2400" dirty="0">
                <a:solidFill>
                  <a:schemeClr val="bg1"/>
                </a:solidFill>
                <a:latin typeface="Calibri"/>
                <a:ea typeface="Calibri"/>
                <a:cs typeface="Calibri"/>
                <a:sym typeface="Calibri"/>
              </a:rPr>
              <a:t>V</a:t>
            </a:r>
            <a:r>
              <a:rPr lang="en-GB" sz="2400" baseline="-25000" dirty="0">
                <a:solidFill>
                  <a:schemeClr val="bg1"/>
                </a:solidFill>
                <a:latin typeface="Calibri"/>
                <a:ea typeface="Calibri"/>
                <a:cs typeface="Calibri"/>
                <a:sym typeface="Calibri"/>
              </a:rPr>
              <a:t>T</a:t>
            </a:r>
            <a:endParaRPr sz="1100" dirty="0">
              <a:solidFill>
                <a:schemeClr val="bg1"/>
              </a:solidFill>
            </a:endParaRPr>
          </a:p>
          <a:p>
            <a:pPr algn="ctr"/>
            <a:endParaRPr sz="2400" dirty="0">
              <a:solidFill>
                <a:srgbClr val="44546A"/>
              </a:solidFill>
              <a:latin typeface="Calibri"/>
              <a:ea typeface="Calibri"/>
              <a:cs typeface="Calibri"/>
              <a:sym typeface="Calibri"/>
            </a:endParaRPr>
          </a:p>
        </p:txBody>
      </p:sp>
      <p:sp>
        <p:nvSpPr>
          <p:cNvPr id="46" name="Google Shape;377;p51"/>
          <p:cNvSpPr txBox="1"/>
          <p:nvPr/>
        </p:nvSpPr>
        <p:spPr>
          <a:xfrm>
            <a:off x="3779312" y="2495058"/>
            <a:ext cx="1459796" cy="531000"/>
          </a:xfrm>
          <a:prstGeom prst="rect">
            <a:avLst/>
          </a:prstGeom>
          <a:noFill/>
          <a:ln>
            <a:noFill/>
          </a:ln>
        </p:spPr>
        <p:txBody>
          <a:bodyPr spcFirstLastPara="1" wrap="square" lIns="68575" tIns="34275" rIns="68575" bIns="34275" anchor="t" anchorCtr="0">
            <a:noAutofit/>
          </a:bodyPr>
          <a:lstStyle/>
          <a:p>
            <a:pPr algn="ctr">
              <a:lnSpc>
                <a:spcPct val="150000"/>
              </a:lnSpc>
            </a:pPr>
            <a:r>
              <a:rPr lang="en-GB" sz="1500" dirty="0">
                <a:solidFill>
                  <a:srgbClr val="0070C0"/>
                </a:solidFill>
                <a:latin typeface="Helvetica"/>
                <a:ea typeface="Calibri"/>
                <a:cs typeface="Helvetica"/>
                <a:sym typeface="Calibri"/>
              </a:rPr>
              <a:t>Fine mapping</a:t>
            </a:r>
            <a:endParaRPr lang="en-GB" sz="1100" dirty="0">
              <a:latin typeface="Helvetica"/>
              <a:cs typeface="Helvetica"/>
            </a:endParaRPr>
          </a:p>
          <a:p>
            <a:pPr algn="ctr">
              <a:lnSpc>
                <a:spcPct val="150000"/>
              </a:lnSpc>
            </a:pPr>
            <a:r>
              <a:rPr lang="en-GB" sz="1500" dirty="0">
                <a:solidFill>
                  <a:srgbClr val="0070C0"/>
                </a:solidFill>
                <a:latin typeface="Helvetica"/>
                <a:ea typeface="Calibri"/>
                <a:cs typeface="Helvetica"/>
                <a:sym typeface="Calibri"/>
              </a:rPr>
              <a:t>LD expansion</a:t>
            </a:r>
            <a:endParaRPr sz="1100" dirty="0">
              <a:latin typeface="Helvetica"/>
              <a:cs typeface="Helvetica"/>
            </a:endParaRPr>
          </a:p>
        </p:txBody>
      </p:sp>
      <p:sp>
        <p:nvSpPr>
          <p:cNvPr id="47" name="Google Shape;378;p51"/>
          <p:cNvSpPr txBox="1"/>
          <p:nvPr/>
        </p:nvSpPr>
        <p:spPr>
          <a:xfrm>
            <a:off x="3828003" y="1902393"/>
            <a:ext cx="1464300" cy="453900"/>
          </a:xfrm>
          <a:prstGeom prst="rect">
            <a:avLst/>
          </a:prstGeom>
          <a:noFill/>
          <a:ln>
            <a:noFill/>
          </a:ln>
        </p:spPr>
        <p:txBody>
          <a:bodyPr spcFirstLastPara="1" wrap="square" lIns="68575" tIns="34275" rIns="68575" bIns="34275" anchor="t" anchorCtr="0">
            <a:noAutofit/>
          </a:bodyPr>
          <a:lstStyle/>
          <a:p>
            <a:pPr algn="ctr"/>
            <a:r>
              <a:rPr lang="en-GB" sz="1500" dirty="0">
                <a:solidFill>
                  <a:srgbClr val="C00000"/>
                </a:solidFill>
                <a:latin typeface="Helvetica"/>
                <a:cs typeface="Helvetica"/>
              </a:rPr>
              <a:t>r</a:t>
            </a:r>
            <a:r>
              <a:rPr lang="en-GB" sz="1500" baseline="30000" dirty="0">
                <a:solidFill>
                  <a:srgbClr val="C00000"/>
                </a:solidFill>
                <a:latin typeface="Helvetica"/>
                <a:cs typeface="Helvetica"/>
              </a:rPr>
              <a:t>2</a:t>
            </a:r>
          </a:p>
          <a:p>
            <a:pPr algn="ctr"/>
            <a:r>
              <a:rPr lang="en-GB" sz="1500" dirty="0">
                <a:solidFill>
                  <a:srgbClr val="C00000"/>
                </a:solidFill>
                <a:latin typeface="Helvetica"/>
                <a:ea typeface="Calibri"/>
                <a:cs typeface="Helvetica"/>
                <a:sym typeface="Calibri"/>
              </a:rPr>
              <a:t>Posterior Prob.</a:t>
            </a:r>
          </a:p>
          <a:p>
            <a:pPr algn="ctr"/>
            <a:r>
              <a:rPr lang="en-GB" sz="1500" dirty="0">
                <a:solidFill>
                  <a:srgbClr val="C00000"/>
                </a:solidFill>
                <a:latin typeface="Helvetica"/>
                <a:ea typeface="Calibri"/>
                <a:cs typeface="Helvetica"/>
                <a:sym typeface="Calibri"/>
              </a:rPr>
              <a:t>  </a:t>
            </a:r>
            <a:endParaRPr sz="1500" dirty="0">
              <a:latin typeface="Helvetica"/>
              <a:cs typeface="Helvetica"/>
            </a:endParaRPr>
          </a:p>
        </p:txBody>
      </p:sp>
      <p:cxnSp>
        <p:nvCxnSpPr>
          <p:cNvPr id="48" name="Google Shape;379;p51"/>
          <p:cNvCxnSpPr/>
          <p:nvPr/>
        </p:nvCxnSpPr>
        <p:spPr>
          <a:xfrm>
            <a:off x="6042501" y="2416745"/>
            <a:ext cx="1560600" cy="0"/>
          </a:xfrm>
          <a:prstGeom prst="straightConnector1">
            <a:avLst/>
          </a:prstGeom>
          <a:noFill/>
          <a:ln w="9525" cap="flat" cmpd="sng">
            <a:solidFill>
              <a:srgbClr val="000000"/>
            </a:solidFill>
            <a:prstDash val="solid"/>
            <a:miter lim="800000"/>
            <a:headEnd type="none" w="sm" len="sm"/>
            <a:tailEnd type="none" w="sm" len="sm"/>
          </a:ln>
        </p:spPr>
      </p:cxnSp>
      <p:sp>
        <p:nvSpPr>
          <p:cNvPr id="49" name="Google Shape;380;p51"/>
          <p:cNvSpPr txBox="1"/>
          <p:nvPr/>
        </p:nvSpPr>
        <p:spPr>
          <a:xfrm>
            <a:off x="6062744" y="2496999"/>
            <a:ext cx="1695940" cy="1236777"/>
          </a:xfrm>
          <a:prstGeom prst="rect">
            <a:avLst/>
          </a:prstGeom>
          <a:noFill/>
          <a:ln>
            <a:noFill/>
          </a:ln>
        </p:spPr>
        <p:txBody>
          <a:bodyPr spcFirstLastPara="1" wrap="square" lIns="68575" tIns="34275" rIns="68575" bIns="34275" anchor="t" anchorCtr="0">
            <a:noAutofit/>
          </a:bodyPr>
          <a:lstStyle/>
          <a:p>
            <a:pPr algn="ctr">
              <a:lnSpc>
                <a:spcPct val="150000"/>
              </a:lnSpc>
            </a:pPr>
            <a:r>
              <a:rPr lang="en-GB" sz="1500" dirty="0">
                <a:solidFill>
                  <a:srgbClr val="0070C0"/>
                </a:solidFill>
                <a:latin typeface="Helvetica"/>
                <a:ea typeface="Calibri"/>
                <a:cs typeface="Helvetica"/>
                <a:sym typeface="Calibri"/>
              </a:rPr>
              <a:t>TSS distance</a:t>
            </a:r>
          </a:p>
          <a:p>
            <a:pPr algn="ctr">
              <a:lnSpc>
                <a:spcPct val="150000"/>
              </a:lnSpc>
            </a:pPr>
            <a:r>
              <a:rPr lang="en-GB" sz="1500" dirty="0" err="1">
                <a:solidFill>
                  <a:srgbClr val="0070C0"/>
                </a:solidFill>
                <a:latin typeface="Helvetica"/>
                <a:ea typeface="Calibri"/>
                <a:cs typeface="Helvetica"/>
                <a:sym typeface="Calibri"/>
              </a:rPr>
              <a:t>eQTL</a:t>
            </a:r>
            <a:r>
              <a:rPr lang="en-GB" sz="1500" dirty="0">
                <a:solidFill>
                  <a:srgbClr val="0070C0"/>
                </a:solidFill>
                <a:latin typeface="Helvetica"/>
                <a:ea typeface="Calibri"/>
                <a:cs typeface="Helvetica"/>
                <a:sym typeface="Calibri"/>
              </a:rPr>
              <a:t> (</a:t>
            </a:r>
            <a:r>
              <a:rPr lang="en-GB" sz="1500" dirty="0" err="1">
                <a:solidFill>
                  <a:srgbClr val="0070C0"/>
                </a:solidFill>
                <a:latin typeface="Helvetica"/>
                <a:ea typeface="Calibri"/>
                <a:cs typeface="Helvetica"/>
                <a:sym typeface="Calibri"/>
              </a:rPr>
              <a:t>GTEx</a:t>
            </a:r>
            <a:r>
              <a:rPr lang="en-GB" sz="1500" dirty="0">
                <a:solidFill>
                  <a:srgbClr val="0070C0"/>
                </a:solidFill>
                <a:latin typeface="Helvetica"/>
                <a:ea typeface="Calibri"/>
                <a:cs typeface="Helvetica"/>
                <a:sym typeface="Calibri"/>
              </a:rPr>
              <a:t> V7)</a:t>
            </a:r>
            <a:endParaRPr sz="1100" dirty="0">
              <a:latin typeface="Helvetica"/>
              <a:cs typeface="Helvetica"/>
            </a:endParaRPr>
          </a:p>
          <a:p>
            <a:pPr algn="ctr">
              <a:lnSpc>
                <a:spcPct val="150000"/>
              </a:lnSpc>
            </a:pPr>
            <a:r>
              <a:rPr lang="en-GB" sz="1500" dirty="0">
                <a:solidFill>
                  <a:srgbClr val="0070C0"/>
                </a:solidFill>
                <a:latin typeface="Helvetica"/>
                <a:ea typeface="Calibri"/>
                <a:cs typeface="Helvetica"/>
                <a:sym typeface="Calibri"/>
              </a:rPr>
              <a:t> </a:t>
            </a:r>
            <a:r>
              <a:rPr lang="en-GB" sz="1500" dirty="0" err="1">
                <a:solidFill>
                  <a:srgbClr val="0070C0"/>
                </a:solidFill>
                <a:latin typeface="Helvetica"/>
                <a:ea typeface="Calibri"/>
                <a:cs typeface="Helvetica"/>
                <a:sym typeface="Calibri"/>
              </a:rPr>
              <a:t>pQTL</a:t>
            </a:r>
            <a:r>
              <a:rPr lang="en-GB" sz="1500" dirty="0">
                <a:solidFill>
                  <a:srgbClr val="0070C0"/>
                </a:solidFill>
                <a:latin typeface="Helvetica"/>
                <a:ea typeface="Calibri"/>
                <a:cs typeface="Helvetica"/>
                <a:sym typeface="Calibri"/>
              </a:rPr>
              <a:t> </a:t>
            </a:r>
            <a:endParaRPr sz="1100" dirty="0">
              <a:latin typeface="Helvetica"/>
              <a:cs typeface="Helvetica"/>
            </a:endParaRPr>
          </a:p>
          <a:p>
            <a:pPr algn="ctr">
              <a:lnSpc>
                <a:spcPct val="150000"/>
              </a:lnSpc>
            </a:pPr>
            <a:r>
              <a:rPr lang="en-GB" sz="1500" dirty="0">
                <a:solidFill>
                  <a:srgbClr val="0070C0"/>
                </a:solidFill>
                <a:latin typeface="Helvetica"/>
                <a:ea typeface="Calibri"/>
                <a:cs typeface="Helvetica"/>
                <a:sym typeface="Calibri"/>
              </a:rPr>
              <a:t> PCHI-C</a:t>
            </a:r>
            <a:endParaRPr sz="1100" dirty="0">
              <a:latin typeface="Helvetica"/>
              <a:cs typeface="Helvetica"/>
            </a:endParaRPr>
          </a:p>
          <a:p>
            <a:pPr algn="ctr">
              <a:lnSpc>
                <a:spcPct val="150000"/>
              </a:lnSpc>
            </a:pPr>
            <a:r>
              <a:rPr lang="en-GB" sz="1500" dirty="0">
                <a:solidFill>
                  <a:srgbClr val="0070C0"/>
                </a:solidFill>
                <a:latin typeface="Helvetica"/>
                <a:ea typeface="Calibri"/>
                <a:cs typeface="Helvetica"/>
                <a:sym typeface="Calibri"/>
              </a:rPr>
              <a:t>FANTOM5</a:t>
            </a:r>
            <a:endParaRPr sz="1100" dirty="0">
              <a:latin typeface="Helvetica"/>
              <a:cs typeface="Helvetica"/>
            </a:endParaRPr>
          </a:p>
          <a:p>
            <a:pPr algn="ctr">
              <a:lnSpc>
                <a:spcPct val="150000"/>
              </a:lnSpc>
            </a:pPr>
            <a:r>
              <a:rPr lang="en-GB" sz="1500" dirty="0">
                <a:solidFill>
                  <a:srgbClr val="0070C0"/>
                </a:solidFill>
                <a:latin typeface="Helvetica"/>
                <a:ea typeface="Calibri"/>
                <a:cs typeface="Helvetica"/>
                <a:sym typeface="Calibri"/>
              </a:rPr>
              <a:t>VEP</a:t>
            </a:r>
          </a:p>
          <a:p>
            <a:pPr algn="ctr">
              <a:lnSpc>
                <a:spcPct val="150000"/>
              </a:lnSpc>
            </a:pPr>
            <a:endParaRPr sz="1100" dirty="0">
              <a:latin typeface="Helvetica"/>
              <a:cs typeface="Helvetica"/>
            </a:endParaRPr>
          </a:p>
          <a:p>
            <a:pPr>
              <a:lnSpc>
                <a:spcPct val="150000"/>
              </a:lnSpc>
            </a:pPr>
            <a:r>
              <a:rPr lang="en-GB" sz="1500" dirty="0">
                <a:solidFill>
                  <a:srgbClr val="0070C0"/>
                </a:solidFill>
                <a:latin typeface="Helvetica"/>
                <a:ea typeface="Calibri"/>
                <a:cs typeface="Helvetica"/>
                <a:sym typeface="Calibri"/>
              </a:rPr>
              <a:t> </a:t>
            </a:r>
            <a:endParaRPr sz="1100" dirty="0">
              <a:latin typeface="Helvetica"/>
              <a:cs typeface="Helvetica"/>
            </a:endParaRPr>
          </a:p>
        </p:txBody>
      </p:sp>
      <p:sp>
        <p:nvSpPr>
          <p:cNvPr id="50" name="Google Shape;381;p51"/>
          <p:cNvSpPr txBox="1"/>
          <p:nvPr/>
        </p:nvSpPr>
        <p:spPr>
          <a:xfrm>
            <a:off x="5828382" y="1902393"/>
            <a:ext cx="1930302" cy="342899"/>
          </a:xfrm>
          <a:prstGeom prst="rect">
            <a:avLst/>
          </a:prstGeom>
          <a:noFill/>
          <a:ln>
            <a:noFill/>
          </a:ln>
        </p:spPr>
        <p:txBody>
          <a:bodyPr spcFirstLastPara="1" wrap="square" lIns="68575" tIns="34275" rIns="68575" bIns="34275" anchor="t" anchorCtr="0">
            <a:noAutofit/>
          </a:bodyPr>
          <a:lstStyle/>
          <a:p>
            <a:pPr algn="ctr"/>
            <a:r>
              <a:rPr lang="en-GB" sz="1500" dirty="0">
                <a:solidFill>
                  <a:srgbClr val="C00000"/>
                </a:solidFill>
                <a:latin typeface="Helvetica"/>
                <a:ea typeface="Calibri"/>
                <a:cs typeface="Helvetica"/>
                <a:sym typeface="Calibri"/>
              </a:rPr>
              <a:t>Aggregated functional score</a:t>
            </a:r>
            <a:endParaRPr sz="1100" dirty="0">
              <a:latin typeface="Helvetica"/>
              <a:cs typeface="Helvetica"/>
            </a:endParaRPr>
          </a:p>
        </p:txBody>
      </p:sp>
      <p:sp>
        <p:nvSpPr>
          <p:cNvPr id="3" name="TextBox 2"/>
          <p:cNvSpPr txBox="1"/>
          <p:nvPr/>
        </p:nvSpPr>
        <p:spPr>
          <a:xfrm>
            <a:off x="0" y="6477162"/>
            <a:ext cx="9143999" cy="646331"/>
          </a:xfrm>
          <a:prstGeom prst="rect">
            <a:avLst/>
          </a:prstGeom>
          <a:noFill/>
        </p:spPr>
        <p:txBody>
          <a:bodyPr wrap="square" rtlCol="0">
            <a:spAutoFit/>
          </a:bodyPr>
          <a:lstStyle/>
          <a:p>
            <a:pPr algn="ctr"/>
            <a:r>
              <a:rPr lang="en-US" dirty="0">
                <a:latin typeface="Helvetica"/>
                <a:cs typeface="Helvetica"/>
                <a:hlinkClick r:id="rId4"/>
              </a:rPr>
              <a:t>https://genetics-docs.opentargets.org/our-approach/pipeline-overview</a:t>
            </a:r>
            <a:endParaRPr lang="en-US" dirty="0">
              <a:latin typeface="Helvetica"/>
              <a:cs typeface="Helvetica"/>
            </a:endParaRPr>
          </a:p>
          <a:p>
            <a:pPr algn="ctr"/>
            <a:endParaRPr lang="en-US" dirty="0">
              <a:latin typeface="Helvetica"/>
              <a:cs typeface="Helvetica"/>
            </a:endParaRPr>
          </a:p>
        </p:txBody>
      </p:sp>
    </p:spTree>
    <p:extLst>
      <p:ext uri="{BB962C8B-B14F-4D97-AF65-F5344CB8AC3E}">
        <p14:creationId xmlns:p14="http://schemas.microsoft.com/office/powerpoint/2010/main" val="1114137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52"/>
          <p:cNvSpPr/>
          <p:nvPr/>
        </p:nvSpPr>
        <p:spPr>
          <a:xfrm>
            <a:off x="2115124" y="1434777"/>
            <a:ext cx="4928152" cy="4974854"/>
          </a:xfrm>
          <a:custGeom>
            <a:avLst/>
            <a:gdLst/>
            <a:ahLst/>
            <a:cxnLst/>
            <a:rect l="l" t="t" r="r" b="b"/>
            <a:pathLst>
              <a:path w="120000" h="120000" extrusionOk="0">
                <a:moveTo>
                  <a:pt x="92631" y="14762"/>
                </a:moveTo>
                <a:cubicBezTo>
                  <a:pt x="117260" y="32553"/>
                  <a:pt x="123125" y="66800"/>
                  <a:pt x="105821" y="91783"/>
                </a:cubicBezTo>
                <a:cubicBezTo>
                  <a:pt x="88518" y="116765"/>
                  <a:pt x="54414" y="123289"/>
                  <a:pt x="29123" y="106454"/>
                </a:cubicBezTo>
                <a:cubicBezTo>
                  <a:pt x="3831" y="89619"/>
                  <a:pt x="-3339" y="55622"/>
                  <a:pt x="12997" y="29995"/>
                </a:cubicBezTo>
                <a:lnTo>
                  <a:pt x="10500" y="26849"/>
                </a:lnTo>
                <a:lnTo>
                  <a:pt x="27293" y="18794"/>
                </a:lnTo>
                <a:lnTo>
                  <a:pt x="19690" y="38427"/>
                </a:lnTo>
                <a:lnTo>
                  <a:pt x="17211" y="35304"/>
                </a:lnTo>
                <a:lnTo>
                  <a:pt x="17211" y="35304"/>
                </a:lnTo>
                <a:cubicBezTo>
                  <a:pt x="3929" y="58409"/>
                  <a:pt x="11307" y="87905"/>
                  <a:pt x="33895" y="102000"/>
                </a:cubicBezTo>
                <a:cubicBezTo>
                  <a:pt x="56483" y="116096"/>
                  <a:pt x="86156" y="109722"/>
                  <a:pt x="100993" y="87587"/>
                </a:cubicBezTo>
                <a:cubicBezTo>
                  <a:pt x="115829" y="65452"/>
                  <a:pt x="110493" y="35518"/>
                  <a:pt x="88926" y="19898"/>
                </a:cubicBezTo>
                <a:close/>
              </a:path>
            </a:pathLst>
          </a:custGeom>
          <a:solidFill>
            <a:srgbClr val="CFD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52"/>
          <p:cNvSpPr/>
          <p:nvPr/>
        </p:nvSpPr>
        <p:spPr>
          <a:xfrm>
            <a:off x="1323386" y="3653736"/>
            <a:ext cx="2078775" cy="914400"/>
          </a:xfrm>
          <a:prstGeom prst="roundRect">
            <a:avLst>
              <a:gd name="adj" fmla="val 16667"/>
            </a:avLst>
          </a:prstGeom>
          <a:solidFill>
            <a:srgbClr val="538C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dirty="0">
                <a:solidFill>
                  <a:schemeClr val="lt1"/>
                </a:solidFill>
                <a:latin typeface="Calibri"/>
                <a:ea typeface="Calibri"/>
                <a:cs typeface="Calibri"/>
                <a:sym typeface="Calibri"/>
              </a:rPr>
              <a:t>DATA</a:t>
            </a:r>
          </a:p>
          <a:p>
            <a:pPr marL="0" marR="0" lvl="0" indent="0" algn="ctr" rtl="0">
              <a:spcBef>
                <a:spcPts val="0"/>
              </a:spcBef>
              <a:spcAft>
                <a:spcPts val="0"/>
              </a:spcAft>
              <a:buNone/>
            </a:pPr>
            <a:r>
              <a:rPr lang="en-US" sz="2400" b="1" dirty="0">
                <a:solidFill>
                  <a:schemeClr val="lt1"/>
                </a:solidFill>
                <a:latin typeface="Calibri"/>
                <a:ea typeface="Calibri"/>
                <a:cs typeface="Calibri"/>
                <a:sym typeface="Calibri"/>
              </a:rPr>
              <a:t>GENERATION</a:t>
            </a:r>
            <a:endParaRPr sz="2400" b="1" dirty="0">
              <a:solidFill>
                <a:schemeClr val="lt1"/>
              </a:solidFill>
              <a:latin typeface="Calibri"/>
              <a:ea typeface="Calibri"/>
              <a:cs typeface="Calibri"/>
              <a:sym typeface="Calibri"/>
            </a:endParaRPr>
          </a:p>
        </p:txBody>
      </p:sp>
      <p:sp>
        <p:nvSpPr>
          <p:cNvPr id="290" name="Google Shape;290;p52"/>
          <p:cNvSpPr/>
          <p:nvPr/>
        </p:nvSpPr>
        <p:spPr>
          <a:xfrm>
            <a:off x="3539812" y="5612738"/>
            <a:ext cx="2078775" cy="914400"/>
          </a:xfrm>
          <a:prstGeom prst="roundRect">
            <a:avLst>
              <a:gd name="adj" fmla="val 16667"/>
            </a:avLst>
          </a:prstGeom>
          <a:solidFill>
            <a:srgbClr val="538C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dirty="0">
                <a:solidFill>
                  <a:schemeClr val="lt1"/>
                </a:solidFill>
                <a:latin typeface="Calibri"/>
                <a:ea typeface="Calibri"/>
                <a:cs typeface="Calibri"/>
                <a:sym typeface="Calibri"/>
              </a:rPr>
              <a:t>Therapeutic hypothesis</a:t>
            </a:r>
            <a:endParaRPr sz="2400" b="1" dirty="0">
              <a:solidFill>
                <a:schemeClr val="lt1"/>
              </a:solidFill>
              <a:latin typeface="Calibri"/>
              <a:ea typeface="Calibri"/>
              <a:cs typeface="Calibri"/>
              <a:sym typeface="Calibri"/>
            </a:endParaRPr>
          </a:p>
        </p:txBody>
      </p:sp>
      <p:sp>
        <p:nvSpPr>
          <p:cNvPr id="291" name="Google Shape;291;p52"/>
          <p:cNvSpPr/>
          <p:nvPr/>
        </p:nvSpPr>
        <p:spPr>
          <a:xfrm>
            <a:off x="3539811" y="1434777"/>
            <a:ext cx="2078775" cy="914400"/>
          </a:xfrm>
          <a:prstGeom prst="roundRect">
            <a:avLst>
              <a:gd name="adj" fmla="val 16667"/>
            </a:avLst>
          </a:prstGeom>
          <a:solidFill>
            <a:srgbClr val="538C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Calibri"/>
                <a:ea typeface="Calibri"/>
                <a:cs typeface="Calibri"/>
                <a:sym typeface="Calibri"/>
              </a:rPr>
              <a:t>Public data</a:t>
            </a:r>
            <a:endParaRPr sz="2400" b="1">
              <a:solidFill>
                <a:schemeClr val="lt1"/>
              </a:solidFill>
              <a:latin typeface="Calibri"/>
              <a:ea typeface="Calibri"/>
              <a:cs typeface="Calibri"/>
              <a:sym typeface="Calibri"/>
            </a:endParaRPr>
          </a:p>
        </p:txBody>
      </p:sp>
      <p:sp>
        <p:nvSpPr>
          <p:cNvPr id="292" name="Google Shape;292;p52"/>
          <p:cNvSpPr/>
          <p:nvPr/>
        </p:nvSpPr>
        <p:spPr>
          <a:xfrm>
            <a:off x="5863889" y="3653736"/>
            <a:ext cx="2078775" cy="914400"/>
          </a:xfrm>
          <a:prstGeom prst="roundRect">
            <a:avLst>
              <a:gd name="adj" fmla="val 16667"/>
            </a:avLst>
          </a:prstGeom>
          <a:solidFill>
            <a:srgbClr val="538C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dirty="0">
                <a:solidFill>
                  <a:schemeClr val="lt1"/>
                </a:solidFill>
                <a:latin typeface="Calibri"/>
                <a:ea typeface="Calibri"/>
                <a:cs typeface="Calibri"/>
                <a:sym typeface="Calibri"/>
              </a:rPr>
              <a:t>DATA</a:t>
            </a:r>
          </a:p>
          <a:p>
            <a:pPr marL="0" marR="0" lvl="0" indent="0" algn="ctr" rtl="0">
              <a:spcBef>
                <a:spcPts val="0"/>
              </a:spcBef>
              <a:spcAft>
                <a:spcPts val="0"/>
              </a:spcAft>
              <a:buNone/>
            </a:pPr>
            <a:r>
              <a:rPr lang="en-US" sz="2400" b="1" dirty="0">
                <a:solidFill>
                  <a:schemeClr val="lt1"/>
                </a:solidFill>
                <a:latin typeface="Calibri"/>
                <a:ea typeface="Calibri"/>
                <a:cs typeface="Calibri"/>
                <a:sym typeface="Calibri"/>
              </a:rPr>
              <a:t>INTEGRATION</a:t>
            </a:r>
            <a:endParaRPr sz="2400" b="1" dirty="0">
              <a:solidFill>
                <a:schemeClr val="lt1"/>
              </a:solidFill>
              <a:latin typeface="Calibri"/>
              <a:ea typeface="Calibri"/>
              <a:cs typeface="Calibri"/>
              <a:sym typeface="Calibri"/>
            </a:endParaRPr>
          </a:p>
        </p:txBody>
      </p:sp>
      <p:sp>
        <p:nvSpPr>
          <p:cNvPr id="293" name="Google Shape;293;p52"/>
          <p:cNvSpPr/>
          <p:nvPr/>
        </p:nvSpPr>
        <p:spPr>
          <a:xfrm>
            <a:off x="323417" y="1611275"/>
            <a:ext cx="2159566"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7F7F7F"/>
                </a:solidFill>
                <a:latin typeface="Helvetica Neue"/>
                <a:ea typeface="Helvetica Neue"/>
                <a:cs typeface="Helvetica Neue"/>
                <a:sym typeface="Helvetica Neue"/>
              </a:rPr>
              <a:t>Experimental projects</a:t>
            </a:r>
            <a:endParaRPr sz="1600">
              <a:solidFill>
                <a:srgbClr val="7F7F7F"/>
              </a:solidFill>
              <a:latin typeface="Helvetica Neue"/>
              <a:ea typeface="Helvetica Neue"/>
              <a:cs typeface="Helvetica Neue"/>
              <a:sym typeface="Helvetica Neue"/>
            </a:endParaRPr>
          </a:p>
        </p:txBody>
      </p:sp>
      <p:sp>
        <p:nvSpPr>
          <p:cNvPr id="294" name="Google Shape;294;p52"/>
          <p:cNvSpPr/>
          <p:nvPr/>
        </p:nvSpPr>
        <p:spPr>
          <a:xfrm>
            <a:off x="6402680" y="1611274"/>
            <a:ext cx="2741320" cy="37128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7F7F7F"/>
                </a:solidFill>
                <a:latin typeface="Helvetica Neue"/>
                <a:ea typeface="Helvetica Neue"/>
                <a:cs typeface="Helvetica Neue"/>
                <a:sym typeface="Helvetica Neue"/>
              </a:rPr>
              <a:t>Bioinformatics projects</a:t>
            </a:r>
            <a:endParaRPr sz="1600">
              <a:solidFill>
                <a:srgbClr val="7F7F7F"/>
              </a:solidFill>
              <a:latin typeface="Helvetica Neue"/>
              <a:ea typeface="Helvetica Neue"/>
              <a:cs typeface="Helvetica Neue"/>
              <a:sym typeface="Helvetica Neue"/>
            </a:endParaRPr>
          </a:p>
        </p:txBody>
      </p:sp>
      <p:pic>
        <p:nvPicPr>
          <p:cNvPr id="295" name="Google Shape;295;p52"/>
          <p:cNvPicPr preferRelativeResize="0"/>
          <p:nvPr/>
        </p:nvPicPr>
        <p:blipFill rotWithShape="1">
          <a:blip r:embed="rId3">
            <a:alphaModFix/>
          </a:blip>
          <a:srcRect/>
          <a:stretch/>
        </p:blipFill>
        <p:spPr>
          <a:xfrm>
            <a:off x="721918" y="2792486"/>
            <a:ext cx="346077" cy="633386"/>
          </a:xfrm>
          <a:prstGeom prst="rect">
            <a:avLst/>
          </a:prstGeom>
          <a:noFill/>
          <a:ln>
            <a:noFill/>
          </a:ln>
        </p:spPr>
      </p:pic>
      <p:pic>
        <p:nvPicPr>
          <p:cNvPr id="296" name="Google Shape;296;p52"/>
          <p:cNvPicPr preferRelativeResize="0"/>
          <p:nvPr/>
        </p:nvPicPr>
        <p:blipFill rotWithShape="1">
          <a:blip r:embed="rId4">
            <a:alphaModFix/>
          </a:blip>
          <a:srcRect/>
          <a:stretch/>
        </p:blipFill>
        <p:spPr>
          <a:xfrm>
            <a:off x="1415717" y="2822332"/>
            <a:ext cx="645996" cy="578320"/>
          </a:xfrm>
          <a:prstGeom prst="rect">
            <a:avLst/>
          </a:prstGeom>
          <a:noFill/>
          <a:ln>
            <a:noFill/>
          </a:ln>
        </p:spPr>
      </p:pic>
      <p:pic>
        <p:nvPicPr>
          <p:cNvPr id="297" name="Google Shape;297;p52"/>
          <p:cNvPicPr preferRelativeResize="0"/>
          <p:nvPr/>
        </p:nvPicPr>
        <p:blipFill rotWithShape="1">
          <a:blip r:embed="rId5">
            <a:alphaModFix/>
          </a:blip>
          <a:srcRect/>
          <a:stretch/>
        </p:blipFill>
        <p:spPr>
          <a:xfrm>
            <a:off x="1599015" y="5321115"/>
            <a:ext cx="837151" cy="837151"/>
          </a:xfrm>
          <a:prstGeom prst="rect">
            <a:avLst/>
          </a:prstGeom>
          <a:noFill/>
          <a:ln>
            <a:noFill/>
          </a:ln>
        </p:spPr>
      </p:pic>
      <p:pic>
        <p:nvPicPr>
          <p:cNvPr id="298" name="Google Shape;298;p52"/>
          <p:cNvPicPr preferRelativeResize="0"/>
          <p:nvPr/>
        </p:nvPicPr>
        <p:blipFill rotWithShape="1">
          <a:blip r:embed="rId6">
            <a:alphaModFix/>
          </a:blip>
          <a:srcRect/>
          <a:stretch/>
        </p:blipFill>
        <p:spPr>
          <a:xfrm>
            <a:off x="428490" y="5220090"/>
            <a:ext cx="1067094" cy="914054"/>
          </a:xfrm>
          <a:prstGeom prst="rect">
            <a:avLst/>
          </a:prstGeom>
          <a:noFill/>
          <a:ln>
            <a:noFill/>
          </a:ln>
        </p:spPr>
      </p:pic>
      <p:pic>
        <p:nvPicPr>
          <p:cNvPr id="299" name="Google Shape;299;p52"/>
          <p:cNvPicPr preferRelativeResize="0"/>
          <p:nvPr/>
        </p:nvPicPr>
        <p:blipFill rotWithShape="1">
          <a:blip r:embed="rId7">
            <a:alphaModFix/>
          </a:blip>
          <a:srcRect/>
          <a:stretch/>
        </p:blipFill>
        <p:spPr>
          <a:xfrm>
            <a:off x="6762694" y="1982566"/>
            <a:ext cx="1534724" cy="763184"/>
          </a:xfrm>
          <a:prstGeom prst="rect">
            <a:avLst/>
          </a:prstGeom>
          <a:noFill/>
          <a:ln>
            <a:noFill/>
          </a:ln>
        </p:spPr>
      </p:pic>
      <p:pic>
        <p:nvPicPr>
          <p:cNvPr id="300" name="Google Shape;300;p52"/>
          <p:cNvPicPr preferRelativeResize="0"/>
          <p:nvPr/>
        </p:nvPicPr>
        <p:blipFill rotWithShape="1">
          <a:blip r:embed="rId8">
            <a:alphaModFix/>
          </a:blip>
          <a:srcRect/>
          <a:stretch/>
        </p:blipFill>
        <p:spPr>
          <a:xfrm>
            <a:off x="237695" y="2131457"/>
            <a:ext cx="566698" cy="571108"/>
          </a:xfrm>
          <a:prstGeom prst="rect">
            <a:avLst/>
          </a:prstGeom>
          <a:noFill/>
          <a:ln>
            <a:noFill/>
          </a:ln>
        </p:spPr>
      </p:pic>
      <p:pic>
        <p:nvPicPr>
          <p:cNvPr id="301" name="Google Shape;301;p52"/>
          <p:cNvPicPr preferRelativeResize="0"/>
          <p:nvPr/>
        </p:nvPicPr>
        <p:blipFill rotWithShape="1">
          <a:blip r:embed="rId9">
            <a:alphaModFix/>
          </a:blip>
          <a:srcRect/>
          <a:stretch/>
        </p:blipFill>
        <p:spPr>
          <a:xfrm>
            <a:off x="1811274" y="2131457"/>
            <a:ext cx="627192" cy="579734"/>
          </a:xfrm>
          <a:prstGeom prst="rect">
            <a:avLst/>
          </a:prstGeom>
          <a:noFill/>
          <a:ln>
            <a:noFill/>
          </a:ln>
        </p:spPr>
      </p:pic>
      <p:pic>
        <p:nvPicPr>
          <p:cNvPr id="302" name="Google Shape;302;p52"/>
          <p:cNvPicPr preferRelativeResize="0"/>
          <p:nvPr/>
        </p:nvPicPr>
        <p:blipFill rotWithShape="1">
          <a:blip r:embed="rId10">
            <a:alphaModFix/>
          </a:blip>
          <a:srcRect/>
          <a:stretch/>
        </p:blipFill>
        <p:spPr>
          <a:xfrm>
            <a:off x="971762" y="2110048"/>
            <a:ext cx="650453" cy="639203"/>
          </a:xfrm>
          <a:prstGeom prst="rect">
            <a:avLst/>
          </a:prstGeom>
          <a:noFill/>
          <a:ln>
            <a:noFill/>
          </a:ln>
        </p:spPr>
      </p:pic>
      <p:sp>
        <p:nvSpPr>
          <p:cNvPr id="303" name="Google Shape;303;p52"/>
          <p:cNvSpPr txBox="1"/>
          <p:nvPr/>
        </p:nvSpPr>
        <p:spPr>
          <a:xfrm>
            <a:off x="0" y="183564"/>
            <a:ext cx="9143999"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r>
              <a:rPr lang="en-US" sz="3800" b="0" i="0" dirty="0">
                <a:solidFill>
                  <a:srgbClr val="0091EB"/>
                </a:solidFill>
                <a:latin typeface="Helvetica Neue"/>
                <a:ea typeface="Helvetica Neue"/>
                <a:cs typeface="Helvetica Neue"/>
                <a:sym typeface="Helvetica Neue"/>
              </a:rPr>
              <a:t>Knowledge cycle</a:t>
            </a:r>
            <a:endParaRPr sz="3800" b="0" i="0" dirty="0">
              <a:solidFill>
                <a:srgbClr val="0091EB"/>
              </a:solidFill>
              <a:latin typeface="Helvetica Neue"/>
              <a:ea typeface="Helvetica Neue"/>
              <a:cs typeface="Helvetica Neue"/>
              <a:sym typeface="Helvetica Neue"/>
            </a:endParaRPr>
          </a:p>
        </p:txBody>
      </p:sp>
      <p:grpSp>
        <p:nvGrpSpPr>
          <p:cNvPr id="304" name="Google Shape;304;p52"/>
          <p:cNvGrpSpPr/>
          <p:nvPr/>
        </p:nvGrpSpPr>
        <p:grpSpPr>
          <a:xfrm>
            <a:off x="3510844" y="2726853"/>
            <a:ext cx="1319086" cy="1398038"/>
            <a:chOff x="3917123" y="600085"/>
            <a:chExt cx="1319086" cy="1398038"/>
          </a:xfrm>
        </p:grpSpPr>
        <p:sp>
          <p:nvSpPr>
            <p:cNvPr id="305" name="Google Shape;305;p52"/>
            <p:cNvSpPr/>
            <p:nvPr/>
          </p:nvSpPr>
          <p:spPr>
            <a:xfrm>
              <a:off x="4605951" y="600085"/>
              <a:ext cx="286157" cy="303135"/>
            </a:xfrm>
            <a:custGeom>
              <a:avLst/>
              <a:gdLst/>
              <a:ahLst/>
              <a:cxnLst/>
              <a:rect l="l" t="t" r="r" b="b"/>
              <a:pathLst>
                <a:path w="334645" h="334010" extrusionOk="0">
                  <a:moveTo>
                    <a:pt x="158307" y="0"/>
                  </a:moveTo>
                  <a:lnTo>
                    <a:pt x="115957" y="7731"/>
                  </a:lnTo>
                  <a:lnTo>
                    <a:pt x="78066" y="25402"/>
                  </a:lnTo>
                  <a:lnTo>
                    <a:pt x="46080" y="51570"/>
                  </a:lnTo>
                  <a:lnTo>
                    <a:pt x="21443" y="84794"/>
                  </a:lnTo>
                  <a:lnTo>
                    <a:pt x="5601" y="123629"/>
                  </a:lnTo>
                  <a:lnTo>
                    <a:pt x="64" y="165147"/>
                  </a:lnTo>
                  <a:lnTo>
                    <a:pt x="0" y="333500"/>
                  </a:lnTo>
                  <a:lnTo>
                    <a:pt x="334189" y="333509"/>
                  </a:lnTo>
                  <a:lnTo>
                    <a:pt x="334182" y="165147"/>
                  </a:lnTo>
                  <a:lnTo>
                    <a:pt x="328476" y="123354"/>
                  </a:lnTo>
                  <a:lnTo>
                    <a:pt x="312865" y="85524"/>
                  </a:lnTo>
                  <a:lnTo>
                    <a:pt x="288480" y="52995"/>
                  </a:lnTo>
                  <a:lnTo>
                    <a:pt x="256448" y="27103"/>
                  </a:lnTo>
                  <a:lnTo>
                    <a:pt x="217897" y="9182"/>
                  </a:lnTo>
                  <a:lnTo>
                    <a:pt x="173957" y="571"/>
                  </a:lnTo>
                  <a:lnTo>
                    <a:pt x="158307" y="0"/>
                  </a:lnTo>
                  <a:close/>
                </a:path>
              </a:pathLst>
            </a:custGeom>
            <a:solidFill>
              <a:srgbClr val="B3DEF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52"/>
            <p:cNvSpPr/>
            <p:nvPr/>
          </p:nvSpPr>
          <p:spPr>
            <a:xfrm>
              <a:off x="3917123" y="1329939"/>
              <a:ext cx="974672" cy="303135"/>
            </a:xfrm>
            <a:custGeom>
              <a:avLst/>
              <a:gdLst/>
              <a:ahLst/>
              <a:cxnLst/>
              <a:rect l="l" t="t" r="r" b="b"/>
              <a:pathLst>
                <a:path w="1139825" h="334010" extrusionOk="0">
                  <a:moveTo>
                    <a:pt x="1139733" y="0"/>
                  </a:moveTo>
                  <a:lnTo>
                    <a:pt x="156988" y="308"/>
                  </a:lnTo>
                  <a:lnTo>
                    <a:pt x="114948" y="8308"/>
                  </a:lnTo>
                  <a:lnTo>
                    <a:pt x="77360" y="26162"/>
                  </a:lnTo>
                  <a:lnTo>
                    <a:pt x="45647" y="52491"/>
                  </a:lnTo>
                  <a:lnTo>
                    <a:pt x="21234" y="85914"/>
                  </a:lnTo>
                  <a:lnTo>
                    <a:pt x="5543" y="125051"/>
                  </a:lnTo>
                  <a:lnTo>
                    <a:pt x="0" y="168523"/>
                  </a:lnTo>
                  <a:lnTo>
                    <a:pt x="671" y="182014"/>
                  </a:lnTo>
                  <a:lnTo>
                    <a:pt x="8852" y="220547"/>
                  </a:lnTo>
                  <a:lnTo>
                    <a:pt x="25485" y="255375"/>
                  </a:lnTo>
                  <a:lnTo>
                    <a:pt x="49546" y="285473"/>
                  </a:lnTo>
                  <a:lnTo>
                    <a:pt x="79585" y="309059"/>
                  </a:lnTo>
                  <a:lnTo>
                    <a:pt x="114606" y="325346"/>
                  </a:lnTo>
                  <a:lnTo>
                    <a:pt x="153470" y="333197"/>
                  </a:lnTo>
                  <a:lnTo>
                    <a:pt x="1139733" y="333750"/>
                  </a:lnTo>
                  <a:lnTo>
                    <a:pt x="1139733" y="0"/>
                  </a:lnTo>
                  <a:close/>
                </a:path>
              </a:pathLst>
            </a:custGeom>
            <a:solidFill>
              <a:srgbClr val="B3DEF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52"/>
            <p:cNvSpPr/>
            <p:nvPr/>
          </p:nvSpPr>
          <p:spPr>
            <a:xfrm>
              <a:off x="4261542" y="1694988"/>
              <a:ext cx="286157" cy="303135"/>
            </a:xfrm>
            <a:custGeom>
              <a:avLst/>
              <a:gdLst/>
              <a:ahLst/>
              <a:cxnLst/>
              <a:rect l="l" t="t" r="r" b="b"/>
              <a:pathLst>
                <a:path w="334645" h="334010" extrusionOk="0">
                  <a:moveTo>
                    <a:pt x="334189" y="0"/>
                  </a:moveTo>
                  <a:lnTo>
                    <a:pt x="0" y="0"/>
                  </a:lnTo>
                  <a:lnTo>
                    <a:pt x="217" y="175599"/>
                  </a:lnTo>
                  <a:lnTo>
                    <a:pt x="10685" y="224811"/>
                  </a:lnTo>
                  <a:lnTo>
                    <a:pt x="28656" y="259030"/>
                  </a:lnTo>
                  <a:lnTo>
                    <a:pt x="55162" y="290758"/>
                  </a:lnTo>
                  <a:lnTo>
                    <a:pt x="95708" y="317401"/>
                  </a:lnTo>
                  <a:lnTo>
                    <a:pt x="132809" y="329408"/>
                  </a:lnTo>
                  <a:lnTo>
                    <a:pt x="175880" y="333500"/>
                  </a:lnTo>
                  <a:lnTo>
                    <a:pt x="190403" y="332116"/>
                  </a:lnTo>
                  <a:lnTo>
                    <a:pt x="231428" y="320912"/>
                  </a:lnTo>
                  <a:lnTo>
                    <a:pt x="267511" y="300248"/>
                  </a:lnTo>
                  <a:lnTo>
                    <a:pt x="297208" y="271568"/>
                  </a:lnTo>
                  <a:lnTo>
                    <a:pt x="319074" y="236314"/>
                  </a:lnTo>
                  <a:lnTo>
                    <a:pt x="331663" y="195929"/>
                  </a:lnTo>
                  <a:lnTo>
                    <a:pt x="334189" y="166867"/>
                  </a:lnTo>
                  <a:lnTo>
                    <a:pt x="334189" y="0"/>
                  </a:lnTo>
                  <a:close/>
                </a:path>
              </a:pathLst>
            </a:custGeom>
            <a:solidFill>
              <a:srgbClr val="0091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52"/>
            <p:cNvSpPr/>
            <p:nvPr/>
          </p:nvSpPr>
          <p:spPr>
            <a:xfrm>
              <a:off x="4261537" y="964918"/>
              <a:ext cx="974672" cy="303135"/>
            </a:xfrm>
            <a:custGeom>
              <a:avLst/>
              <a:gdLst/>
              <a:ahLst/>
              <a:cxnLst/>
              <a:rect l="l" t="t" r="r" b="b"/>
              <a:pathLst>
                <a:path w="1139825" h="334010" extrusionOk="0">
                  <a:moveTo>
                    <a:pt x="972642" y="0"/>
                  </a:moveTo>
                  <a:lnTo>
                    <a:pt x="0" y="0"/>
                  </a:lnTo>
                  <a:lnTo>
                    <a:pt x="0" y="333726"/>
                  </a:lnTo>
                  <a:lnTo>
                    <a:pt x="974125" y="333720"/>
                  </a:lnTo>
                  <a:lnTo>
                    <a:pt x="1015979" y="328024"/>
                  </a:lnTo>
                  <a:lnTo>
                    <a:pt x="1053862" y="312436"/>
                  </a:lnTo>
                  <a:lnTo>
                    <a:pt x="1086438" y="288082"/>
                  </a:lnTo>
                  <a:lnTo>
                    <a:pt x="1112369" y="256090"/>
                  </a:lnTo>
                  <a:lnTo>
                    <a:pt x="1130317" y="217585"/>
                  </a:lnTo>
                  <a:lnTo>
                    <a:pt x="1138945" y="173694"/>
                  </a:lnTo>
                  <a:lnTo>
                    <a:pt x="1139519" y="158061"/>
                  </a:lnTo>
                  <a:lnTo>
                    <a:pt x="1138129" y="143559"/>
                  </a:lnTo>
                  <a:lnTo>
                    <a:pt x="1126899" y="102595"/>
                  </a:lnTo>
                  <a:lnTo>
                    <a:pt x="1106201" y="66566"/>
                  </a:lnTo>
                  <a:lnTo>
                    <a:pt x="1077480" y="36915"/>
                  </a:lnTo>
                  <a:lnTo>
                    <a:pt x="1042178" y="15085"/>
                  </a:lnTo>
                  <a:lnTo>
                    <a:pt x="1001741" y="2518"/>
                  </a:lnTo>
                  <a:lnTo>
                    <a:pt x="972642" y="0"/>
                  </a:lnTo>
                  <a:close/>
                </a:path>
              </a:pathLst>
            </a:custGeom>
            <a:solidFill>
              <a:srgbClr val="0091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309" name="Google Shape;309;p52" descr="download.png"/>
          <p:cNvPicPr preferRelativeResize="0"/>
          <p:nvPr/>
        </p:nvPicPr>
        <p:blipFill rotWithShape="1">
          <a:blip r:embed="rId11">
            <a:alphaModFix/>
          </a:blip>
          <a:srcRect l="32963" r="42491"/>
          <a:stretch/>
        </p:blipFill>
        <p:spPr>
          <a:xfrm>
            <a:off x="4580785" y="3794106"/>
            <a:ext cx="1161055" cy="1527009"/>
          </a:xfrm>
          <a:prstGeom prst="rect">
            <a:avLst/>
          </a:prstGeom>
          <a:noFill/>
          <a:ln>
            <a:noFill/>
          </a:ln>
        </p:spPr>
      </p:pic>
      <p:pic>
        <p:nvPicPr>
          <p:cNvPr id="310" name="Google Shape;310;p52" descr="world-users.png"/>
          <p:cNvPicPr preferRelativeResize="0"/>
          <p:nvPr/>
        </p:nvPicPr>
        <p:blipFill rotWithShape="1">
          <a:blip r:embed="rId12">
            <a:alphaModFix/>
          </a:blip>
          <a:srcRect/>
          <a:stretch/>
        </p:blipFill>
        <p:spPr>
          <a:xfrm>
            <a:off x="6939451" y="4825961"/>
            <a:ext cx="857462" cy="990308"/>
          </a:xfrm>
          <a:prstGeom prst="rect">
            <a:avLst/>
          </a:prstGeom>
          <a:noFill/>
          <a:ln>
            <a:noFill/>
          </a:ln>
        </p:spPr>
      </p:pic>
      <p:pic>
        <p:nvPicPr>
          <p:cNvPr id="311" name="Google Shape;311;p52" descr="sequencing.png"/>
          <p:cNvPicPr preferRelativeResize="0"/>
          <p:nvPr/>
        </p:nvPicPr>
        <p:blipFill rotWithShape="1">
          <a:blip r:embed="rId13">
            <a:alphaModFix/>
          </a:blip>
          <a:srcRect/>
          <a:stretch/>
        </p:blipFill>
        <p:spPr>
          <a:xfrm>
            <a:off x="7240830" y="2608163"/>
            <a:ext cx="758984" cy="758984"/>
          </a:xfrm>
          <a:prstGeom prst="rect">
            <a:avLst/>
          </a:prstGeom>
          <a:noFill/>
          <a:ln>
            <a:noFill/>
          </a:ln>
        </p:spPr>
      </p:pic>
      <p:pic>
        <p:nvPicPr>
          <p:cNvPr id="312" name="Google Shape;312;p52" descr="big data.png"/>
          <p:cNvPicPr preferRelativeResize="0"/>
          <p:nvPr/>
        </p:nvPicPr>
        <p:blipFill rotWithShape="1">
          <a:blip r:embed="rId14">
            <a:alphaModFix/>
          </a:blip>
          <a:srcRect/>
          <a:stretch/>
        </p:blipFill>
        <p:spPr>
          <a:xfrm>
            <a:off x="7901037" y="2583797"/>
            <a:ext cx="581378" cy="539063"/>
          </a:xfrm>
          <a:prstGeom prst="rect">
            <a:avLst/>
          </a:prstGeom>
          <a:noFill/>
          <a:ln>
            <a:noFill/>
          </a:ln>
        </p:spPr>
      </p:pic>
      <p:pic>
        <p:nvPicPr>
          <p:cNvPr id="313" name="Google Shape;313;p52" descr="OPEN ACCESS.png"/>
          <p:cNvPicPr preferRelativeResize="0"/>
          <p:nvPr/>
        </p:nvPicPr>
        <p:blipFill rotWithShape="1">
          <a:blip r:embed="rId15">
            <a:alphaModFix/>
          </a:blip>
          <a:srcRect l="22128" t="34255" r="22220" b="33388"/>
          <a:stretch/>
        </p:blipFill>
        <p:spPr>
          <a:xfrm>
            <a:off x="7872899" y="4568136"/>
            <a:ext cx="1134323" cy="853451"/>
          </a:xfrm>
          <a:prstGeom prst="rect">
            <a:avLst/>
          </a:prstGeom>
          <a:noFill/>
          <a:ln>
            <a:noFill/>
          </a:ln>
        </p:spPr>
      </p:pic>
      <p:sp>
        <p:nvSpPr>
          <p:cNvPr id="314" name="Google Shape;314;p52"/>
          <p:cNvSpPr/>
          <p:nvPr/>
        </p:nvSpPr>
        <p:spPr>
          <a:xfrm>
            <a:off x="5937250" y="5816275"/>
            <a:ext cx="3185700" cy="584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u="sng" dirty="0">
                <a:solidFill>
                  <a:schemeClr val="hlink"/>
                </a:solidFill>
                <a:latin typeface="Helvetica Neue"/>
                <a:ea typeface="Helvetica Neue"/>
                <a:cs typeface="Helvetica Neue"/>
                <a:sym typeface="Helvetica Neue"/>
                <a:hlinkClick r:id="rId16"/>
              </a:rPr>
              <a:t>https://www.targetvalidation.org</a:t>
            </a:r>
            <a:endParaRPr sz="1600" dirty="0">
              <a:solidFill>
                <a:srgbClr val="7F7F7F"/>
              </a:solidFill>
              <a:latin typeface="Helvetica Neue"/>
              <a:ea typeface="Helvetica Neue"/>
              <a:cs typeface="Helvetica Neue"/>
              <a:sym typeface="Helvetica Neue"/>
            </a:endParaRPr>
          </a:p>
          <a:p>
            <a:pPr marL="0" marR="0" lvl="0" indent="0" algn="ctr" rtl="0">
              <a:spcBef>
                <a:spcPts val="0"/>
              </a:spcBef>
              <a:spcAft>
                <a:spcPts val="0"/>
              </a:spcAft>
              <a:buNone/>
            </a:pPr>
            <a:endParaRPr sz="1600" dirty="0">
              <a:solidFill>
                <a:srgbClr val="7F7F7F"/>
              </a:solidFill>
              <a:latin typeface="Helvetica Neue"/>
              <a:ea typeface="Helvetica Neue"/>
              <a:cs typeface="Helvetica Neue"/>
              <a:sym typeface="Helvetica Neue"/>
            </a:endParaRPr>
          </a:p>
        </p:txBody>
      </p:sp>
      <p:sp>
        <p:nvSpPr>
          <p:cNvPr id="315" name="Google Shape;315;p52"/>
          <p:cNvSpPr/>
          <p:nvPr/>
        </p:nvSpPr>
        <p:spPr>
          <a:xfrm>
            <a:off x="5982290" y="6074100"/>
            <a:ext cx="3185700" cy="1077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u="sng" dirty="0">
                <a:solidFill>
                  <a:schemeClr val="hlink"/>
                </a:solidFill>
                <a:latin typeface="Helvetica Neue"/>
                <a:ea typeface="Helvetica Neue"/>
                <a:cs typeface="Helvetica Neue"/>
                <a:sym typeface="Helvetica Neue"/>
                <a:hlinkClick r:id="rId17"/>
              </a:rPr>
              <a:t>https://genetics.opentargets.org</a:t>
            </a:r>
            <a:endParaRPr sz="1600" dirty="0">
              <a:solidFill>
                <a:srgbClr val="7F7F7F"/>
              </a:solidFill>
              <a:latin typeface="Helvetica Neue"/>
              <a:ea typeface="Helvetica Neue"/>
              <a:cs typeface="Helvetica Neue"/>
              <a:sym typeface="Helvetica Neue"/>
            </a:endParaRPr>
          </a:p>
          <a:p>
            <a:pPr marL="0" marR="0" lvl="0" indent="0" algn="l" rtl="0">
              <a:spcBef>
                <a:spcPts val="0"/>
              </a:spcBef>
              <a:spcAft>
                <a:spcPts val="0"/>
              </a:spcAft>
              <a:buNone/>
            </a:pPr>
            <a:endParaRPr sz="1600" dirty="0">
              <a:solidFill>
                <a:srgbClr val="7F7F7F"/>
              </a:solidFill>
              <a:latin typeface="Helvetica Neue"/>
              <a:ea typeface="Helvetica Neue"/>
              <a:cs typeface="Helvetica Neue"/>
              <a:sym typeface="Helvetica Neue"/>
            </a:endParaRPr>
          </a:p>
          <a:p>
            <a:pPr marL="0" marR="0" lvl="0" indent="0" algn="l" rtl="0">
              <a:spcBef>
                <a:spcPts val="0"/>
              </a:spcBef>
              <a:spcAft>
                <a:spcPts val="0"/>
              </a:spcAft>
              <a:buNone/>
            </a:pPr>
            <a:endParaRPr sz="1600" dirty="0">
              <a:solidFill>
                <a:srgbClr val="7F7F7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2749476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8"/>
          <p:cNvSpPr txBox="1">
            <a:spLocks/>
          </p:cNvSpPr>
          <p:nvPr/>
        </p:nvSpPr>
        <p:spPr>
          <a:xfrm>
            <a:off x="59912" y="138613"/>
            <a:ext cx="4515590"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nSpc>
                <a:spcPct val="130000"/>
              </a:lnSpc>
            </a:pPr>
            <a:r>
              <a:rPr lang="en-GB" sz="4000" dirty="0">
                <a:ea typeface="Calibri"/>
                <a:sym typeface="Calibri"/>
              </a:rPr>
              <a:t>What can you do with Open Targets Genetics?</a:t>
            </a:r>
          </a:p>
        </p:txBody>
      </p:sp>
      <p:sp>
        <p:nvSpPr>
          <p:cNvPr id="11" name="Google Shape;723;p54"/>
          <p:cNvSpPr/>
          <p:nvPr/>
        </p:nvSpPr>
        <p:spPr>
          <a:xfrm>
            <a:off x="843029" y="3449624"/>
            <a:ext cx="1409100" cy="476400"/>
          </a:xfrm>
          <a:prstGeom prst="roundRect">
            <a:avLst>
              <a:gd name="adj" fmla="val 16667"/>
            </a:avLst>
          </a:prstGeom>
          <a:solidFill>
            <a:srgbClr val="B3C6E7"/>
          </a:solidFill>
          <a:ln w="25400" cap="flat" cmpd="sng">
            <a:solidFill>
              <a:srgbClr val="3389CA"/>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2100">
                <a:solidFill>
                  <a:srgbClr val="4F81BD"/>
                </a:solidFill>
                <a:latin typeface="Helvetica"/>
                <a:ea typeface="Roboto"/>
                <a:cs typeface="Helvetica"/>
                <a:sym typeface="Roboto"/>
              </a:rPr>
              <a:t>Variant</a:t>
            </a:r>
            <a:endParaRPr sz="1100">
              <a:solidFill>
                <a:srgbClr val="4F81BD"/>
              </a:solidFill>
              <a:latin typeface="Helvetica"/>
              <a:ea typeface="Roboto"/>
              <a:cs typeface="Helvetica"/>
              <a:sym typeface="Roboto"/>
            </a:endParaRPr>
          </a:p>
        </p:txBody>
      </p:sp>
      <p:sp>
        <p:nvSpPr>
          <p:cNvPr id="12" name="Google Shape;724;p54"/>
          <p:cNvSpPr/>
          <p:nvPr/>
        </p:nvSpPr>
        <p:spPr>
          <a:xfrm>
            <a:off x="3856577" y="3446472"/>
            <a:ext cx="1290900" cy="482700"/>
          </a:xfrm>
          <a:prstGeom prst="roundRect">
            <a:avLst>
              <a:gd name="adj" fmla="val 16667"/>
            </a:avLst>
          </a:prstGeom>
          <a:solidFill>
            <a:srgbClr val="B3C6E7"/>
          </a:solidFill>
          <a:ln w="25400" cap="flat" cmpd="sng">
            <a:solidFill>
              <a:srgbClr val="3389CA"/>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2100">
                <a:solidFill>
                  <a:srgbClr val="4F81BD"/>
                </a:solidFill>
                <a:latin typeface="Helvetica"/>
                <a:ea typeface="Roboto"/>
                <a:cs typeface="Helvetica"/>
                <a:sym typeface="Roboto"/>
              </a:rPr>
              <a:t>Trait </a:t>
            </a:r>
            <a:endParaRPr sz="1100">
              <a:solidFill>
                <a:srgbClr val="4F81BD"/>
              </a:solidFill>
              <a:latin typeface="Helvetica"/>
              <a:ea typeface="Roboto"/>
              <a:cs typeface="Helvetica"/>
              <a:sym typeface="Roboto"/>
            </a:endParaRPr>
          </a:p>
        </p:txBody>
      </p:sp>
      <p:sp>
        <p:nvSpPr>
          <p:cNvPr id="13" name="Google Shape;725;p54"/>
          <p:cNvSpPr/>
          <p:nvPr/>
        </p:nvSpPr>
        <p:spPr>
          <a:xfrm>
            <a:off x="7023939" y="3446472"/>
            <a:ext cx="1295100" cy="470700"/>
          </a:xfrm>
          <a:prstGeom prst="roundRect">
            <a:avLst>
              <a:gd name="adj" fmla="val 16667"/>
            </a:avLst>
          </a:prstGeom>
          <a:solidFill>
            <a:srgbClr val="B3C6E7"/>
          </a:solidFill>
          <a:ln w="25400" cap="flat" cmpd="sng">
            <a:solidFill>
              <a:srgbClr val="3389CA"/>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2100">
                <a:solidFill>
                  <a:srgbClr val="4F81BD"/>
                </a:solidFill>
                <a:latin typeface="Helvetica"/>
                <a:ea typeface="Roboto"/>
                <a:cs typeface="Helvetica"/>
                <a:sym typeface="Roboto"/>
              </a:rPr>
              <a:t>Gene</a:t>
            </a:r>
            <a:endParaRPr sz="1100">
              <a:solidFill>
                <a:srgbClr val="4F81BD"/>
              </a:solidFill>
              <a:latin typeface="Helvetica"/>
              <a:ea typeface="Roboto"/>
              <a:cs typeface="Helvetica"/>
              <a:sym typeface="Roboto"/>
            </a:endParaRPr>
          </a:p>
        </p:txBody>
      </p:sp>
      <p:sp>
        <p:nvSpPr>
          <p:cNvPr id="16" name="Google Shape;726;p54"/>
          <p:cNvSpPr/>
          <p:nvPr/>
        </p:nvSpPr>
        <p:spPr>
          <a:xfrm>
            <a:off x="1470332" y="4098307"/>
            <a:ext cx="154500" cy="268200"/>
          </a:xfrm>
          <a:prstGeom prst="downArrow">
            <a:avLst>
              <a:gd name="adj1" fmla="val 50000"/>
              <a:gd name="adj2" fmla="val 50000"/>
            </a:avLst>
          </a:prstGeom>
          <a:solidFill>
            <a:srgbClr val="4472C4"/>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800">
              <a:solidFill>
                <a:srgbClr val="4F81BD"/>
              </a:solidFill>
              <a:latin typeface="Helvetica"/>
              <a:ea typeface="Roboto"/>
              <a:cs typeface="Helvetica"/>
              <a:sym typeface="Roboto"/>
            </a:endParaRPr>
          </a:p>
        </p:txBody>
      </p:sp>
      <p:sp>
        <p:nvSpPr>
          <p:cNvPr id="17" name="Google Shape;727;p54"/>
          <p:cNvSpPr txBox="1"/>
          <p:nvPr/>
        </p:nvSpPr>
        <p:spPr>
          <a:xfrm>
            <a:off x="145509" y="4396636"/>
            <a:ext cx="3360434" cy="987646"/>
          </a:xfrm>
          <a:prstGeom prst="rect">
            <a:avLst/>
          </a:prstGeom>
          <a:noFill/>
          <a:ln>
            <a:noFill/>
          </a:ln>
        </p:spPr>
        <p:txBody>
          <a:bodyPr spcFirstLastPara="1" wrap="square" lIns="68575" tIns="34275" rIns="68575" bIns="34275" anchor="t" anchorCtr="0">
            <a:noAutofit/>
          </a:bodyPr>
          <a:lstStyle/>
          <a:p>
            <a:pPr marL="215900" indent="-215900">
              <a:buSzPts val="1200"/>
              <a:buFont typeface="Roboto"/>
              <a:buChar char="•"/>
            </a:pPr>
            <a:r>
              <a:rPr lang="en-GB" sz="1200" dirty="0">
                <a:solidFill>
                  <a:srgbClr val="4F81BD"/>
                </a:solidFill>
                <a:latin typeface="Helvetica"/>
                <a:ea typeface="Roboto"/>
                <a:cs typeface="Helvetica"/>
                <a:sym typeface="Roboto"/>
              </a:rPr>
              <a:t>Genes functionally implicated  </a:t>
            </a:r>
            <a:endParaRPr sz="1100" dirty="0">
              <a:solidFill>
                <a:srgbClr val="4F81BD"/>
              </a:solidFill>
              <a:latin typeface="Helvetica"/>
              <a:ea typeface="Roboto"/>
              <a:cs typeface="Helvetica"/>
              <a:sym typeface="Roboto"/>
            </a:endParaRPr>
          </a:p>
          <a:p>
            <a:pPr marL="215900" indent="-215900">
              <a:buSzPts val="1200"/>
              <a:buFont typeface="Roboto"/>
              <a:buChar char="•"/>
            </a:pPr>
            <a:r>
              <a:rPr lang="en-GB" sz="1200" dirty="0">
                <a:solidFill>
                  <a:srgbClr val="4F81BD"/>
                </a:solidFill>
                <a:latin typeface="Helvetica"/>
                <a:ea typeface="Roboto"/>
                <a:cs typeface="Helvetica"/>
                <a:sym typeface="Roboto"/>
              </a:rPr>
              <a:t>Variant association across traits (</a:t>
            </a:r>
            <a:r>
              <a:rPr lang="en-GB" sz="1200" dirty="0" err="1">
                <a:solidFill>
                  <a:srgbClr val="4F81BD"/>
                </a:solidFill>
                <a:latin typeface="Helvetica"/>
                <a:ea typeface="Roboto"/>
                <a:cs typeface="Helvetica"/>
                <a:sym typeface="Roboto"/>
              </a:rPr>
              <a:t>PheWAS</a:t>
            </a:r>
            <a:r>
              <a:rPr lang="en-GB" sz="1200" dirty="0">
                <a:solidFill>
                  <a:srgbClr val="4F81BD"/>
                </a:solidFill>
                <a:latin typeface="Helvetica"/>
                <a:ea typeface="Roboto"/>
                <a:cs typeface="Helvetica"/>
                <a:sym typeface="Roboto"/>
              </a:rPr>
              <a:t>) </a:t>
            </a:r>
            <a:endParaRPr sz="1100" dirty="0">
              <a:solidFill>
                <a:srgbClr val="4F81BD"/>
              </a:solidFill>
              <a:latin typeface="Helvetica"/>
              <a:ea typeface="Roboto"/>
              <a:cs typeface="Helvetica"/>
              <a:sym typeface="Roboto"/>
            </a:endParaRPr>
          </a:p>
          <a:p>
            <a:pPr marL="215900" indent="-215900">
              <a:buSzPts val="1200"/>
              <a:buFont typeface="Roboto"/>
              <a:buChar char="•"/>
            </a:pPr>
            <a:r>
              <a:rPr lang="en-GB" sz="1200" dirty="0">
                <a:solidFill>
                  <a:srgbClr val="4F81BD"/>
                </a:solidFill>
                <a:latin typeface="Helvetica"/>
                <a:ea typeface="Roboto"/>
                <a:cs typeface="Helvetica"/>
                <a:sym typeface="Roboto"/>
              </a:rPr>
              <a:t>Variants tagged </a:t>
            </a:r>
            <a:endParaRPr sz="1100" dirty="0">
              <a:solidFill>
                <a:srgbClr val="4F81BD"/>
              </a:solidFill>
              <a:latin typeface="Helvetica"/>
              <a:ea typeface="Roboto"/>
              <a:cs typeface="Helvetica"/>
              <a:sym typeface="Roboto"/>
            </a:endParaRPr>
          </a:p>
          <a:p>
            <a:pPr marL="0" marR="0" lvl="0" indent="0" algn="l" rtl="0">
              <a:spcBef>
                <a:spcPts val="0"/>
              </a:spcBef>
              <a:spcAft>
                <a:spcPts val="0"/>
              </a:spcAft>
              <a:buNone/>
            </a:pPr>
            <a:endParaRPr sz="1100" dirty="0">
              <a:solidFill>
                <a:srgbClr val="4F81BD"/>
              </a:solidFill>
              <a:latin typeface="Helvetica"/>
              <a:ea typeface="Roboto"/>
              <a:cs typeface="Helvetica"/>
              <a:sym typeface="Roboto"/>
            </a:endParaRPr>
          </a:p>
        </p:txBody>
      </p:sp>
      <p:sp>
        <p:nvSpPr>
          <p:cNvPr id="18" name="Google Shape;728;p54"/>
          <p:cNvSpPr/>
          <p:nvPr/>
        </p:nvSpPr>
        <p:spPr>
          <a:xfrm>
            <a:off x="2859513" y="5678624"/>
            <a:ext cx="4407241" cy="514200"/>
          </a:xfrm>
          <a:prstGeom prst="roundRect">
            <a:avLst>
              <a:gd name="adj" fmla="val 16667"/>
            </a:avLst>
          </a:prstGeom>
          <a:noFill/>
          <a:ln>
            <a:noFill/>
          </a:ln>
        </p:spPr>
        <p:txBody>
          <a:bodyPr spcFirstLastPara="1" wrap="square" lIns="68575" tIns="34275" rIns="68575" bIns="34275" anchor="ctr" anchorCtr="0">
            <a:noAutofit/>
          </a:bodyPr>
          <a:lstStyle/>
          <a:p>
            <a:pPr marL="215900" marR="0" lvl="0" indent="-222250" algn="ctr" rtl="0">
              <a:lnSpc>
                <a:spcPct val="150000"/>
              </a:lnSpc>
              <a:spcBef>
                <a:spcPts val="0"/>
              </a:spcBef>
              <a:spcAft>
                <a:spcPts val="0"/>
              </a:spcAft>
              <a:buClr>
                <a:srgbClr val="000000"/>
              </a:buClr>
              <a:buSzPts val="1100"/>
              <a:buFont typeface="Roboto"/>
              <a:buChar char="•"/>
            </a:pPr>
            <a:endParaRPr lang="en-GB" sz="1100">
              <a:solidFill>
                <a:srgbClr val="4F81BD"/>
              </a:solidFill>
              <a:latin typeface="Helvetica"/>
              <a:ea typeface="Roboto"/>
              <a:cs typeface="Helvetica"/>
            </a:endParaRPr>
          </a:p>
          <a:p>
            <a:pPr marL="215900" marR="0" lvl="0" indent="-222250" algn="ctr" rtl="0">
              <a:lnSpc>
                <a:spcPct val="150000"/>
              </a:lnSpc>
              <a:spcBef>
                <a:spcPts val="0"/>
              </a:spcBef>
              <a:spcAft>
                <a:spcPts val="0"/>
              </a:spcAft>
              <a:buClr>
                <a:srgbClr val="000000"/>
              </a:buClr>
              <a:buSzPts val="1100"/>
              <a:buFont typeface="Roboto"/>
              <a:buChar char="•"/>
            </a:pPr>
            <a:endParaRPr lang="en-GB" sz="1100">
              <a:solidFill>
                <a:srgbClr val="4F81BD"/>
              </a:solidFill>
              <a:latin typeface="Helvetica"/>
              <a:ea typeface="Roboto"/>
              <a:cs typeface="Helvetica"/>
            </a:endParaRPr>
          </a:p>
        </p:txBody>
      </p:sp>
      <p:sp>
        <p:nvSpPr>
          <p:cNvPr id="19" name="Google Shape;730;p54"/>
          <p:cNvSpPr txBox="1"/>
          <p:nvPr/>
        </p:nvSpPr>
        <p:spPr>
          <a:xfrm>
            <a:off x="6605816" y="4451855"/>
            <a:ext cx="2454665" cy="784800"/>
          </a:xfrm>
          <a:prstGeom prst="rect">
            <a:avLst/>
          </a:prstGeom>
          <a:noFill/>
          <a:ln>
            <a:noFill/>
          </a:ln>
        </p:spPr>
        <p:txBody>
          <a:bodyPr spcFirstLastPara="1" wrap="square" lIns="68575" tIns="34275" rIns="68575" bIns="34275" anchor="t" anchorCtr="0">
            <a:noAutofit/>
          </a:bodyPr>
          <a:lstStyle/>
          <a:p>
            <a:pPr marL="215900" marR="0" lvl="0" indent="-215900" rtl="0">
              <a:spcBef>
                <a:spcPts val="0"/>
              </a:spcBef>
              <a:spcAft>
                <a:spcPts val="0"/>
              </a:spcAft>
              <a:buClr>
                <a:srgbClr val="000000"/>
              </a:buClr>
              <a:buSzPts val="1200"/>
              <a:buFont typeface="Roboto"/>
              <a:buChar char="•"/>
            </a:pPr>
            <a:r>
              <a:rPr lang="en-GB" sz="1200" dirty="0">
                <a:solidFill>
                  <a:srgbClr val="4F81BD"/>
                </a:solidFill>
                <a:latin typeface="Helvetica"/>
                <a:ea typeface="Roboto"/>
                <a:cs typeface="Helvetica"/>
                <a:sym typeface="Roboto"/>
              </a:rPr>
              <a:t>Associated traits</a:t>
            </a:r>
            <a:endParaRPr sz="1100" dirty="0">
              <a:solidFill>
                <a:srgbClr val="4F81BD"/>
              </a:solidFill>
              <a:latin typeface="Helvetica"/>
              <a:ea typeface="Roboto"/>
              <a:cs typeface="Helvetica"/>
              <a:sym typeface="Roboto"/>
            </a:endParaRPr>
          </a:p>
          <a:p>
            <a:pPr marL="215900" marR="0" lvl="0" indent="-215900" rtl="0">
              <a:spcBef>
                <a:spcPts val="0"/>
              </a:spcBef>
              <a:spcAft>
                <a:spcPts val="0"/>
              </a:spcAft>
              <a:buClr>
                <a:srgbClr val="000000"/>
              </a:buClr>
              <a:buSzPts val="1200"/>
              <a:buFont typeface="Roboto"/>
              <a:buChar char="•"/>
            </a:pPr>
            <a:r>
              <a:rPr lang="en-GB" sz="1200" dirty="0">
                <a:solidFill>
                  <a:srgbClr val="4F81BD"/>
                </a:solidFill>
                <a:latin typeface="Helvetica"/>
                <a:ea typeface="Roboto"/>
                <a:cs typeface="Helvetica"/>
                <a:sym typeface="Roboto"/>
              </a:rPr>
              <a:t>Links to drugs, expression, pathway, mouse phenotype, </a:t>
            </a:r>
            <a:r>
              <a:rPr lang="en-GB" sz="1200" dirty="0" err="1">
                <a:solidFill>
                  <a:srgbClr val="4F81BD"/>
                </a:solidFill>
                <a:latin typeface="Helvetica"/>
                <a:ea typeface="Roboto"/>
                <a:cs typeface="Helvetica"/>
                <a:sym typeface="Roboto"/>
              </a:rPr>
              <a:t>etc</a:t>
            </a:r>
            <a:r>
              <a:rPr lang="en-GB" sz="1200" dirty="0">
                <a:solidFill>
                  <a:srgbClr val="4F81BD"/>
                </a:solidFill>
                <a:latin typeface="Helvetica"/>
                <a:ea typeface="Roboto"/>
                <a:cs typeface="Helvetica"/>
                <a:sym typeface="Roboto"/>
              </a:rPr>
              <a:t> in Open Targets Platform  </a:t>
            </a:r>
            <a:endParaRPr sz="1100" dirty="0">
              <a:solidFill>
                <a:srgbClr val="4F81BD"/>
              </a:solidFill>
              <a:latin typeface="Helvetica"/>
              <a:ea typeface="Roboto"/>
              <a:cs typeface="Helvetica"/>
              <a:sym typeface="Roboto"/>
            </a:endParaRPr>
          </a:p>
          <a:p>
            <a:pPr marL="0" marR="0" lvl="0" indent="0" rtl="0">
              <a:spcBef>
                <a:spcPts val="0"/>
              </a:spcBef>
              <a:spcAft>
                <a:spcPts val="0"/>
              </a:spcAft>
              <a:buNone/>
            </a:pPr>
            <a:endParaRPr sz="1100" dirty="0">
              <a:solidFill>
                <a:srgbClr val="4F81BD"/>
              </a:solidFill>
              <a:latin typeface="Helvetica"/>
              <a:ea typeface="Roboto"/>
              <a:cs typeface="Helvetica"/>
              <a:sym typeface="Roboto"/>
            </a:endParaRPr>
          </a:p>
        </p:txBody>
      </p:sp>
      <p:sp>
        <p:nvSpPr>
          <p:cNvPr id="20" name="Google Shape;731;p54"/>
          <p:cNvSpPr txBox="1"/>
          <p:nvPr/>
        </p:nvSpPr>
        <p:spPr>
          <a:xfrm>
            <a:off x="3386783" y="4440994"/>
            <a:ext cx="2695800" cy="623100"/>
          </a:xfrm>
          <a:prstGeom prst="rect">
            <a:avLst/>
          </a:prstGeom>
          <a:noFill/>
          <a:ln>
            <a:noFill/>
          </a:ln>
        </p:spPr>
        <p:txBody>
          <a:bodyPr spcFirstLastPara="1" wrap="square" lIns="68575" tIns="34275" rIns="68575" bIns="34275" anchor="t" anchorCtr="0">
            <a:noAutofit/>
          </a:bodyPr>
          <a:lstStyle/>
          <a:p>
            <a:pPr marL="215900" indent="-215900">
              <a:buSzPts val="1200"/>
              <a:buFont typeface="Roboto"/>
              <a:buChar char="•"/>
            </a:pPr>
            <a:r>
              <a:rPr lang="en-GB" sz="1200" dirty="0">
                <a:solidFill>
                  <a:srgbClr val="4F81BD"/>
                </a:solidFill>
                <a:latin typeface="Helvetica"/>
                <a:ea typeface="Roboto"/>
                <a:cs typeface="Helvetica"/>
                <a:sym typeface="Roboto"/>
              </a:rPr>
              <a:t>Independently associated loci </a:t>
            </a:r>
            <a:endParaRPr lang="en-US" sz="1100" dirty="0">
              <a:solidFill>
                <a:srgbClr val="4F81BD"/>
              </a:solidFill>
              <a:latin typeface="Helvetica"/>
              <a:ea typeface="Roboto"/>
              <a:cs typeface="Helvetica"/>
              <a:sym typeface="Roboto"/>
            </a:endParaRPr>
          </a:p>
          <a:p>
            <a:pPr marL="215900" marR="0" lvl="0" indent="-215900" algn="l" rtl="0">
              <a:spcBef>
                <a:spcPts val="0"/>
              </a:spcBef>
              <a:spcAft>
                <a:spcPts val="0"/>
              </a:spcAft>
              <a:buClr>
                <a:srgbClr val="000000"/>
              </a:buClr>
              <a:buSzPts val="1200"/>
              <a:buFont typeface="Roboto"/>
              <a:buChar char="•"/>
            </a:pPr>
            <a:r>
              <a:rPr lang="en-GB" sz="1200" dirty="0">
                <a:solidFill>
                  <a:srgbClr val="4F81BD"/>
                </a:solidFill>
                <a:latin typeface="Helvetica"/>
                <a:ea typeface="Roboto"/>
                <a:cs typeface="Helvetica"/>
                <a:sym typeface="Roboto"/>
              </a:rPr>
              <a:t>Overlapping susceptibility loci</a:t>
            </a:r>
            <a:endParaRPr sz="1400" dirty="0">
              <a:solidFill>
                <a:srgbClr val="4F81BD"/>
              </a:solidFill>
              <a:latin typeface="Helvetica"/>
              <a:ea typeface="Roboto"/>
              <a:cs typeface="Helvetica"/>
              <a:sym typeface="Roboto"/>
            </a:endParaRPr>
          </a:p>
        </p:txBody>
      </p:sp>
      <p:sp>
        <p:nvSpPr>
          <p:cNvPr id="22" name="Google Shape;732;p54"/>
          <p:cNvSpPr/>
          <p:nvPr/>
        </p:nvSpPr>
        <p:spPr>
          <a:xfrm>
            <a:off x="4418612" y="4139916"/>
            <a:ext cx="154500" cy="268200"/>
          </a:xfrm>
          <a:prstGeom prst="downArrow">
            <a:avLst>
              <a:gd name="adj1" fmla="val 50000"/>
              <a:gd name="adj2" fmla="val 50000"/>
            </a:avLst>
          </a:prstGeom>
          <a:solidFill>
            <a:srgbClr val="4472C4"/>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800">
              <a:solidFill>
                <a:srgbClr val="4F81BD"/>
              </a:solidFill>
              <a:latin typeface="Helvetica"/>
              <a:ea typeface="Roboto"/>
              <a:cs typeface="Helvetica"/>
              <a:sym typeface="Roboto"/>
            </a:endParaRPr>
          </a:p>
        </p:txBody>
      </p:sp>
      <p:sp>
        <p:nvSpPr>
          <p:cNvPr id="24" name="Google Shape;733;p54"/>
          <p:cNvSpPr/>
          <p:nvPr/>
        </p:nvSpPr>
        <p:spPr>
          <a:xfrm>
            <a:off x="7635968" y="4136355"/>
            <a:ext cx="154500" cy="268200"/>
          </a:xfrm>
          <a:prstGeom prst="downArrow">
            <a:avLst>
              <a:gd name="adj1" fmla="val 50000"/>
              <a:gd name="adj2" fmla="val 50000"/>
            </a:avLst>
          </a:prstGeom>
          <a:solidFill>
            <a:srgbClr val="4472C4"/>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800">
              <a:solidFill>
                <a:srgbClr val="4F81BD"/>
              </a:solidFill>
              <a:latin typeface="Helvetica"/>
              <a:ea typeface="Roboto"/>
              <a:cs typeface="Helvetica"/>
              <a:sym typeface="Roboto"/>
            </a:endParaRPr>
          </a:p>
        </p:txBody>
      </p:sp>
      <p:sp>
        <p:nvSpPr>
          <p:cNvPr id="27" name="Google Shape;734;p54"/>
          <p:cNvSpPr/>
          <p:nvPr/>
        </p:nvSpPr>
        <p:spPr>
          <a:xfrm rot="10800000">
            <a:off x="2487362" y="5137722"/>
            <a:ext cx="4017000" cy="421240"/>
          </a:xfrm>
          <a:prstGeom prst="leftRightUpArrow">
            <a:avLst>
              <a:gd name="adj1" fmla="val 25000"/>
              <a:gd name="adj2" fmla="val 25000"/>
              <a:gd name="adj3" fmla="val 25000"/>
            </a:avLst>
          </a:prstGeom>
          <a:solidFill>
            <a:srgbClr val="4472C4"/>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4F81BD"/>
              </a:solidFill>
              <a:latin typeface="Helvetica"/>
              <a:ea typeface="Roboto"/>
              <a:cs typeface="Helvetica"/>
              <a:sym typeface="Roboto"/>
            </a:endParaRPr>
          </a:p>
        </p:txBody>
      </p:sp>
      <p:sp>
        <p:nvSpPr>
          <p:cNvPr id="28" name="Google Shape;367;p51">
            <a:extLst>
              <a:ext uri="{FF2B5EF4-FFF2-40B4-BE49-F238E27FC236}">
                <a16:creationId xmlns:a16="http://schemas.microsoft.com/office/drawing/2014/main" id="{CF5F26A1-7FE5-904D-A8CA-6C6EF1AF8C62}"/>
              </a:ext>
            </a:extLst>
          </p:cNvPr>
          <p:cNvSpPr/>
          <p:nvPr/>
        </p:nvSpPr>
        <p:spPr>
          <a:xfrm>
            <a:off x="1369905" y="3022302"/>
            <a:ext cx="343270" cy="323995"/>
          </a:xfrm>
          <a:prstGeom prst="ellipse">
            <a:avLst/>
          </a:prstGeom>
          <a:solidFill>
            <a:srgbClr val="3389CA"/>
          </a:solidFill>
          <a:ln w="12700" cap="flat" cmpd="sng">
            <a:no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1800" dirty="0">
                <a:solidFill>
                  <a:schemeClr val="bg1"/>
                </a:solidFill>
                <a:latin typeface="Helvetica"/>
                <a:ea typeface="Calibri"/>
                <a:cs typeface="Helvetica"/>
                <a:sym typeface="Calibri"/>
              </a:rPr>
              <a:t>V</a:t>
            </a:r>
            <a:endParaRPr sz="1800" dirty="0">
              <a:solidFill>
                <a:schemeClr val="bg1"/>
              </a:solidFill>
              <a:latin typeface="Helvetica"/>
              <a:ea typeface="Calibri"/>
              <a:cs typeface="Helvetica"/>
              <a:sym typeface="Calibri"/>
            </a:endParaRPr>
          </a:p>
        </p:txBody>
      </p:sp>
      <p:sp>
        <p:nvSpPr>
          <p:cNvPr id="29" name="Google Shape;367;p51">
            <a:extLst>
              <a:ext uri="{FF2B5EF4-FFF2-40B4-BE49-F238E27FC236}">
                <a16:creationId xmlns:a16="http://schemas.microsoft.com/office/drawing/2014/main" id="{176427EF-150D-0F48-81FD-1FC034E3AEDC}"/>
              </a:ext>
            </a:extLst>
          </p:cNvPr>
          <p:cNvSpPr/>
          <p:nvPr/>
        </p:nvSpPr>
        <p:spPr>
          <a:xfrm>
            <a:off x="4328278" y="3046044"/>
            <a:ext cx="343270" cy="310145"/>
          </a:xfrm>
          <a:prstGeom prst="ellipse">
            <a:avLst/>
          </a:prstGeom>
          <a:solidFill>
            <a:srgbClr val="3389CA"/>
          </a:solidFill>
          <a:ln w="12700" cap="flat" cmpd="sng">
            <a:no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1800" dirty="0">
                <a:solidFill>
                  <a:srgbClr val="FFFFFF"/>
                </a:solidFill>
                <a:latin typeface="Helvetica"/>
                <a:ea typeface="Calibri"/>
                <a:cs typeface="Helvetica"/>
                <a:sym typeface="Calibri"/>
              </a:rPr>
              <a:t>S</a:t>
            </a:r>
            <a:endParaRPr sz="1800" dirty="0">
              <a:solidFill>
                <a:srgbClr val="FFFFFF"/>
              </a:solidFill>
              <a:latin typeface="Helvetica"/>
              <a:ea typeface="Calibri"/>
              <a:cs typeface="Helvetica"/>
              <a:sym typeface="Calibri"/>
            </a:endParaRPr>
          </a:p>
        </p:txBody>
      </p:sp>
      <p:sp>
        <p:nvSpPr>
          <p:cNvPr id="30" name="Google Shape;367;p51">
            <a:extLst>
              <a:ext uri="{FF2B5EF4-FFF2-40B4-BE49-F238E27FC236}">
                <a16:creationId xmlns:a16="http://schemas.microsoft.com/office/drawing/2014/main" id="{A6F7A08B-1337-D34D-8420-05960AC744D9}"/>
              </a:ext>
            </a:extLst>
          </p:cNvPr>
          <p:cNvSpPr/>
          <p:nvPr/>
        </p:nvSpPr>
        <p:spPr>
          <a:xfrm>
            <a:off x="7513841" y="3055950"/>
            <a:ext cx="343270" cy="310145"/>
          </a:xfrm>
          <a:prstGeom prst="ellipse">
            <a:avLst/>
          </a:prstGeom>
          <a:solidFill>
            <a:srgbClr val="3389CA"/>
          </a:solidFill>
          <a:ln w="12700" cap="flat" cmpd="sng">
            <a:no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1800" dirty="0">
                <a:solidFill>
                  <a:srgbClr val="FFFFFF"/>
                </a:solidFill>
                <a:latin typeface="Helvetica"/>
                <a:ea typeface="Calibri"/>
                <a:cs typeface="Helvetica"/>
                <a:sym typeface="Calibri"/>
              </a:rPr>
              <a:t>G</a:t>
            </a:r>
            <a:endParaRPr sz="1800" dirty="0">
              <a:solidFill>
                <a:srgbClr val="FFFFFF"/>
              </a:solidFill>
              <a:latin typeface="Helvetica"/>
              <a:ea typeface="Calibri"/>
              <a:cs typeface="Helvetica"/>
              <a:sym typeface="Calibri"/>
            </a:endParaRPr>
          </a:p>
        </p:txBody>
      </p:sp>
      <p:sp>
        <p:nvSpPr>
          <p:cNvPr id="31" name="Google Shape;729;p54"/>
          <p:cNvSpPr txBox="1"/>
          <p:nvPr/>
        </p:nvSpPr>
        <p:spPr>
          <a:xfrm>
            <a:off x="59912" y="5720227"/>
            <a:ext cx="9129393" cy="531000"/>
          </a:xfrm>
          <a:prstGeom prst="rect">
            <a:avLst/>
          </a:prstGeom>
          <a:noFill/>
          <a:ln w="9525" cap="flat" cmpd="sng">
            <a:noFill/>
            <a:prstDash val="solid"/>
            <a:round/>
            <a:headEnd type="none" w="sm" len="sm"/>
            <a:tailEnd type="none" w="sm" len="sm"/>
          </a:ln>
        </p:spPr>
        <p:txBody>
          <a:bodyPr spcFirstLastPara="1" wrap="square" lIns="68575" tIns="34275" rIns="68575" bIns="34275" anchor="t" anchorCtr="0">
            <a:noAutofit/>
          </a:bodyPr>
          <a:lstStyle/>
          <a:p>
            <a:pPr marL="0" marR="0" lvl="0" indent="0" algn="ctr" rtl="0">
              <a:spcBef>
                <a:spcPts val="0"/>
              </a:spcBef>
              <a:spcAft>
                <a:spcPts val="0"/>
              </a:spcAft>
              <a:buNone/>
            </a:pPr>
            <a:r>
              <a:rPr lang="en-GB" sz="2000" b="1" dirty="0">
                <a:solidFill>
                  <a:srgbClr val="4F81BD"/>
                </a:solidFill>
                <a:latin typeface="Helvetica"/>
                <a:ea typeface="Roboto"/>
                <a:cs typeface="Helvetica"/>
                <a:sym typeface="Roboto"/>
              </a:rPr>
              <a:t>Locus plot</a:t>
            </a:r>
            <a:endParaRPr lang="en-US" sz="2000" b="1" dirty="0">
              <a:solidFill>
                <a:srgbClr val="4F81BD"/>
              </a:solidFill>
              <a:latin typeface="Helvetica"/>
              <a:ea typeface="Roboto"/>
              <a:cs typeface="Helvetica"/>
            </a:endParaRPr>
          </a:p>
          <a:p>
            <a:pPr algn="ctr"/>
            <a:r>
              <a:rPr lang="en-GB" sz="1500" dirty="0">
                <a:solidFill>
                  <a:srgbClr val="4F81BD"/>
                </a:solidFill>
                <a:latin typeface="Helvetica"/>
                <a:ea typeface="Roboto"/>
                <a:cs typeface="Helvetica"/>
              </a:rPr>
              <a:t>Visualising the associations between traits, variants, and genes</a:t>
            </a:r>
          </a:p>
          <a:p>
            <a:pPr algn="ctr"/>
            <a:r>
              <a:rPr lang="en-GB" sz="1500" dirty="0">
                <a:solidFill>
                  <a:srgbClr val="4F81BD"/>
                </a:solidFill>
                <a:latin typeface="Helvetica"/>
                <a:ea typeface="Roboto"/>
                <a:cs typeface="Helvetica"/>
              </a:rPr>
              <a:t>Fine mapping analysis</a:t>
            </a:r>
            <a:endParaRPr lang="en-GB" dirty="0">
              <a:solidFill>
                <a:srgbClr val="4F81BD"/>
              </a:solidFill>
              <a:latin typeface="Helvetica"/>
              <a:ea typeface="Roboto"/>
              <a:cs typeface="Helvetica"/>
            </a:endParaRPr>
          </a:p>
        </p:txBody>
      </p:sp>
      <p:pic>
        <p:nvPicPr>
          <p:cNvPr id="23" name="Picture 22">
            <a:extLst>
              <a:ext uri="{FF2B5EF4-FFF2-40B4-BE49-F238E27FC236}">
                <a16:creationId xmlns:a16="http://schemas.microsoft.com/office/drawing/2014/main" id="{C3C9D0B5-C1BE-834D-92FD-57E3FE8E74A3}"/>
              </a:ext>
            </a:extLst>
          </p:cNvPr>
          <p:cNvPicPr>
            <a:picLocks noChangeAspect="1"/>
          </p:cNvPicPr>
          <p:nvPr/>
        </p:nvPicPr>
        <p:blipFill rotWithShape="1">
          <a:blip r:embed="rId3"/>
          <a:srcRect l="14884" r="-1" b="870"/>
          <a:stretch/>
        </p:blipFill>
        <p:spPr>
          <a:xfrm>
            <a:off x="5147477" y="252897"/>
            <a:ext cx="3527203" cy="2736895"/>
          </a:xfrm>
          <a:prstGeom prst="ellipse">
            <a:avLst/>
          </a:prstGeom>
        </p:spPr>
      </p:pic>
    </p:spTree>
    <p:extLst>
      <p:ext uri="{BB962C8B-B14F-4D97-AF65-F5344CB8AC3E}">
        <p14:creationId xmlns:p14="http://schemas.microsoft.com/office/powerpoint/2010/main" val="2946930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nodePh="1">
                                  <p:stCondLst>
                                    <p:cond delay="0"/>
                                  </p:stCondLst>
                                  <p:endCondLst>
                                    <p:cond evt="begin" delay="0">
                                      <p:tn val="37"/>
                                    </p:cond>
                                  </p:end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6" grpId="0" animBg="1"/>
      <p:bldP spid="17" grpId="0"/>
      <p:bldP spid="18" grpId="0"/>
      <p:bldP spid="19" grpId="0"/>
      <p:bldP spid="20" grpId="0"/>
      <p:bldP spid="22" grpId="0" animBg="1"/>
      <p:bldP spid="24" grpId="0" animBg="1"/>
      <p:bldP spid="27" grpId="0" animBg="1"/>
      <p:bldP spid="28" grpId="0" animBg="1"/>
      <p:bldP spid="29" grpId="0" animBg="1"/>
      <p:bldP spid="30" grpId="0" animBg="1"/>
      <p:bldP spid="3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8"/>
          <p:cNvSpPr txBox="1">
            <a:spLocks/>
          </p:cNvSpPr>
          <p:nvPr/>
        </p:nvSpPr>
        <p:spPr>
          <a:xfrm>
            <a:off x="0" y="231487"/>
            <a:ext cx="9144000" cy="772427"/>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lnSpc>
                <a:spcPct val="120000"/>
              </a:lnSpc>
            </a:pPr>
            <a:r>
              <a:rPr lang="en-GB" sz="3900" dirty="0">
                <a:ea typeface="Calibri"/>
                <a:sym typeface="Calibri"/>
              </a:rPr>
              <a:t>How to access all this data?</a:t>
            </a:r>
          </a:p>
        </p:txBody>
      </p:sp>
      <p:sp>
        <p:nvSpPr>
          <p:cNvPr id="20" name="Rectangle 3">
            <a:extLst>
              <a:ext uri="{FF2B5EF4-FFF2-40B4-BE49-F238E27FC236}">
                <a16:creationId xmlns:a16="http://schemas.microsoft.com/office/drawing/2014/main" id="{43257FD0-BAB0-284E-808C-AA68B8BE9EBC}"/>
              </a:ext>
            </a:extLst>
          </p:cNvPr>
          <p:cNvSpPr txBox="1">
            <a:spLocks noChangeArrowheads="1"/>
          </p:cNvSpPr>
          <p:nvPr/>
        </p:nvSpPr>
        <p:spPr bwMode="auto">
          <a:xfrm>
            <a:off x="3896137" y="3668574"/>
            <a:ext cx="5247863" cy="7724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8D1C0B"/>
              </a:buClr>
              <a:buFont typeface="Times" pitchFamily="18" charset="0"/>
              <a:buChar char="•"/>
              <a:defRPr sz="2200">
                <a:solidFill>
                  <a:schemeClr val="tx1"/>
                </a:solidFill>
                <a:latin typeface="+mn-lt"/>
                <a:ea typeface="ＭＳ Ｐゴシック" charset="-128"/>
                <a:cs typeface="+mn-cs"/>
              </a:defRPr>
            </a:lvl1pPr>
            <a:lvl2pPr marL="742950" indent="-285750" algn="l" rtl="0" eaLnBrk="0" fontAlgn="base" hangingPunct="0">
              <a:spcBef>
                <a:spcPct val="20000"/>
              </a:spcBef>
              <a:spcAft>
                <a:spcPct val="0"/>
              </a:spcAft>
              <a:buClr>
                <a:srgbClr val="8D1C0B"/>
              </a:buClr>
              <a:buFont typeface="Times" pitchFamily="18" charset="0"/>
              <a:buChar char="•"/>
              <a:defRPr sz="2000">
                <a:solidFill>
                  <a:schemeClr val="tx1"/>
                </a:solidFill>
                <a:latin typeface="+mn-lt"/>
                <a:ea typeface="ＭＳ Ｐゴシック" charset="-128"/>
              </a:defRPr>
            </a:lvl2pPr>
            <a:lvl3pPr marL="1143000" indent="-228600" algn="l" rtl="0" eaLnBrk="0" fontAlgn="base" hangingPunct="0">
              <a:spcBef>
                <a:spcPct val="20000"/>
              </a:spcBef>
              <a:spcAft>
                <a:spcPct val="0"/>
              </a:spcAft>
              <a:buClr>
                <a:srgbClr val="8D1C0B"/>
              </a:buClr>
              <a:buFont typeface="Times" pitchFamily="18" charset="0"/>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lr>
                <a:srgbClr val="8D1C0B"/>
              </a:buClr>
              <a:buFont typeface="Times" pitchFamily="18" charset="0"/>
              <a:buChar char="•"/>
              <a:defRPr sz="1600">
                <a:solidFill>
                  <a:schemeClr val="tx1"/>
                </a:solidFill>
                <a:latin typeface="+mn-lt"/>
                <a:ea typeface="ＭＳ Ｐゴシック" charset="-128"/>
              </a:defRPr>
            </a:lvl4pPr>
            <a:lvl5pPr marL="2057400" indent="-228600" algn="l" rtl="0" eaLnBrk="0" fontAlgn="base" hangingPunct="0">
              <a:spcBef>
                <a:spcPct val="20000"/>
              </a:spcBef>
              <a:spcAft>
                <a:spcPct val="0"/>
              </a:spcAft>
              <a:buClr>
                <a:srgbClr val="8D1C0B"/>
              </a:buClr>
              <a:buFont typeface="Times" pitchFamily="18" charset="0"/>
              <a:buChar char="•"/>
              <a:defRPr sz="1400">
                <a:solidFill>
                  <a:schemeClr val="tx1"/>
                </a:solidFill>
                <a:latin typeface="+mn-lt"/>
                <a:ea typeface="ＭＳ Ｐゴシック" charset="-128"/>
              </a:defRPr>
            </a:lvl5pPr>
            <a:lvl6pPr marL="2514600" indent="-228600" algn="l" rtl="0" fontAlgn="base">
              <a:spcBef>
                <a:spcPct val="20000"/>
              </a:spcBef>
              <a:spcAft>
                <a:spcPct val="0"/>
              </a:spcAft>
              <a:buClr>
                <a:srgbClr val="8D1C0B"/>
              </a:buClr>
              <a:buFont typeface="Times" pitchFamily="18" charset="0"/>
              <a:buChar char="•"/>
              <a:defRPr sz="1400">
                <a:solidFill>
                  <a:schemeClr val="tx1"/>
                </a:solidFill>
                <a:latin typeface="+mn-lt"/>
                <a:ea typeface="+mn-ea"/>
              </a:defRPr>
            </a:lvl6pPr>
            <a:lvl7pPr marL="2971800" indent="-228600" algn="l" rtl="0" fontAlgn="base">
              <a:spcBef>
                <a:spcPct val="20000"/>
              </a:spcBef>
              <a:spcAft>
                <a:spcPct val="0"/>
              </a:spcAft>
              <a:buClr>
                <a:srgbClr val="8D1C0B"/>
              </a:buClr>
              <a:buFont typeface="Times" pitchFamily="18" charset="0"/>
              <a:buChar char="•"/>
              <a:defRPr sz="1400">
                <a:solidFill>
                  <a:schemeClr val="tx1"/>
                </a:solidFill>
                <a:latin typeface="+mn-lt"/>
                <a:ea typeface="+mn-ea"/>
              </a:defRPr>
            </a:lvl7pPr>
            <a:lvl8pPr marL="3429000" indent="-228600" algn="l" rtl="0" fontAlgn="base">
              <a:spcBef>
                <a:spcPct val="20000"/>
              </a:spcBef>
              <a:spcAft>
                <a:spcPct val="0"/>
              </a:spcAft>
              <a:buClr>
                <a:srgbClr val="8D1C0B"/>
              </a:buClr>
              <a:buFont typeface="Times" pitchFamily="18" charset="0"/>
              <a:buChar char="•"/>
              <a:defRPr sz="1400">
                <a:solidFill>
                  <a:schemeClr val="tx1"/>
                </a:solidFill>
                <a:latin typeface="+mn-lt"/>
                <a:ea typeface="+mn-ea"/>
              </a:defRPr>
            </a:lvl8pPr>
            <a:lvl9pPr marL="3886200" indent="-228600" algn="l" rtl="0" fontAlgn="base">
              <a:spcBef>
                <a:spcPct val="20000"/>
              </a:spcBef>
              <a:spcAft>
                <a:spcPct val="0"/>
              </a:spcAft>
              <a:buClr>
                <a:srgbClr val="8D1C0B"/>
              </a:buClr>
              <a:buFont typeface="Times" pitchFamily="18" charset="0"/>
              <a:buChar char="•"/>
              <a:defRPr sz="1400">
                <a:solidFill>
                  <a:schemeClr val="tx1"/>
                </a:solidFill>
                <a:latin typeface="+mn-lt"/>
                <a:ea typeface="+mn-ea"/>
              </a:defRPr>
            </a:lvl9pPr>
          </a:lstStyle>
          <a:p>
            <a:pPr marL="400050" lvl="1" indent="0" algn="ctr" eaLnBrk="1" hangingPunct="1">
              <a:spcAft>
                <a:spcPts val="1800"/>
              </a:spcAft>
              <a:buClrTx/>
              <a:buNone/>
            </a:pPr>
            <a:r>
              <a:rPr lang="en-US" sz="2400" dirty="0">
                <a:latin typeface="Helvetica" pitchFamily="2" charset="0"/>
                <a:hlinkClick r:id="rId3"/>
              </a:rPr>
              <a:t>http://genetics-api.opentargets.io/</a:t>
            </a:r>
            <a:endParaRPr lang="en-US" sz="2400" b="0" dirty="0">
              <a:solidFill>
                <a:srgbClr val="4F81BD"/>
              </a:solidFill>
              <a:latin typeface="Helvetica" pitchFamily="2" charset="0"/>
              <a:cs typeface="Helvetica"/>
            </a:endParaRPr>
          </a:p>
          <a:p>
            <a:pPr marL="400050" lvl="1" indent="0" algn="ctr" eaLnBrk="1" hangingPunct="1">
              <a:spcAft>
                <a:spcPts val="1800"/>
              </a:spcAft>
              <a:buClrTx/>
              <a:buNone/>
            </a:pPr>
            <a:endParaRPr lang="en-US" sz="2400" b="0" dirty="0">
              <a:latin typeface="Helvetica" pitchFamily="2" charset="0"/>
              <a:cs typeface="Helvetica"/>
            </a:endParaRPr>
          </a:p>
        </p:txBody>
      </p:sp>
      <p:pic>
        <p:nvPicPr>
          <p:cNvPr id="3" name="Picture 2">
            <a:extLst>
              <a:ext uri="{FF2B5EF4-FFF2-40B4-BE49-F238E27FC236}">
                <a16:creationId xmlns:a16="http://schemas.microsoft.com/office/drawing/2014/main" id="{C16839A8-A96A-4943-A780-F824FC4C09C7}"/>
              </a:ext>
            </a:extLst>
          </p:cNvPr>
          <p:cNvPicPr>
            <a:picLocks noChangeAspect="1"/>
          </p:cNvPicPr>
          <p:nvPr/>
        </p:nvPicPr>
        <p:blipFill>
          <a:blip r:embed="rId4"/>
          <a:stretch>
            <a:fillRect/>
          </a:stretch>
        </p:blipFill>
        <p:spPr>
          <a:xfrm>
            <a:off x="5251102" y="4345235"/>
            <a:ext cx="2882900" cy="1536700"/>
          </a:xfrm>
          <a:prstGeom prst="rect">
            <a:avLst/>
          </a:prstGeom>
        </p:spPr>
      </p:pic>
      <p:sp>
        <p:nvSpPr>
          <p:cNvPr id="4" name="Rectangle 3">
            <a:extLst>
              <a:ext uri="{FF2B5EF4-FFF2-40B4-BE49-F238E27FC236}">
                <a16:creationId xmlns:a16="http://schemas.microsoft.com/office/drawing/2014/main" id="{ECF3AD9C-F467-384C-B0F0-3E9F61586777}"/>
              </a:ext>
            </a:extLst>
          </p:cNvPr>
          <p:cNvSpPr/>
          <p:nvPr/>
        </p:nvSpPr>
        <p:spPr>
          <a:xfrm>
            <a:off x="5504567" y="3112700"/>
            <a:ext cx="2282997" cy="492443"/>
          </a:xfrm>
          <a:prstGeom prst="rect">
            <a:avLst/>
          </a:prstGeom>
        </p:spPr>
        <p:txBody>
          <a:bodyPr wrap="none">
            <a:spAutoFit/>
          </a:bodyPr>
          <a:lstStyle/>
          <a:p>
            <a:r>
              <a:rPr lang="en-US" sz="2600" dirty="0" err="1">
                <a:solidFill>
                  <a:srgbClr val="4F81BD"/>
                </a:solidFill>
                <a:latin typeface="Helvetica"/>
                <a:cs typeface="Helvetica"/>
              </a:rPr>
              <a:t>GraphQL</a:t>
            </a:r>
            <a:r>
              <a:rPr lang="en-US" sz="2600" dirty="0">
                <a:solidFill>
                  <a:srgbClr val="4F81BD"/>
                </a:solidFill>
                <a:latin typeface="Helvetica"/>
                <a:cs typeface="Helvetica"/>
              </a:rPr>
              <a:t> API </a:t>
            </a:r>
            <a:endParaRPr lang="en-US" sz="2600" dirty="0"/>
          </a:p>
        </p:txBody>
      </p:sp>
      <p:sp>
        <p:nvSpPr>
          <p:cNvPr id="5" name="Rectangle 4">
            <a:extLst>
              <a:ext uri="{FF2B5EF4-FFF2-40B4-BE49-F238E27FC236}">
                <a16:creationId xmlns:a16="http://schemas.microsoft.com/office/drawing/2014/main" id="{F28AB8AD-DBA9-FC4A-A4A0-712CA2D42D0C}"/>
              </a:ext>
            </a:extLst>
          </p:cNvPr>
          <p:cNvSpPr/>
          <p:nvPr/>
        </p:nvSpPr>
        <p:spPr>
          <a:xfrm>
            <a:off x="0" y="3992305"/>
            <a:ext cx="2890535" cy="492443"/>
          </a:xfrm>
          <a:prstGeom prst="rect">
            <a:avLst/>
          </a:prstGeom>
        </p:spPr>
        <p:txBody>
          <a:bodyPr wrap="none">
            <a:spAutoFit/>
          </a:bodyPr>
          <a:lstStyle/>
          <a:p>
            <a:pPr marL="857250" lvl="1" indent="-457200" algn="just" eaLnBrk="1" hangingPunct="1">
              <a:spcAft>
                <a:spcPts val="1800"/>
              </a:spcAft>
              <a:buClrTx/>
            </a:pPr>
            <a:r>
              <a:rPr lang="en-US" sz="2600" dirty="0">
                <a:solidFill>
                  <a:srgbClr val="4F81BD"/>
                </a:solidFill>
                <a:latin typeface="Helvetica"/>
                <a:cs typeface="Helvetica"/>
              </a:rPr>
              <a:t>Bulk download*</a:t>
            </a:r>
          </a:p>
        </p:txBody>
      </p:sp>
      <p:pic>
        <p:nvPicPr>
          <p:cNvPr id="7" name="Picture 6">
            <a:extLst>
              <a:ext uri="{FF2B5EF4-FFF2-40B4-BE49-F238E27FC236}">
                <a16:creationId xmlns:a16="http://schemas.microsoft.com/office/drawing/2014/main" id="{1FA04773-9920-4440-B11F-E27D9CB88054}"/>
              </a:ext>
            </a:extLst>
          </p:cNvPr>
          <p:cNvPicPr>
            <a:picLocks noChangeAspect="1"/>
          </p:cNvPicPr>
          <p:nvPr/>
        </p:nvPicPr>
        <p:blipFill rotWithShape="1">
          <a:blip r:embed="rId5"/>
          <a:srcRect l="17922" r="18642" b="-6467"/>
          <a:stretch/>
        </p:blipFill>
        <p:spPr>
          <a:xfrm>
            <a:off x="488599" y="4690750"/>
            <a:ext cx="1280955" cy="1068180"/>
          </a:xfrm>
          <a:prstGeom prst="rect">
            <a:avLst/>
          </a:prstGeom>
        </p:spPr>
      </p:pic>
      <p:pic>
        <p:nvPicPr>
          <p:cNvPr id="21" name="Picture 20">
            <a:extLst>
              <a:ext uri="{FF2B5EF4-FFF2-40B4-BE49-F238E27FC236}">
                <a16:creationId xmlns:a16="http://schemas.microsoft.com/office/drawing/2014/main" id="{0A7C7B0B-49D5-2344-AD6A-386FAAA06BC1}"/>
              </a:ext>
            </a:extLst>
          </p:cNvPr>
          <p:cNvPicPr>
            <a:picLocks noChangeAspect="1"/>
          </p:cNvPicPr>
          <p:nvPr/>
        </p:nvPicPr>
        <p:blipFill>
          <a:blip r:embed="rId6"/>
          <a:stretch>
            <a:fillRect/>
          </a:stretch>
        </p:blipFill>
        <p:spPr>
          <a:xfrm>
            <a:off x="1769554" y="4580190"/>
            <a:ext cx="1491974" cy="894753"/>
          </a:xfrm>
          <a:prstGeom prst="rect">
            <a:avLst/>
          </a:prstGeom>
        </p:spPr>
      </p:pic>
      <p:sp>
        <p:nvSpPr>
          <p:cNvPr id="24" name="Rectangle 23">
            <a:extLst>
              <a:ext uri="{FF2B5EF4-FFF2-40B4-BE49-F238E27FC236}">
                <a16:creationId xmlns:a16="http://schemas.microsoft.com/office/drawing/2014/main" id="{9DA34C21-C736-7343-97B7-E20AF8444B8D}"/>
              </a:ext>
            </a:extLst>
          </p:cNvPr>
          <p:cNvSpPr/>
          <p:nvPr/>
        </p:nvSpPr>
        <p:spPr>
          <a:xfrm>
            <a:off x="-213049" y="6394063"/>
            <a:ext cx="9357049" cy="400110"/>
          </a:xfrm>
          <a:prstGeom prst="rect">
            <a:avLst/>
          </a:prstGeom>
        </p:spPr>
        <p:txBody>
          <a:bodyPr wrap="none">
            <a:spAutoFit/>
          </a:bodyPr>
          <a:lstStyle/>
          <a:p>
            <a:pPr marL="857250" lvl="1" indent="-457200" algn="just" eaLnBrk="1" hangingPunct="1">
              <a:spcAft>
                <a:spcPts val="1800"/>
              </a:spcAft>
              <a:buClrTx/>
            </a:pPr>
            <a:r>
              <a:rPr lang="en-US" sz="2000" dirty="0">
                <a:solidFill>
                  <a:srgbClr val="4F81BD"/>
                </a:solidFill>
                <a:latin typeface="Helvetica"/>
                <a:cs typeface="Helvetica"/>
              </a:rPr>
              <a:t>* </a:t>
            </a:r>
            <a:r>
              <a:rPr lang="en-US" sz="2000" dirty="0">
                <a:hlinkClick r:id="rId7"/>
              </a:rPr>
              <a:t>http://blog.opentargets.org/2019/04/09/open-targets-genetics-release-is-out/</a:t>
            </a:r>
            <a:endParaRPr lang="en-US" sz="2000" dirty="0">
              <a:solidFill>
                <a:srgbClr val="4F81BD"/>
              </a:solidFill>
              <a:latin typeface="Helvetica"/>
              <a:cs typeface="Helvetica"/>
            </a:endParaRPr>
          </a:p>
        </p:txBody>
      </p:sp>
      <p:sp>
        <p:nvSpPr>
          <p:cNvPr id="11" name="Rectangle 3">
            <a:extLst>
              <a:ext uri="{FF2B5EF4-FFF2-40B4-BE49-F238E27FC236}">
                <a16:creationId xmlns:a16="http://schemas.microsoft.com/office/drawing/2014/main" id="{3A3252A6-6D7E-6941-80E6-F42E6B89CA2E}"/>
              </a:ext>
            </a:extLst>
          </p:cNvPr>
          <p:cNvSpPr txBox="1">
            <a:spLocks noChangeArrowheads="1"/>
          </p:cNvSpPr>
          <p:nvPr/>
        </p:nvSpPr>
        <p:spPr bwMode="auto">
          <a:xfrm>
            <a:off x="-259543" y="2281746"/>
            <a:ext cx="5247863" cy="7724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8D1C0B"/>
              </a:buClr>
              <a:buFont typeface="Times" pitchFamily="18" charset="0"/>
              <a:buChar char="•"/>
              <a:defRPr sz="2200">
                <a:solidFill>
                  <a:schemeClr val="tx1"/>
                </a:solidFill>
                <a:latin typeface="+mn-lt"/>
                <a:ea typeface="ＭＳ Ｐゴシック" charset="-128"/>
                <a:cs typeface="+mn-cs"/>
              </a:defRPr>
            </a:lvl1pPr>
            <a:lvl2pPr marL="742950" indent="-285750" algn="l" rtl="0" eaLnBrk="0" fontAlgn="base" hangingPunct="0">
              <a:spcBef>
                <a:spcPct val="20000"/>
              </a:spcBef>
              <a:spcAft>
                <a:spcPct val="0"/>
              </a:spcAft>
              <a:buClr>
                <a:srgbClr val="8D1C0B"/>
              </a:buClr>
              <a:buFont typeface="Times" pitchFamily="18" charset="0"/>
              <a:buChar char="•"/>
              <a:defRPr sz="2000">
                <a:solidFill>
                  <a:schemeClr val="tx1"/>
                </a:solidFill>
                <a:latin typeface="+mn-lt"/>
                <a:ea typeface="ＭＳ Ｐゴシック" charset="-128"/>
              </a:defRPr>
            </a:lvl2pPr>
            <a:lvl3pPr marL="1143000" indent="-228600" algn="l" rtl="0" eaLnBrk="0" fontAlgn="base" hangingPunct="0">
              <a:spcBef>
                <a:spcPct val="20000"/>
              </a:spcBef>
              <a:spcAft>
                <a:spcPct val="0"/>
              </a:spcAft>
              <a:buClr>
                <a:srgbClr val="8D1C0B"/>
              </a:buClr>
              <a:buFont typeface="Times" pitchFamily="18" charset="0"/>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lr>
                <a:srgbClr val="8D1C0B"/>
              </a:buClr>
              <a:buFont typeface="Times" pitchFamily="18" charset="0"/>
              <a:buChar char="•"/>
              <a:defRPr sz="1600">
                <a:solidFill>
                  <a:schemeClr val="tx1"/>
                </a:solidFill>
                <a:latin typeface="+mn-lt"/>
                <a:ea typeface="ＭＳ Ｐゴシック" charset="-128"/>
              </a:defRPr>
            </a:lvl4pPr>
            <a:lvl5pPr marL="2057400" indent="-228600" algn="l" rtl="0" eaLnBrk="0" fontAlgn="base" hangingPunct="0">
              <a:spcBef>
                <a:spcPct val="20000"/>
              </a:spcBef>
              <a:spcAft>
                <a:spcPct val="0"/>
              </a:spcAft>
              <a:buClr>
                <a:srgbClr val="8D1C0B"/>
              </a:buClr>
              <a:buFont typeface="Times" pitchFamily="18" charset="0"/>
              <a:buChar char="•"/>
              <a:defRPr sz="1400">
                <a:solidFill>
                  <a:schemeClr val="tx1"/>
                </a:solidFill>
                <a:latin typeface="+mn-lt"/>
                <a:ea typeface="ＭＳ Ｐゴシック" charset="-128"/>
              </a:defRPr>
            </a:lvl5pPr>
            <a:lvl6pPr marL="2514600" indent="-228600" algn="l" rtl="0" fontAlgn="base">
              <a:spcBef>
                <a:spcPct val="20000"/>
              </a:spcBef>
              <a:spcAft>
                <a:spcPct val="0"/>
              </a:spcAft>
              <a:buClr>
                <a:srgbClr val="8D1C0B"/>
              </a:buClr>
              <a:buFont typeface="Times" pitchFamily="18" charset="0"/>
              <a:buChar char="•"/>
              <a:defRPr sz="1400">
                <a:solidFill>
                  <a:schemeClr val="tx1"/>
                </a:solidFill>
                <a:latin typeface="+mn-lt"/>
                <a:ea typeface="+mn-ea"/>
              </a:defRPr>
            </a:lvl6pPr>
            <a:lvl7pPr marL="2971800" indent="-228600" algn="l" rtl="0" fontAlgn="base">
              <a:spcBef>
                <a:spcPct val="20000"/>
              </a:spcBef>
              <a:spcAft>
                <a:spcPct val="0"/>
              </a:spcAft>
              <a:buClr>
                <a:srgbClr val="8D1C0B"/>
              </a:buClr>
              <a:buFont typeface="Times" pitchFamily="18" charset="0"/>
              <a:buChar char="•"/>
              <a:defRPr sz="1400">
                <a:solidFill>
                  <a:schemeClr val="tx1"/>
                </a:solidFill>
                <a:latin typeface="+mn-lt"/>
                <a:ea typeface="+mn-ea"/>
              </a:defRPr>
            </a:lvl7pPr>
            <a:lvl8pPr marL="3429000" indent="-228600" algn="l" rtl="0" fontAlgn="base">
              <a:spcBef>
                <a:spcPct val="20000"/>
              </a:spcBef>
              <a:spcAft>
                <a:spcPct val="0"/>
              </a:spcAft>
              <a:buClr>
                <a:srgbClr val="8D1C0B"/>
              </a:buClr>
              <a:buFont typeface="Times" pitchFamily="18" charset="0"/>
              <a:buChar char="•"/>
              <a:defRPr sz="1400">
                <a:solidFill>
                  <a:schemeClr val="tx1"/>
                </a:solidFill>
                <a:latin typeface="+mn-lt"/>
                <a:ea typeface="+mn-ea"/>
              </a:defRPr>
            </a:lvl8pPr>
            <a:lvl9pPr marL="3886200" indent="-228600" algn="l" rtl="0" fontAlgn="base">
              <a:spcBef>
                <a:spcPct val="20000"/>
              </a:spcBef>
              <a:spcAft>
                <a:spcPct val="0"/>
              </a:spcAft>
              <a:buClr>
                <a:srgbClr val="8D1C0B"/>
              </a:buClr>
              <a:buFont typeface="Times" pitchFamily="18" charset="0"/>
              <a:buChar char="•"/>
              <a:defRPr sz="1400">
                <a:solidFill>
                  <a:schemeClr val="tx1"/>
                </a:solidFill>
                <a:latin typeface="+mn-lt"/>
                <a:ea typeface="+mn-ea"/>
              </a:defRPr>
            </a:lvl9pPr>
          </a:lstStyle>
          <a:p>
            <a:pPr marL="400050" lvl="1" indent="0" algn="ctr" eaLnBrk="1" hangingPunct="1">
              <a:spcAft>
                <a:spcPts val="1800"/>
              </a:spcAft>
              <a:buClrTx/>
              <a:buNone/>
            </a:pPr>
            <a:r>
              <a:rPr lang="en-US" sz="2400" dirty="0">
                <a:latin typeface="Helvetica" pitchFamily="2" charset="0"/>
                <a:hlinkClick r:id="rId8"/>
              </a:rPr>
              <a:t>https://genetics.opentargets.io/</a:t>
            </a:r>
            <a:endParaRPr lang="en-US" sz="2400" b="0" dirty="0">
              <a:solidFill>
                <a:srgbClr val="4F81BD"/>
              </a:solidFill>
              <a:latin typeface="Helvetica" pitchFamily="2" charset="0"/>
              <a:cs typeface="Helvetica"/>
            </a:endParaRPr>
          </a:p>
          <a:p>
            <a:pPr marL="400050" lvl="1" indent="0" algn="ctr" eaLnBrk="1" hangingPunct="1">
              <a:spcAft>
                <a:spcPts val="1800"/>
              </a:spcAft>
              <a:buClrTx/>
              <a:buNone/>
            </a:pPr>
            <a:endParaRPr lang="en-US" sz="2400" b="0" dirty="0">
              <a:latin typeface="Helvetica" pitchFamily="2" charset="0"/>
              <a:cs typeface="Helvetica"/>
            </a:endParaRPr>
          </a:p>
        </p:txBody>
      </p:sp>
      <p:sp>
        <p:nvSpPr>
          <p:cNvPr id="12" name="Rectangle 11">
            <a:extLst>
              <a:ext uri="{FF2B5EF4-FFF2-40B4-BE49-F238E27FC236}">
                <a16:creationId xmlns:a16="http://schemas.microsoft.com/office/drawing/2014/main" id="{DF61B629-B375-5049-88A6-3221D153DFB1}"/>
              </a:ext>
            </a:extLst>
          </p:cNvPr>
          <p:cNvSpPr/>
          <p:nvPr/>
        </p:nvSpPr>
        <p:spPr>
          <a:xfrm>
            <a:off x="1348887" y="1725872"/>
            <a:ext cx="2262158" cy="492443"/>
          </a:xfrm>
          <a:prstGeom prst="rect">
            <a:avLst/>
          </a:prstGeom>
        </p:spPr>
        <p:txBody>
          <a:bodyPr wrap="none">
            <a:spAutoFit/>
          </a:bodyPr>
          <a:lstStyle/>
          <a:p>
            <a:r>
              <a:rPr lang="en-US" sz="2600" dirty="0">
                <a:solidFill>
                  <a:srgbClr val="4F81BD"/>
                </a:solidFill>
                <a:latin typeface="Helvetica"/>
                <a:cs typeface="Helvetica"/>
              </a:rPr>
              <a:t>User interface</a:t>
            </a:r>
            <a:endParaRPr lang="en-US" sz="2600" dirty="0"/>
          </a:p>
        </p:txBody>
      </p:sp>
      <p:pic>
        <p:nvPicPr>
          <p:cNvPr id="6" name="Picture 5">
            <a:extLst>
              <a:ext uri="{FF2B5EF4-FFF2-40B4-BE49-F238E27FC236}">
                <a16:creationId xmlns:a16="http://schemas.microsoft.com/office/drawing/2014/main" id="{5E5C3F1D-1692-EC41-8EB4-4CA8B5D3DC67}"/>
              </a:ext>
            </a:extLst>
          </p:cNvPr>
          <p:cNvPicPr>
            <a:picLocks noChangeAspect="1"/>
          </p:cNvPicPr>
          <p:nvPr/>
        </p:nvPicPr>
        <p:blipFill rotWithShape="1">
          <a:blip r:embed="rId9"/>
          <a:srcRect t="56936" r="31772" b="-13195"/>
          <a:stretch/>
        </p:blipFill>
        <p:spPr>
          <a:xfrm>
            <a:off x="5237054" y="1574397"/>
            <a:ext cx="2818022" cy="1006433"/>
          </a:xfrm>
          <a:prstGeom prst="rect">
            <a:avLst/>
          </a:prstGeom>
          <a:ln>
            <a:solidFill>
              <a:schemeClr val="bg1">
                <a:lumMod val="75000"/>
              </a:schemeClr>
            </a:solidFill>
          </a:ln>
        </p:spPr>
      </p:pic>
    </p:spTree>
    <p:extLst>
      <p:ext uri="{BB962C8B-B14F-4D97-AF65-F5344CB8AC3E}">
        <p14:creationId xmlns:p14="http://schemas.microsoft.com/office/powerpoint/2010/main" val="2772794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4" grpId="0"/>
      <p:bldP spid="5" grpId="0"/>
      <p:bldP spid="2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52"/>
          <p:cNvSpPr/>
          <p:nvPr/>
        </p:nvSpPr>
        <p:spPr>
          <a:xfrm>
            <a:off x="2115124" y="1434777"/>
            <a:ext cx="4928152" cy="4974854"/>
          </a:xfrm>
          <a:custGeom>
            <a:avLst/>
            <a:gdLst/>
            <a:ahLst/>
            <a:cxnLst/>
            <a:rect l="l" t="t" r="r" b="b"/>
            <a:pathLst>
              <a:path w="120000" h="120000" extrusionOk="0">
                <a:moveTo>
                  <a:pt x="92631" y="14762"/>
                </a:moveTo>
                <a:cubicBezTo>
                  <a:pt x="117260" y="32553"/>
                  <a:pt x="123125" y="66800"/>
                  <a:pt x="105821" y="91783"/>
                </a:cubicBezTo>
                <a:cubicBezTo>
                  <a:pt x="88518" y="116765"/>
                  <a:pt x="54414" y="123289"/>
                  <a:pt x="29123" y="106454"/>
                </a:cubicBezTo>
                <a:cubicBezTo>
                  <a:pt x="3831" y="89619"/>
                  <a:pt x="-3339" y="55622"/>
                  <a:pt x="12997" y="29995"/>
                </a:cubicBezTo>
                <a:lnTo>
                  <a:pt x="10500" y="26849"/>
                </a:lnTo>
                <a:lnTo>
                  <a:pt x="27293" y="18794"/>
                </a:lnTo>
                <a:lnTo>
                  <a:pt x="19690" y="38427"/>
                </a:lnTo>
                <a:lnTo>
                  <a:pt x="17211" y="35304"/>
                </a:lnTo>
                <a:lnTo>
                  <a:pt x="17211" y="35304"/>
                </a:lnTo>
                <a:cubicBezTo>
                  <a:pt x="3929" y="58409"/>
                  <a:pt x="11307" y="87905"/>
                  <a:pt x="33895" y="102000"/>
                </a:cubicBezTo>
                <a:cubicBezTo>
                  <a:pt x="56483" y="116096"/>
                  <a:pt x="86156" y="109722"/>
                  <a:pt x="100993" y="87587"/>
                </a:cubicBezTo>
                <a:cubicBezTo>
                  <a:pt x="115829" y="65452"/>
                  <a:pt x="110493" y="35518"/>
                  <a:pt x="88926" y="19898"/>
                </a:cubicBezTo>
                <a:close/>
              </a:path>
            </a:pathLst>
          </a:custGeom>
          <a:solidFill>
            <a:srgbClr val="CFD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52"/>
          <p:cNvSpPr/>
          <p:nvPr/>
        </p:nvSpPr>
        <p:spPr>
          <a:xfrm>
            <a:off x="1323386" y="3653736"/>
            <a:ext cx="2078775" cy="914400"/>
          </a:xfrm>
          <a:prstGeom prst="roundRect">
            <a:avLst>
              <a:gd name="adj" fmla="val 16667"/>
            </a:avLst>
          </a:prstGeom>
          <a:solidFill>
            <a:srgbClr val="538C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Calibri"/>
                <a:ea typeface="Calibri"/>
                <a:cs typeface="Calibri"/>
                <a:sym typeface="Calibri"/>
              </a:rPr>
              <a:t>DATA</a:t>
            </a:r>
            <a:endParaRPr/>
          </a:p>
          <a:p>
            <a:pPr marL="0" marR="0" lvl="0" indent="0" algn="ctr" rtl="0">
              <a:spcBef>
                <a:spcPts val="0"/>
              </a:spcBef>
              <a:spcAft>
                <a:spcPts val="0"/>
              </a:spcAft>
              <a:buNone/>
            </a:pPr>
            <a:r>
              <a:rPr lang="en-US" sz="2400" b="1">
                <a:solidFill>
                  <a:schemeClr val="lt1"/>
                </a:solidFill>
                <a:latin typeface="Calibri"/>
                <a:ea typeface="Calibri"/>
                <a:cs typeface="Calibri"/>
                <a:sym typeface="Calibri"/>
              </a:rPr>
              <a:t>GENERATION</a:t>
            </a:r>
            <a:endParaRPr sz="2400" b="1">
              <a:solidFill>
                <a:schemeClr val="lt1"/>
              </a:solidFill>
              <a:latin typeface="Calibri"/>
              <a:ea typeface="Calibri"/>
              <a:cs typeface="Calibri"/>
              <a:sym typeface="Calibri"/>
            </a:endParaRPr>
          </a:p>
        </p:txBody>
      </p:sp>
      <p:sp>
        <p:nvSpPr>
          <p:cNvPr id="290" name="Google Shape;290;p52"/>
          <p:cNvSpPr/>
          <p:nvPr/>
        </p:nvSpPr>
        <p:spPr>
          <a:xfrm>
            <a:off x="3539812" y="5612738"/>
            <a:ext cx="2078775" cy="914400"/>
          </a:xfrm>
          <a:prstGeom prst="roundRect">
            <a:avLst>
              <a:gd name="adj" fmla="val 16667"/>
            </a:avLst>
          </a:prstGeom>
          <a:solidFill>
            <a:srgbClr val="538C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Calibri"/>
                <a:ea typeface="Calibri"/>
                <a:cs typeface="Calibri"/>
                <a:sym typeface="Calibri"/>
              </a:rPr>
              <a:t>Therapeutic hypothesis</a:t>
            </a:r>
            <a:endParaRPr sz="2400" b="1">
              <a:solidFill>
                <a:schemeClr val="lt1"/>
              </a:solidFill>
              <a:latin typeface="Calibri"/>
              <a:ea typeface="Calibri"/>
              <a:cs typeface="Calibri"/>
              <a:sym typeface="Calibri"/>
            </a:endParaRPr>
          </a:p>
        </p:txBody>
      </p:sp>
      <p:sp>
        <p:nvSpPr>
          <p:cNvPr id="291" name="Google Shape;291;p52"/>
          <p:cNvSpPr/>
          <p:nvPr/>
        </p:nvSpPr>
        <p:spPr>
          <a:xfrm>
            <a:off x="3539811" y="1434777"/>
            <a:ext cx="2078775" cy="914400"/>
          </a:xfrm>
          <a:prstGeom prst="roundRect">
            <a:avLst>
              <a:gd name="adj" fmla="val 16667"/>
            </a:avLst>
          </a:prstGeom>
          <a:solidFill>
            <a:srgbClr val="538C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Calibri"/>
                <a:ea typeface="Calibri"/>
                <a:cs typeface="Calibri"/>
                <a:sym typeface="Calibri"/>
              </a:rPr>
              <a:t>Public data</a:t>
            </a:r>
            <a:endParaRPr sz="2400" b="1">
              <a:solidFill>
                <a:schemeClr val="lt1"/>
              </a:solidFill>
              <a:latin typeface="Calibri"/>
              <a:ea typeface="Calibri"/>
              <a:cs typeface="Calibri"/>
              <a:sym typeface="Calibri"/>
            </a:endParaRPr>
          </a:p>
        </p:txBody>
      </p:sp>
      <p:sp>
        <p:nvSpPr>
          <p:cNvPr id="292" name="Google Shape;292;p52"/>
          <p:cNvSpPr/>
          <p:nvPr/>
        </p:nvSpPr>
        <p:spPr>
          <a:xfrm>
            <a:off x="5718138" y="3653736"/>
            <a:ext cx="2078775" cy="914400"/>
          </a:xfrm>
          <a:prstGeom prst="roundRect">
            <a:avLst>
              <a:gd name="adj" fmla="val 16667"/>
            </a:avLst>
          </a:prstGeom>
          <a:solidFill>
            <a:srgbClr val="538C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Calibri"/>
                <a:ea typeface="Calibri"/>
                <a:cs typeface="Calibri"/>
                <a:sym typeface="Calibri"/>
              </a:rPr>
              <a:t>DATA</a:t>
            </a:r>
            <a:endParaRPr/>
          </a:p>
          <a:p>
            <a:pPr marL="0" marR="0" lvl="0" indent="0" algn="ctr" rtl="0">
              <a:spcBef>
                <a:spcPts val="0"/>
              </a:spcBef>
              <a:spcAft>
                <a:spcPts val="0"/>
              </a:spcAft>
              <a:buNone/>
            </a:pPr>
            <a:r>
              <a:rPr lang="en-US" sz="2400" b="1">
                <a:solidFill>
                  <a:schemeClr val="lt1"/>
                </a:solidFill>
                <a:latin typeface="Calibri"/>
                <a:ea typeface="Calibri"/>
                <a:cs typeface="Calibri"/>
                <a:sym typeface="Calibri"/>
              </a:rPr>
              <a:t>INTEGRATION</a:t>
            </a:r>
            <a:endParaRPr sz="2400" b="1">
              <a:solidFill>
                <a:schemeClr val="lt1"/>
              </a:solidFill>
              <a:latin typeface="Calibri"/>
              <a:ea typeface="Calibri"/>
              <a:cs typeface="Calibri"/>
              <a:sym typeface="Calibri"/>
            </a:endParaRPr>
          </a:p>
        </p:txBody>
      </p:sp>
      <p:sp>
        <p:nvSpPr>
          <p:cNvPr id="293" name="Google Shape;293;p52"/>
          <p:cNvSpPr/>
          <p:nvPr/>
        </p:nvSpPr>
        <p:spPr>
          <a:xfrm>
            <a:off x="323417" y="1611275"/>
            <a:ext cx="2159566"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7F7F7F"/>
                </a:solidFill>
                <a:latin typeface="Helvetica Neue"/>
                <a:ea typeface="Helvetica Neue"/>
                <a:cs typeface="Helvetica Neue"/>
                <a:sym typeface="Helvetica Neue"/>
              </a:rPr>
              <a:t>Experimental projects</a:t>
            </a:r>
            <a:endParaRPr sz="1600">
              <a:solidFill>
                <a:srgbClr val="7F7F7F"/>
              </a:solidFill>
              <a:latin typeface="Helvetica Neue"/>
              <a:ea typeface="Helvetica Neue"/>
              <a:cs typeface="Helvetica Neue"/>
              <a:sym typeface="Helvetica Neue"/>
            </a:endParaRPr>
          </a:p>
        </p:txBody>
      </p:sp>
      <p:sp>
        <p:nvSpPr>
          <p:cNvPr id="294" name="Google Shape;294;p52"/>
          <p:cNvSpPr/>
          <p:nvPr/>
        </p:nvSpPr>
        <p:spPr>
          <a:xfrm>
            <a:off x="6402680" y="1611275"/>
            <a:ext cx="2249334"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7F7F7F"/>
                </a:solidFill>
                <a:latin typeface="Helvetica Neue"/>
                <a:ea typeface="Helvetica Neue"/>
                <a:cs typeface="Helvetica Neue"/>
                <a:sym typeface="Helvetica Neue"/>
              </a:rPr>
              <a:t>Bioinformatics projects</a:t>
            </a:r>
            <a:endParaRPr sz="1600">
              <a:solidFill>
                <a:srgbClr val="7F7F7F"/>
              </a:solidFill>
              <a:latin typeface="Helvetica Neue"/>
              <a:ea typeface="Helvetica Neue"/>
              <a:cs typeface="Helvetica Neue"/>
              <a:sym typeface="Helvetica Neue"/>
            </a:endParaRPr>
          </a:p>
        </p:txBody>
      </p:sp>
      <p:pic>
        <p:nvPicPr>
          <p:cNvPr id="295" name="Google Shape;295;p52"/>
          <p:cNvPicPr preferRelativeResize="0"/>
          <p:nvPr/>
        </p:nvPicPr>
        <p:blipFill rotWithShape="1">
          <a:blip r:embed="rId3">
            <a:alphaModFix/>
          </a:blip>
          <a:srcRect/>
          <a:stretch/>
        </p:blipFill>
        <p:spPr>
          <a:xfrm>
            <a:off x="721918" y="2792486"/>
            <a:ext cx="346077" cy="633386"/>
          </a:xfrm>
          <a:prstGeom prst="rect">
            <a:avLst/>
          </a:prstGeom>
          <a:noFill/>
          <a:ln>
            <a:noFill/>
          </a:ln>
        </p:spPr>
      </p:pic>
      <p:pic>
        <p:nvPicPr>
          <p:cNvPr id="296" name="Google Shape;296;p52"/>
          <p:cNvPicPr preferRelativeResize="0"/>
          <p:nvPr/>
        </p:nvPicPr>
        <p:blipFill rotWithShape="1">
          <a:blip r:embed="rId4">
            <a:alphaModFix/>
          </a:blip>
          <a:srcRect/>
          <a:stretch/>
        </p:blipFill>
        <p:spPr>
          <a:xfrm>
            <a:off x="1415717" y="2822332"/>
            <a:ext cx="645996" cy="578320"/>
          </a:xfrm>
          <a:prstGeom prst="rect">
            <a:avLst/>
          </a:prstGeom>
          <a:noFill/>
          <a:ln>
            <a:noFill/>
          </a:ln>
        </p:spPr>
      </p:pic>
      <p:pic>
        <p:nvPicPr>
          <p:cNvPr id="297" name="Google Shape;297;p52"/>
          <p:cNvPicPr preferRelativeResize="0"/>
          <p:nvPr/>
        </p:nvPicPr>
        <p:blipFill rotWithShape="1">
          <a:blip r:embed="rId5">
            <a:alphaModFix/>
          </a:blip>
          <a:srcRect/>
          <a:stretch/>
        </p:blipFill>
        <p:spPr>
          <a:xfrm>
            <a:off x="1599015" y="5321115"/>
            <a:ext cx="837151" cy="837151"/>
          </a:xfrm>
          <a:prstGeom prst="rect">
            <a:avLst/>
          </a:prstGeom>
          <a:noFill/>
          <a:ln>
            <a:noFill/>
          </a:ln>
        </p:spPr>
      </p:pic>
      <p:pic>
        <p:nvPicPr>
          <p:cNvPr id="298" name="Google Shape;298;p52"/>
          <p:cNvPicPr preferRelativeResize="0"/>
          <p:nvPr/>
        </p:nvPicPr>
        <p:blipFill rotWithShape="1">
          <a:blip r:embed="rId6">
            <a:alphaModFix/>
          </a:blip>
          <a:srcRect/>
          <a:stretch/>
        </p:blipFill>
        <p:spPr>
          <a:xfrm>
            <a:off x="428490" y="5220090"/>
            <a:ext cx="1067094" cy="914054"/>
          </a:xfrm>
          <a:prstGeom prst="rect">
            <a:avLst/>
          </a:prstGeom>
          <a:noFill/>
          <a:ln>
            <a:noFill/>
          </a:ln>
        </p:spPr>
      </p:pic>
      <p:pic>
        <p:nvPicPr>
          <p:cNvPr id="299" name="Google Shape;299;p52"/>
          <p:cNvPicPr preferRelativeResize="0"/>
          <p:nvPr/>
        </p:nvPicPr>
        <p:blipFill rotWithShape="1">
          <a:blip r:embed="rId7">
            <a:alphaModFix/>
          </a:blip>
          <a:srcRect/>
          <a:stretch/>
        </p:blipFill>
        <p:spPr>
          <a:xfrm>
            <a:off x="6848514" y="2068371"/>
            <a:ext cx="1534724" cy="763184"/>
          </a:xfrm>
          <a:prstGeom prst="rect">
            <a:avLst/>
          </a:prstGeom>
          <a:noFill/>
          <a:ln>
            <a:noFill/>
          </a:ln>
        </p:spPr>
      </p:pic>
      <p:pic>
        <p:nvPicPr>
          <p:cNvPr id="300" name="Google Shape;300;p52"/>
          <p:cNvPicPr preferRelativeResize="0"/>
          <p:nvPr/>
        </p:nvPicPr>
        <p:blipFill rotWithShape="1">
          <a:blip r:embed="rId8">
            <a:alphaModFix/>
          </a:blip>
          <a:srcRect/>
          <a:stretch/>
        </p:blipFill>
        <p:spPr>
          <a:xfrm>
            <a:off x="237695" y="2131457"/>
            <a:ext cx="566698" cy="571108"/>
          </a:xfrm>
          <a:prstGeom prst="rect">
            <a:avLst/>
          </a:prstGeom>
          <a:noFill/>
          <a:ln>
            <a:noFill/>
          </a:ln>
        </p:spPr>
      </p:pic>
      <p:pic>
        <p:nvPicPr>
          <p:cNvPr id="301" name="Google Shape;301;p52"/>
          <p:cNvPicPr preferRelativeResize="0"/>
          <p:nvPr/>
        </p:nvPicPr>
        <p:blipFill rotWithShape="1">
          <a:blip r:embed="rId9">
            <a:alphaModFix/>
          </a:blip>
          <a:srcRect/>
          <a:stretch/>
        </p:blipFill>
        <p:spPr>
          <a:xfrm>
            <a:off x="1811274" y="2131457"/>
            <a:ext cx="627192" cy="579734"/>
          </a:xfrm>
          <a:prstGeom prst="rect">
            <a:avLst/>
          </a:prstGeom>
          <a:noFill/>
          <a:ln>
            <a:noFill/>
          </a:ln>
        </p:spPr>
      </p:pic>
      <p:pic>
        <p:nvPicPr>
          <p:cNvPr id="302" name="Google Shape;302;p52"/>
          <p:cNvPicPr preferRelativeResize="0"/>
          <p:nvPr/>
        </p:nvPicPr>
        <p:blipFill rotWithShape="1">
          <a:blip r:embed="rId10">
            <a:alphaModFix/>
          </a:blip>
          <a:srcRect/>
          <a:stretch/>
        </p:blipFill>
        <p:spPr>
          <a:xfrm>
            <a:off x="971762" y="2110048"/>
            <a:ext cx="650453" cy="639203"/>
          </a:xfrm>
          <a:prstGeom prst="rect">
            <a:avLst/>
          </a:prstGeom>
          <a:noFill/>
          <a:ln>
            <a:noFill/>
          </a:ln>
        </p:spPr>
      </p:pic>
      <p:sp>
        <p:nvSpPr>
          <p:cNvPr id="303" name="Google Shape;303;p52"/>
          <p:cNvSpPr txBox="1"/>
          <p:nvPr/>
        </p:nvSpPr>
        <p:spPr>
          <a:xfrm>
            <a:off x="0" y="183564"/>
            <a:ext cx="9143999"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r>
              <a:rPr lang="en-US" sz="4000" b="0" i="0" dirty="0">
                <a:solidFill>
                  <a:srgbClr val="0091EB"/>
                </a:solidFill>
                <a:latin typeface="Helvetica Neue"/>
                <a:ea typeface="Helvetica Neue"/>
                <a:cs typeface="Helvetica Neue"/>
                <a:sym typeface="Helvetica Neue"/>
              </a:rPr>
              <a:t>Wrap up</a:t>
            </a:r>
            <a:endParaRPr sz="4000" b="0" i="0" dirty="0">
              <a:solidFill>
                <a:srgbClr val="0091EB"/>
              </a:solidFill>
              <a:latin typeface="Helvetica Neue"/>
              <a:ea typeface="Helvetica Neue"/>
              <a:cs typeface="Helvetica Neue"/>
              <a:sym typeface="Helvetica Neue"/>
            </a:endParaRPr>
          </a:p>
        </p:txBody>
      </p:sp>
      <p:grpSp>
        <p:nvGrpSpPr>
          <p:cNvPr id="304" name="Google Shape;304;p52"/>
          <p:cNvGrpSpPr/>
          <p:nvPr/>
        </p:nvGrpSpPr>
        <p:grpSpPr>
          <a:xfrm>
            <a:off x="3510844" y="2726853"/>
            <a:ext cx="1319086" cy="1398038"/>
            <a:chOff x="3917123" y="600085"/>
            <a:chExt cx="1319086" cy="1398038"/>
          </a:xfrm>
        </p:grpSpPr>
        <p:sp>
          <p:nvSpPr>
            <p:cNvPr id="305" name="Google Shape;305;p52"/>
            <p:cNvSpPr/>
            <p:nvPr/>
          </p:nvSpPr>
          <p:spPr>
            <a:xfrm>
              <a:off x="4605951" y="600085"/>
              <a:ext cx="286157" cy="303135"/>
            </a:xfrm>
            <a:custGeom>
              <a:avLst/>
              <a:gdLst/>
              <a:ahLst/>
              <a:cxnLst/>
              <a:rect l="l" t="t" r="r" b="b"/>
              <a:pathLst>
                <a:path w="334645" h="334010" extrusionOk="0">
                  <a:moveTo>
                    <a:pt x="158307" y="0"/>
                  </a:moveTo>
                  <a:lnTo>
                    <a:pt x="115957" y="7731"/>
                  </a:lnTo>
                  <a:lnTo>
                    <a:pt x="78066" y="25402"/>
                  </a:lnTo>
                  <a:lnTo>
                    <a:pt x="46080" y="51570"/>
                  </a:lnTo>
                  <a:lnTo>
                    <a:pt x="21443" y="84794"/>
                  </a:lnTo>
                  <a:lnTo>
                    <a:pt x="5601" y="123629"/>
                  </a:lnTo>
                  <a:lnTo>
                    <a:pt x="64" y="165147"/>
                  </a:lnTo>
                  <a:lnTo>
                    <a:pt x="0" y="333500"/>
                  </a:lnTo>
                  <a:lnTo>
                    <a:pt x="334189" y="333509"/>
                  </a:lnTo>
                  <a:lnTo>
                    <a:pt x="334182" y="165147"/>
                  </a:lnTo>
                  <a:lnTo>
                    <a:pt x="328476" y="123354"/>
                  </a:lnTo>
                  <a:lnTo>
                    <a:pt x="312865" y="85524"/>
                  </a:lnTo>
                  <a:lnTo>
                    <a:pt x="288480" y="52995"/>
                  </a:lnTo>
                  <a:lnTo>
                    <a:pt x="256448" y="27103"/>
                  </a:lnTo>
                  <a:lnTo>
                    <a:pt x="217897" y="9182"/>
                  </a:lnTo>
                  <a:lnTo>
                    <a:pt x="173957" y="571"/>
                  </a:lnTo>
                  <a:lnTo>
                    <a:pt x="158307" y="0"/>
                  </a:lnTo>
                  <a:close/>
                </a:path>
              </a:pathLst>
            </a:custGeom>
            <a:solidFill>
              <a:srgbClr val="B3DEF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52"/>
            <p:cNvSpPr/>
            <p:nvPr/>
          </p:nvSpPr>
          <p:spPr>
            <a:xfrm>
              <a:off x="3917123" y="1329939"/>
              <a:ext cx="974672" cy="303135"/>
            </a:xfrm>
            <a:custGeom>
              <a:avLst/>
              <a:gdLst/>
              <a:ahLst/>
              <a:cxnLst/>
              <a:rect l="l" t="t" r="r" b="b"/>
              <a:pathLst>
                <a:path w="1139825" h="334010" extrusionOk="0">
                  <a:moveTo>
                    <a:pt x="1139733" y="0"/>
                  </a:moveTo>
                  <a:lnTo>
                    <a:pt x="156988" y="308"/>
                  </a:lnTo>
                  <a:lnTo>
                    <a:pt x="114948" y="8308"/>
                  </a:lnTo>
                  <a:lnTo>
                    <a:pt x="77360" y="26162"/>
                  </a:lnTo>
                  <a:lnTo>
                    <a:pt x="45647" y="52491"/>
                  </a:lnTo>
                  <a:lnTo>
                    <a:pt x="21234" y="85914"/>
                  </a:lnTo>
                  <a:lnTo>
                    <a:pt x="5543" y="125051"/>
                  </a:lnTo>
                  <a:lnTo>
                    <a:pt x="0" y="168523"/>
                  </a:lnTo>
                  <a:lnTo>
                    <a:pt x="671" y="182014"/>
                  </a:lnTo>
                  <a:lnTo>
                    <a:pt x="8852" y="220547"/>
                  </a:lnTo>
                  <a:lnTo>
                    <a:pt x="25485" y="255375"/>
                  </a:lnTo>
                  <a:lnTo>
                    <a:pt x="49546" y="285473"/>
                  </a:lnTo>
                  <a:lnTo>
                    <a:pt x="79585" y="309059"/>
                  </a:lnTo>
                  <a:lnTo>
                    <a:pt x="114606" y="325346"/>
                  </a:lnTo>
                  <a:lnTo>
                    <a:pt x="153470" y="333197"/>
                  </a:lnTo>
                  <a:lnTo>
                    <a:pt x="1139733" y="333750"/>
                  </a:lnTo>
                  <a:lnTo>
                    <a:pt x="1139733" y="0"/>
                  </a:lnTo>
                  <a:close/>
                </a:path>
              </a:pathLst>
            </a:custGeom>
            <a:solidFill>
              <a:srgbClr val="B3DEF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52"/>
            <p:cNvSpPr/>
            <p:nvPr/>
          </p:nvSpPr>
          <p:spPr>
            <a:xfrm>
              <a:off x="4261542" y="1694988"/>
              <a:ext cx="286157" cy="303135"/>
            </a:xfrm>
            <a:custGeom>
              <a:avLst/>
              <a:gdLst/>
              <a:ahLst/>
              <a:cxnLst/>
              <a:rect l="l" t="t" r="r" b="b"/>
              <a:pathLst>
                <a:path w="334645" h="334010" extrusionOk="0">
                  <a:moveTo>
                    <a:pt x="334189" y="0"/>
                  </a:moveTo>
                  <a:lnTo>
                    <a:pt x="0" y="0"/>
                  </a:lnTo>
                  <a:lnTo>
                    <a:pt x="217" y="175599"/>
                  </a:lnTo>
                  <a:lnTo>
                    <a:pt x="10685" y="224811"/>
                  </a:lnTo>
                  <a:lnTo>
                    <a:pt x="28656" y="259030"/>
                  </a:lnTo>
                  <a:lnTo>
                    <a:pt x="55162" y="290758"/>
                  </a:lnTo>
                  <a:lnTo>
                    <a:pt x="95708" y="317401"/>
                  </a:lnTo>
                  <a:lnTo>
                    <a:pt x="132809" y="329408"/>
                  </a:lnTo>
                  <a:lnTo>
                    <a:pt x="175880" y="333500"/>
                  </a:lnTo>
                  <a:lnTo>
                    <a:pt x="190403" y="332116"/>
                  </a:lnTo>
                  <a:lnTo>
                    <a:pt x="231428" y="320912"/>
                  </a:lnTo>
                  <a:lnTo>
                    <a:pt x="267511" y="300248"/>
                  </a:lnTo>
                  <a:lnTo>
                    <a:pt x="297208" y="271568"/>
                  </a:lnTo>
                  <a:lnTo>
                    <a:pt x="319074" y="236314"/>
                  </a:lnTo>
                  <a:lnTo>
                    <a:pt x="331663" y="195929"/>
                  </a:lnTo>
                  <a:lnTo>
                    <a:pt x="334189" y="166867"/>
                  </a:lnTo>
                  <a:lnTo>
                    <a:pt x="334189" y="0"/>
                  </a:lnTo>
                  <a:close/>
                </a:path>
              </a:pathLst>
            </a:custGeom>
            <a:solidFill>
              <a:srgbClr val="0091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52"/>
            <p:cNvSpPr/>
            <p:nvPr/>
          </p:nvSpPr>
          <p:spPr>
            <a:xfrm>
              <a:off x="4261537" y="964918"/>
              <a:ext cx="974672" cy="303135"/>
            </a:xfrm>
            <a:custGeom>
              <a:avLst/>
              <a:gdLst/>
              <a:ahLst/>
              <a:cxnLst/>
              <a:rect l="l" t="t" r="r" b="b"/>
              <a:pathLst>
                <a:path w="1139825" h="334010" extrusionOk="0">
                  <a:moveTo>
                    <a:pt x="972642" y="0"/>
                  </a:moveTo>
                  <a:lnTo>
                    <a:pt x="0" y="0"/>
                  </a:lnTo>
                  <a:lnTo>
                    <a:pt x="0" y="333726"/>
                  </a:lnTo>
                  <a:lnTo>
                    <a:pt x="974125" y="333720"/>
                  </a:lnTo>
                  <a:lnTo>
                    <a:pt x="1015979" y="328024"/>
                  </a:lnTo>
                  <a:lnTo>
                    <a:pt x="1053862" y="312436"/>
                  </a:lnTo>
                  <a:lnTo>
                    <a:pt x="1086438" y="288082"/>
                  </a:lnTo>
                  <a:lnTo>
                    <a:pt x="1112369" y="256090"/>
                  </a:lnTo>
                  <a:lnTo>
                    <a:pt x="1130317" y="217585"/>
                  </a:lnTo>
                  <a:lnTo>
                    <a:pt x="1138945" y="173694"/>
                  </a:lnTo>
                  <a:lnTo>
                    <a:pt x="1139519" y="158061"/>
                  </a:lnTo>
                  <a:lnTo>
                    <a:pt x="1138129" y="143559"/>
                  </a:lnTo>
                  <a:lnTo>
                    <a:pt x="1126899" y="102595"/>
                  </a:lnTo>
                  <a:lnTo>
                    <a:pt x="1106201" y="66566"/>
                  </a:lnTo>
                  <a:lnTo>
                    <a:pt x="1077480" y="36915"/>
                  </a:lnTo>
                  <a:lnTo>
                    <a:pt x="1042178" y="15085"/>
                  </a:lnTo>
                  <a:lnTo>
                    <a:pt x="1001741" y="2518"/>
                  </a:lnTo>
                  <a:lnTo>
                    <a:pt x="972642" y="0"/>
                  </a:lnTo>
                  <a:close/>
                </a:path>
              </a:pathLst>
            </a:custGeom>
            <a:solidFill>
              <a:srgbClr val="0091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309" name="Google Shape;309;p52" descr="download.png"/>
          <p:cNvPicPr preferRelativeResize="0"/>
          <p:nvPr/>
        </p:nvPicPr>
        <p:blipFill rotWithShape="1">
          <a:blip r:embed="rId11">
            <a:alphaModFix/>
          </a:blip>
          <a:srcRect l="32963" r="42491"/>
          <a:stretch/>
        </p:blipFill>
        <p:spPr>
          <a:xfrm>
            <a:off x="4580786" y="3794106"/>
            <a:ext cx="1134322" cy="1453611"/>
          </a:xfrm>
          <a:prstGeom prst="rect">
            <a:avLst/>
          </a:prstGeom>
          <a:noFill/>
          <a:ln>
            <a:noFill/>
          </a:ln>
        </p:spPr>
      </p:pic>
      <p:pic>
        <p:nvPicPr>
          <p:cNvPr id="311" name="Google Shape;311;p52" descr="sequencing.png"/>
          <p:cNvPicPr preferRelativeResize="0"/>
          <p:nvPr/>
        </p:nvPicPr>
        <p:blipFill rotWithShape="1">
          <a:blip r:embed="rId12">
            <a:alphaModFix/>
          </a:blip>
          <a:srcRect/>
          <a:stretch/>
        </p:blipFill>
        <p:spPr>
          <a:xfrm>
            <a:off x="7326650" y="2693968"/>
            <a:ext cx="758984" cy="758984"/>
          </a:xfrm>
          <a:prstGeom prst="rect">
            <a:avLst/>
          </a:prstGeom>
          <a:noFill/>
          <a:ln>
            <a:noFill/>
          </a:ln>
        </p:spPr>
      </p:pic>
      <p:pic>
        <p:nvPicPr>
          <p:cNvPr id="312" name="Google Shape;312;p52" descr="big data.png"/>
          <p:cNvPicPr preferRelativeResize="0"/>
          <p:nvPr/>
        </p:nvPicPr>
        <p:blipFill rotWithShape="1">
          <a:blip r:embed="rId13">
            <a:alphaModFix/>
          </a:blip>
          <a:srcRect/>
          <a:stretch/>
        </p:blipFill>
        <p:spPr>
          <a:xfrm>
            <a:off x="7986857" y="2669602"/>
            <a:ext cx="581378" cy="539063"/>
          </a:xfrm>
          <a:prstGeom prst="rect">
            <a:avLst/>
          </a:prstGeom>
          <a:noFill/>
          <a:ln>
            <a:noFill/>
          </a:ln>
        </p:spPr>
      </p:pic>
      <p:pic>
        <p:nvPicPr>
          <p:cNvPr id="313" name="Google Shape;313;p52" descr="OPEN ACCESS.png"/>
          <p:cNvPicPr preferRelativeResize="0"/>
          <p:nvPr/>
        </p:nvPicPr>
        <p:blipFill rotWithShape="1">
          <a:blip r:embed="rId14">
            <a:alphaModFix/>
          </a:blip>
          <a:srcRect l="22128" t="34255" r="22220" b="33388"/>
          <a:stretch/>
        </p:blipFill>
        <p:spPr>
          <a:xfrm>
            <a:off x="6928891" y="4636780"/>
            <a:ext cx="1134323" cy="853451"/>
          </a:xfrm>
          <a:prstGeom prst="rect">
            <a:avLst/>
          </a:prstGeom>
          <a:noFill/>
          <a:ln>
            <a:noFill/>
          </a:ln>
        </p:spPr>
      </p:pic>
      <p:pic>
        <p:nvPicPr>
          <p:cNvPr id="27" name="Google Shape;310;p52" descr="world-users.png">
            <a:extLst>
              <a:ext uri="{FF2B5EF4-FFF2-40B4-BE49-F238E27FC236}">
                <a16:creationId xmlns:a16="http://schemas.microsoft.com/office/drawing/2014/main" id="{3ECA977E-9FC4-EF4F-839E-3CCCDD4CC72F}"/>
              </a:ext>
            </a:extLst>
          </p:cNvPr>
          <p:cNvPicPr preferRelativeResize="0"/>
          <p:nvPr/>
        </p:nvPicPr>
        <p:blipFill rotWithShape="1">
          <a:blip r:embed="rId15">
            <a:alphaModFix/>
          </a:blip>
          <a:srcRect/>
          <a:stretch/>
        </p:blipFill>
        <p:spPr>
          <a:xfrm>
            <a:off x="8146922" y="4953727"/>
            <a:ext cx="857462" cy="990308"/>
          </a:xfrm>
          <a:prstGeom prst="rect">
            <a:avLst/>
          </a:prstGeom>
          <a:noFill/>
          <a:ln>
            <a:noFill/>
          </a:ln>
        </p:spPr>
      </p:pic>
      <p:sp>
        <p:nvSpPr>
          <p:cNvPr id="28" name="Google Shape;314;p52">
            <a:extLst>
              <a:ext uri="{FF2B5EF4-FFF2-40B4-BE49-F238E27FC236}">
                <a16:creationId xmlns:a16="http://schemas.microsoft.com/office/drawing/2014/main" id="{3BFB2857-3B71-4145-B608-E939EF1DAA6C}"/>
              </a:ext>
            </a:extLst>
          </p:cNvPr>
          <p:cNvSpPr/>
          <p:nvPr/>
        </p:nvSpPr>
        <p:spPr>
          <a:xfrm>
            <a:off x="5937250" y="6072947"/>
            <a:ext cx="3185700" cy="584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u="sng" dirty="0">
                <a:solidFill>
                  <a:schemeClr val="hlink"/>
                </a:solidFill>
                <a:latin typeface="Helvetica Neue"/>
                <a:ea typeface="Helvetica Neue"/>
                <a:cs typeface="Helvetica Neue"/>
                <a:sym typeface="Helvetica Neue"/>
                <a:hlinkClick r:id="rId16"/>
              </a:rPr>
              <a:t>https://www.targetvalidation.org</a:t>
            </a:r>
            <a:endParaRPr sz="1600" dirty="0">
              <a:solidFill>
                <a:srgbClr val="7F7F7F"/>
              </a:solidFill>
              <a:latin typeface="Helvetica Neue"/>
              <a:ea typeface="Helvetica Neue"/>
              <a:cs typeface="Helvetica Neue"/>
              <a:sym typeface="Helvetica Neue"/>
            </a:endParaRPr>
          </a:p>
          <a:p>
            <a:pPr marL="0" marR="0" lvl="0" indent="0" algn="ctr" rtl="0">
              <a:spcBef>
                <a:spcPts val="0"/>
              </a:spcBef>
              <a:spcAft>
                <a:spcPts val="0"/>
              </a:spcAft>
              <a:buNone/>
            </a:pPr>
            <a:endParaRPr sz="1600" dirty="0">
              <a:solidFill>
                <a:srgbClr val="7F7F7F"/>
              </a:solidFill>
              <a:latin typeface="Helvetica Neue"/>
              <a:ea typeface="Helvetica Neue"/>
              <a:cs typeface="Helvetica Neue"/>
              <a:sym typeface="Helvetica Neue"/>
            </a:endParaRPr>
          </a:p>
        </p:txBody>
      </p:sp>
      <p:sp>
        <p:nvSpPr>
          <p:cNvPr id="29" name="Google Shape;315;p52">
            <a:extLst>
              <a:ext uri="{FF2B5EF4-FFF2-40B4-BE49-F238E27FC236}">
                <a16:creationId xmlns:a16="http://schemas.microsoft.com/office/drawing/2014/main" id="{30F5A844-D838-A941-B015-097F50DF56AE}"/>
              </a:ext>
            </a:extLst>
          </p:cNvPr>
          <p:cNvSpPr/>
          <p:nvPr/>
        </p:nvSpPr>
        <p:spPr>
          <a:xfrm>
            <a:off x="5982290" y="6330772"/>
            <a:ext cx="3185700" cy="1077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u="sng" dirty="0">
                <a:solidFill>
                  <a:schemeClr val="hlink"/>
                </a:solidFill>
                <a:latin typeface="Helvetica Neue"/>
                <a:ea typeface="Helvetica Neue"/>
                <a:cs typeface="Helvetica Neue"/>
                <a:sym typeface="Helvetica Neue"/>
                <a:hlinkClick r:id="rId17"/>
              </a:rPr>
              <a:t>https://genetics.opentargets.org</a:t>
            </a:r>
            <a:endParaRPr sz="1600" dirty="0">
              <a:solidFill>
                <a:srgbClr val="7F7F7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4755472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63"/>
          <p:cNvSpPr txBox="1"/>
          <p:nvPr/>
        </p:nvSpPr>
        <p:spPr>
          <a:xfrm>
            <a:off x="149411" y="-289401"/>
            <a:ext cx="8875200"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endParaRPr sz="4000" b="0" i="0">
              <a:solidFill>
                <a:srgbClr val="0091EB"/>
              </a:solidFill>
              <a:latin typeface="Helvetica Neue"/>
              <a:ea typeface="Helvetica Neue"/>
              <a:cs typeface="Helvetica Neue"/>
              <a:sym typeface="Helvetica Neue"/>
            </a:endParaRPr>
          </a:p>
        </p:txBody>
      </p:sp>
      <p:sp>
        <p:nvSpPr>
          <p:cNvPr id="456" name="Google Shape;456;p63"/>
          <p:cNvSpPr txBox="1"/>
          <p:nvPr/>
        </p:nvSpPr>
        <p:spPr>
          <a:xfrm>
            <a:off x="149411" y="231297"/>
            <a:ext cx="8875200"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r>
              <a:rPr lang="en-US" sz="4000" dirty="0">
                <a:solidFill>
                  <a:srgbClr val="0091EB"/>
                </a:solidFill>
                <a:latin typeface="Helvetica Neue"/>
                <a:ea typeface="Helvetica Neue"/>
                <a:cs typeface="Helvetica Neue"/>
                <a:sym typeface="Helvetica Neue"/>
              </a:rPr>
              <a:t>Upcoming data</a:t>
            </a:r>
          </a:p>
          <a:p>
            <a:pPr marL="0" marR="0" lvl="0" indent="0" algn="ctr" rtl="0">
              <a:spcBef>
                <a:spcPts val="0"/>
              </a:spcBef>
              <a:spcAft>
                <a:spcPts val="0"/>
              </a:spcAft>
              <a:buClr>
                <a:srgbClr val="0091EB"/>
              </a:buClr>
              <a:buSzPts val="4000"/>
              <a:buFont typeface="Helvetica Neue"/>
              <a:buNone/>
            </a:pPr>
            <a:endParaRPr sz="4000" dirty="0">
              <a:solidFill>
                <a:srgbClr val="0091EB"/>
              </a:solidFill>
              <a:latin typeface="Helvetica Neue"/>
              <a:ea typeface="Helvetica Neue"/>
              <a:cs typeface="Helvetica Neue"/>
              <a:sym typeface="Helvetica Neue"/>
            </a:endParaRPr>
          </a:p>
        </p:txBody>
      </p:sp>
      <p:pic>
        <p:nvPicPr>
          <p:cNvPr id="3" name="Picture 2">
            <a:extLst>
              <a:ext uri="{FF2B5EF4-FFF2-40B4-BE49-F238E27FC236}">
                <a16:creationId xmlns:a16="http://schemas.microsoft.com/office/drawing/2014/main" id="{E22C6870-3C7C-EA47-BC8E-010D38C079AE}"/>
              </a:ext>
            </a:extLst>
          </p:cNvPr>
          <p:cNvPicPr>
            <a:picLocks noChangeAspect="1"/>
          </p:cNvPicPr>
          <p:nvPr/>
        </p:nvPicPr>
        <p:blipFill>
          <a:blip r:embed="rId3"/>
          <a:stretch>
            <a:fillRect/>
          </a:stretch>
        </p:blipFill>
        <p:spPr>
          <a:xfrm>
            <a:off x="358608" y="2523243"/>
            <a:ext cx="1823186" cy="1713827"/>
          </a:xfrm>
          <a:prstGeom prst="rect">
            <a:avLst/>
          </a:prstGeom>
          <a:ln>
            <a:solidFill>
              <a:schemeClr val="bg1">
                <a:lumMod val="75000"/>
              </a:schemeClr>
            </a:solidFill>
          </a:ln>
        </p:spPr>
      </p:pic>
      <p:pic>
        <p:nvPicPr>
          <p:cNvPr id="5" name="Picture 4">
            <a:extLst>
              <a:ext uri="{FF2B5EF4-FFF2-40B4-BE49-F238E27FC236}">
                <a16:creationId xmlns:a16="http://schemas.microsoft.com/office/drawing/2014/main" id="{89FAE407-D0C0-A945-821D-2CFEE66AD764}"/>
              </a:ext>
            </a:extLst>
          </p:cNvPr>
          <p:cNvPicPr>
            <a:picLocks noChangeAspect="1"/>
          </p:cNvPicPr>
          <p:nvPr/>
        </p:nvPicPr>
        <p:blipFill rotWithShape="1">
          <a:blip r:embed="rId4"/>
          <a:srcRect t="17789" b="15516"/>
          <a:stretch/>
        </p:blipFill>
        <p:spPr>
          <a:xfrm>
            <a:off x="1814539" y="4272228"/>
            <a:ext cx="2503412" cy="1669644"/>
          </a:xfrm>
          <a:prstGeom prst="rect">
            <a:avLst/>
          </a:prstGeom>
        </p:spPr>
      </p:pic>
      <p:pic>
        <p:nvPicPr>
          <p:cNvPr id="13" name="Picture 12">
            <a:extLst>
              <a:ext uri="{FF2B5EF4-FFF2-40B4-BE49-F238E27FC236}">
                <a16:creationId xmlns:a16="http://schemas.microsoft.com/office/drawing/2014/main" id="{C58EC1EF-0E32-4445-99B6-40B4A1738A7E}"/>
              </a:ext>
            </a:extLst>
          </p:cNvPr>
          <p:cNvPicPr>
            <a:picLocks noChangeAspect="1"/>
          </p:cNvPicPr>
          <p:nvPr/>
        </p:nvPicPr>
        <p:blipFill>
          <a:blip r:embed="rId5"/>
          <a:stretch>
            <a:fillRect/>
          </a:stretch>
        </p:blipFill>
        <p:spPr>
          <a:xfrm>
            <a:off x="2494745" y="3094069"/>
            <a:ext cx="1143001" cy="1143001"/>
          </a:xfrm>
          <a:prstGeom prst="rect">
            <a:avLst/>
          </a:prstGeom>
        </p:spPr>
      </p:pic>
      <p:pic>
        <p:nvPicPr>
          <p:cNvPr id="7" name="Picture 6">
            <a:extLst>
              <a:ext uri="{FF2B5EF4-FFF2-40B4-BE49-F238E27FC236}">
                <a16:creationId xmlns:a16="http://schemas.microsoft.com/office/drawing/2014/main" id="{D760C19A-346B-774F-9605-B18D56ECBF20}"/>
              </a:ext>
            </a:extLst>
          </p:cNvPr>
          <p:cNvPicPr>
            <a:picLocks noChangeAspect="1"/>
          </p:cNvPicPr>
          <p:nvPr/>
        </p:nvPicPr>
        <p:blipFill>
          <a:blip r:embed="rId6"/>
          <a:stretch>
            <a:fillRect/>
          </a:stretch>
        </p:blipFill>
        <p:spPr>
          <a:xfrm>
            <a:off x="264088" y="4272228"/>
            <a:ext cx="1823186" cy="1791691"/>
          </a:xfrm>
          <a:prstGeom prst="rect">
            <a:avLst/>
          </a:prstGeom>
        </p:spPr>
      </p:pic>
      <p:pic>
        <p:nvPicPr>
          <p:cNvPr id="10" name="Picture 9">
            <a:extLst>
              <a:ext uri="{FF2B5EF4-FFF2-40B4-BE49-F238E27FC236}">
                <a16:creationId xmlns:a16="http://schemas.microsoft.com/office/drawing/2014/main" id="{A8192137-5D38-0343-BAE3-B9F38570AADF}"/>
              </a:ext>
            </a:extLst>
          </p:cNvPr>
          <p:cNvPicPr>
            <a:picLocks noChangeAspect="1"/>
          </p:cNvPicPr>
          <p:nvPr/>
        </p:nvPicPr>
        <p:blipFill rotWithShape="1">
          <a:blip r:embed="rId7"/>
          <a:srcRect l="21390" t="14661" r="23520" b="71277"/>
          <a:stretch/>
        </p:blipFill>
        <p:spPr>
          <a:xfrm>
            <a:off x="833948" y="1374297"/>
            <a:ext cx="3063600" cy="760467"/>
          </a:xfrm>
          <a:prstGeom prst="rect">
            <a:avLst/>
          </a:prstGeom>
          <a:ln>
            <a:solidFill>
              <a:schemeClr val="bg1">
                <a:lumMod val="75000"/>
              </a:schemeClr>
            </a:solidFill>
          </a:ln>
        </p:spPr>
      </p:pic>
      <p:pic>
        <p:nvPicPr>
          <p:cNvPr id="4" name="Picture 3">
            <a:extLst>
              <a:ext uri="{FF2B5EF4-FFF2-40B4-BE49-F238E27FC236}">
                <a16:creationId xmlns:a16="http://schemas.microsoft.com/office/drawing/2014/main" id="{69AC7F14-8ACB-7743-BE67-B8982923AF3C}"/>
              </a:ext>
            </a:extLst>
          </p:cNvPr>
          <p:cNvPicPr>
            <a:picLocks noChangeAspect="1"/>
          </p:cNvPicPr>
          <p:nvPr/>
        </p:nvPicPr>
        <p:blipFill>
          <a:blip r:embed="rId8"/>
          <a:stretch>
            <a:fillRect/>
          </a:stretch>
        </p:blipFill>
        <p:spPr>
          <a:xfrm>
            <a:off x="5403391" y="1327930"/>
            <a:ext cx="3061887" cy="853200"/>
          </a:xfrm>
          <a:prstGeom prst="rect">
            <a:avLst/>
          </a:prstGeom>
        </p:spPr>
      </p:pic>
      <p:pic>
        <p:nvPicPr>
          <p:cNvPr id="14" name="Picture 13">
            <a:extLst>
              <a:ext uri="{FF2B5EF4-FFF2-40B4-BE49-F238E27FC236}">
                <a16:creationId xmlns:a16="http://schemas.microsoft.com/office/drawing/2014/main" id="{1FB3F3A0-6B37-9143-A91E-C7C32BD72EFE}"/>
              </a:ext>
            </a:extLst>
          </p:cNvPr>
          <p:cNvPicPr>
            <a:picLocks noChangeAspect="1"/>
          </p:cNvPicPr>
          <p:nvPr/>
        </p:nvPicPr>
        <p:blipFill>
          <a:blip r:embed="rId9"/>
          <a:stretch>
            <a:fillRect/>
          </a:stretch>
        </p:blipFill>
        <p:spPr>
          <a:xfrm>
            <a:off x="5916072" y="2480623"/>
            <a:ext cx="1538613" cy="401502"/>
          </a:xfrm>
          <a:prstGeom prst="rect">
            <a:avLst/>
          </a:prstGeom>
        </p:spPr>
      </p:pic>
      <p:sp>
        <p:nvSpPr>
          <p:cNvPr id="18" name="Google Shape;940;p75">
            <a:extLst>
              <a:ext uri="{FF2B5EF4-FFF2-40B4-BE49-F238E27FC236}">
                <a16:creationId xmlns:a16="http://schemas.microsoft.com/office/drawing/2014/main" id="{FBE7E6D6-A3BE-A448-880E-1F39F35EF399}"/>
              </a:ext>
            </a:extLst>
          </p:cNvPr>
          <p:cNvSpPr/>
          <p:nvPr/>
        </p:nvSpPr>
        <p:spPr>
          <a:xfrm>
            <a:off x="5602909" y="2882125"/>
            <a:ext cx="3061887" cy="43088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dirty="0">
                <a:solidFill>
                  <a:srgbClr val="7F7F7F"/>
                </a:solidFill>
                <a:latin typeface="Helvetica Neue"/>
                <a:ea typeface="Helvetica Neue"/>
                <a:cs typeface="Helvetica Neue"/>
                <a:sym typeface="Helvetica Neue"/>
              </a:rPr>
              <a:t>50K exome sequence data</a:t>
            </a:r>
            <a:endParaRPr sz="1800" dirty="0"/>
          </a:p>
        </p:txBody>
      </p:sp>
      <p:pic>
        <p:nvPicPr>
          <p:cNvPr id="16" name="Picture 15">
            <a:extLst>
              <a:ext uri="{FF2B5EF4-FFF2-40B4-BE49-F238E27FC236}">
                <a16:creationId xmlns:a16="http://schemas.microsoft.com/office/drawing/2014/main" id="{F90C31C9-8B54-F442-A689-1D4A5577D967}"/>
              </a:ext>
            </a:extLst>
          </p:cNvPr>
          <p:cNvPicPr>
            <a:picLocks noChangeAspect="1"/>
          </p:cNvPicPr>
          <p:nvPr/>
        </p:nvPicPr>
        <p:blipFill>
          <a:blip r:embed="rId10"/>
          <a:stretch>
            <a:fillRect/>
          </a:stretch>
        </p:blipFill>
        <p:spPr>
          <a:xfrm>
            <a:off x="6950516" y="3916307"/>
            <a:ext cx="1834876" cy="320709"/>
          </a:xfrm>
          <a:prstGeom prst="rect">
            <a:avLst/>
          </a:prstGeom>
        </p:spPr>
      </p:pic>
      <p:sp>
        <p:nvSpPr>
          <p:cNvPr id="21" name="Google Shape;940;p75">
            <a:extLst>
              <a:ext uri="{FF2B5EF4-FFF2-40B4-BE49-F238E27FC236}">
                <a16:creationId xmlns:a16="http://schemas.microsoft.com/office/drawing/2014/main" id="{72C32FD8-B7C8-C145-A428-6EBBE6803EF8}"/>
              </a:ext>
            </a:extLst>
          </p:cNvPr>
          <p:cNvSpPr/>
          <p:nvPr/>
        </p:nvSpPr>
        <p:spPr>
          <a:xfrm>
            <a:off x="5723505" y="3645774"/>
            <a:ext cx="3061887" cy="430887"/>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800" dirty="0">
                <a:solidFill>
                  <a:srgbClr val="7F7F7F"/>
                </a:solidFill>
                <a:latin typeface="Helvetica Neue"/>
                <a:ea typeface="Helvetica Neue"/>
                <a:cs typeface="Helvetica Neue"/>
                <a:sym typeface="Helvetica Neue"/>
              </a:rPr>
              <a:t>Community</a:t>
            </a:r>
            <a:endParaRPr sz="1800" dirty="0"/>
          </a:p>
        </p:txBody>
      </p:sp>
      <p:sp>
        <p:nvSpPr>
          <p:cNvPr id="25" name="Google Shape;940;p75">
            <a:extLst>
              <a:ext uri="{FF2B5EF4-FFF2-40B4-BE49-F238E27FC236}">
                <a16:creationId xmlns:a16="http://schemas.microsoft.com/office/drawing/2014/main" id="{165C818A-BA7E-B342-99D5-A16AE1BE2ABC}"/>
              </a:ext>
            </a:extLst>
          </p:cNvPr>
          <p:cNvSpPr/>
          <p:nvPr/>
        </p:nvSpPr>
        <p:spPr>
          <a:xfrm>
            <a:off x="5723505" y="4605396"/>
            <a:ext cx="3061887" cy="430887"/>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800" dirty="0">
                <a:solidFill>
                  <a:srgbClr val="7F7F7F"/>
                </a:solidFill>
                <a:latin typeface="Helvetica Neue"/>
                <a:ea typeface="Helvetica Neue"/>
                <a:cs typeface="Helvetica Neue"/>
                <a:sym typeface="Helvetica Neue"/>
              </a:rPr>
              <a:t>ML model: learn the weight to give to the different data sources e.g. VEP</a:t>
            </a:r>
            <a:endParaRPr sz="1800" dirty="0"/>
          </a:p>
        </p:txBody>
      </p:sp>
    </p:spTree>
    <p:extLst>
      <p:ext uri="{BB962C8B-B14F-4D97-AF65-F5344CB8AC3E}">
        <p14:creationId xmlns:p14="http://schemas.microsoft.com/office/powerpoint/2010/main" val="230950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74"/>
          <p:cNvSpPr txBox="1"/>
          <p:nvPr/>
        </p:nvSpPr>
        <p:spPr>
          <a:xfrm>
            <a:off x="0" y="57768"/>
            <a:ext cx="9143999"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r>
              <a:rPr lang="en-US" sz="4000" b="0" i="0">
                <a:solidFill>
                  <a:srgbClr val="0091EB"/>
                </a:solidFill>
                <a:latin typeface="Helvetica Neue"/>
                <a:ea typeface="Helvetica Neue"/>
                <a:cs typeface="Helvetica Neue"/>
                <a:sym typeface="Helvetica Neue"/>
              </a:rPr>
              <a:t>How to cite us</a:t>
            </a:r>
            <a:endParaRPr sz="4000" b="0" i="0">
              <a:solidFill>
                <a:srgbClr val="0091EB"/>
              </a:solidFill>
              <a:latin typeface="Helvetica Neue"/>
              <a:ea typeface="Helvetica Neue"/>
              <a:cs typeface="Helvetica Neue"/>
              <a:sym typeface="Helvetica Neue"/>
            </a:endParaRPr>
          </a:p>
        </p:txBody>
      </p:sp>
      <p:sp>
        <p:nvSpPr>
          <p:cNvPr id="929" name="Google Shape;929;p74"/>
          <p:cNvSpPr txBox="1"/>
          <p:nvPr/>
        </p:nvSpPr>
        <p:spPr>
          <a:xfrm>
            <a:off x="493059" y="1935116"/>
            <a:ext cx="8426824" cy="1198559"/>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Clr>
                <a:schemeClr val="dk1"/>
              </a:buClr>
              <a:buSzPts val="2400"/>
              <a:buFont typeface="Arial"/>
              <a:buNone/>
            </a:pPr>
            <a:endParaRPr sz="2400" b="1" u="sng">
              <a:solidFill>
                <a:schemeClr val="hlink"/>
              </a:solidFill>
              <a:latin typeface="Helvetica Neue"/>
              <a:ea typeface="Helvetica Neue"/>
              <a:cs typeface="Helvetica Neue"/>
              <a:sym typeface="Helvetica Neue"/>
              <a:hlinkClick r:id="rId3"/>
            </a:endParaRPr>
          </a:p>
        </p:txBody>
      </p:sp>
      <p:pic>
        <p:nvPicPr>
          <p:cNvPr id="930" name="Google Shape;930;p74" descr="Screen Shot 2018-11-26 at 23.08.34.png"/>
          <p:cNvPicPr preferRelativeResize="0"/>
          <p:nvPr/>
        </p:nvPicPr>
        <p:blipFill rotWithShape="1">
          <a:blip r:embed="rId4">
            <a:alphaModFix/>
          </a:blip>
          <a:srcRect/>
          <a:stretch/>
        </p:blipFill>
        <p:spPr>
          <a:xfrm>
            <a:off x="-1" y="1935116"/>
            <a:ext cx="9144000" cy="5034197"/>
          </a:xfrm>
          <a:prstGeom prst="rect">
            <a:avLst/>
          </a:prstGeom>
          <a:noFill/>
          <a:ln>
            <a:noFill/>
          </a:ln>
        </p:spPr>
      </p:pic>
      <p:pic>
        <p:nvPicPr>
          <p:cNvPr id="931" name="Google Shape;931;p74" descr="Screen Shot 2018-11-27 at 16.23.34.png"/>
          <p:cNvPicPr preferRelativeResize="0"/>
          <p:nvPr/>
        </p:nvPicPr>
        <p:blipFill rotWithShape="1">
          <a:blip r:embed="rId5">
            <a:alphaModFix/>
          </a:blip>
          <a:srcRect b="65410"/>
          <a:stretch/>
        </p:blipFill>
        <p:spPr>
          <a:xfrm>
            <a:off x="-1" y="931740"/>
            <a:ext cx="9144000" cy="1257474"/>
          </a:xfrm>
          <a:prstGeom prst="rect">
            <a:avLst/>
          </a:prstGeom>
          <a:noFill/>
          <a:ln>
            <a:noFill/>
          </a:ln>
        </p:spPr>
      </p:pic>
      <p:sp>
        <p:nvSpPr>
          <p:cNvPr id="932" name="Google Shape;932;p74"/>
          <p:cNvSpPr txBox="1"/>
          <p:nvPr/>
        </p:nvSpPr>
        <p:spPr>
          <a:xfrm>
            <a:off x="6479974" y="975300"/>
            <a:ext cx="24561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rgbClr val="FF0000"/>
                </a:solidFill>
                <a:latin typeface="Helvetica Neue"/>
                <a:ea typeface="Helvetica Neue"/>
                <a:cs typeface="Helvetica Neue"/>
                <a:sym typeface="Helvetica Neue"/>
              </a:rPr>
              <a:t>http://bit.ly/cite-us</a:t>
            </a:r>
            <a:endParaRPr sz="2000">
              <a:solidFill>
                <a:srgbClr val="FF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2189082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75"/>
          <p:cNvSpPr/>
          <p:nvPr/>
        </p:nvSpPr>
        <p:spPr>
          <a:xfrm>
            <a:off x="3479344" y="4227120"/>
            <a:ext cx="3144960" cy="4308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a:solidFill>
                  <a:srgbClr val="7F7F7F"/>
                </a:solidFill>
                <a:latin typeface="Helvetica Neue"/>
                <a:ea typeface="Helvetica Neue"/>
                <a:cs typeface="Helvetica Neue"/>
                <a:sym typeface="Helvetica Neue"/>
              </a:rPr>
              <a:t>blog.opentargets.org/</a:t>
            </a:r>
            <a:endParaRPr/>
          </a:p>
        </p:txBody>
      </p:sp>
      <p:pic>
        <p:nvPicPr>
          <p:cNvPr id="939" name="Google Shape;939;p75" descr="FB_Twitter_logo.png"/>
          <p:cNvPicPr preferRelativeResize="0"/>
          <p:nvPr/>
        </p:nvPicPr>
        <p:blipFill rotWithShape="1">
          <a:blip r:embed="rId3">
            <a:alphaModFix/>
          </a:blip>
          <a:srcRect l="1676" t="1675" r="50672" b="4011"/>
          <a:stretch/>
        </p:blipFill>
        <p:spPr>
          <a:xfrm>
            <a:off x="2766530" y="3679431"/>
            <a:ext cx="430874" cy="431998"/>
          </a:xfrm>
          <a:prstGeom prst="rect">
            <a:avLst/>
          </a:prstGeom>
          <a:noFill/>
          <a:ln>
            <a:noFill/>
          </a:ln>
        </p:spPr>
      </p:pic>
      <p:sp>
        <p:nvSpPr>
          <p:cNvPr id="940" name="Google Shape;940;p75"/>
          <p:cNvSpPr/>
          <p:nvPr/>
        </p:nvSpPr>
        <p:spPr>
          <a:xfrm>
            <a:off x="3479344" y="3665509"/>
            <a:ext cx="2164938" cy="4308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dirty="0">
                <a:solidFill>
                  <a:srgbClr val="7F7F7F"/>
                </a:solidFill>
                <a:latin typeface="Helvetica Neue"/>
                <a:ea typeface="Helvetica Neue"/>
                <a:cs typeface="Helvetica Neue"/>
                <a:sym typeface="Helvetica Neue"/>
              </a:rPr>
              <a:t>@</a:t>
            </a:r>
            <a:r>
              <a:rPr lang="en-US" sz="2200" dirty="0" err="1">
                <a:solidFill>
                  <a:srgbClr val="7F7F7F"/>
                </a:solidFill>
                <a:latin typeface="Helvetica Neue"/>
                <a:ea typeface="Helvetica Neue"/>
                <a:cs typeface="Helvetica Neue"/>
                <a:sym typeface="Helvetica Neue"/>
              </a:rPr>
              <a:t>targetvalidate</a:t>
            </a:r>
            <a:r>
              <a:rPr lang="en-US" sz="2200" dirty="0">
                <a:solidFill>
                  <a:srgbClr val="7F7F7F"/>
                </a:solidFill>
                <a:latin typeface="Helvetica Neue"/>
                <a:ea typeface="Helvetica Neue"/>
                <a:cs typeface="Helvetica Neue"/>
                <a:sym typeface="Helvetica Neue"/>
              </a:rPr>
              <a:t> </a:t>
            </a:r>
            <a:endParaRPr dirty="0"/>
          </a:p>
        </p:txBody>
      </p:sp>
      <p:pic>
        <p:nvPicPr>
          <p:cNvPr id="941" name="Google Shape;941;p75" descr="Screen Shot 2017-01-16 at 13.27.34.png"/>
          <p:cNvPicPr preferRelativeResize="0"/>
          <p:nvPr/>
        </p:nvPicPr>
        <p:blipFill rotWithShape="1">
          <a:blip r:embed="rId4">
            <a:alphaModFix/>
          </a:blip>
          <a:srcRect/>
          <a:stretch/>
        </p:blipFill>
        <p:spPr>
          <a:xfrm>
            <a:off x="2772417" y="4169513"/>
            <a:ext cx="419100" cy="546100"/>
          </a:xfrm>
          <a:prstGeom prst="rect">
            <a:avLst/>
          </a:prstGeom>
          <a:noFill/>
          <a:ln>
            <a:noFill/>
          </a:ln>
        </p:spPr>
      </p:pic>
      <p:pic>
        <p:nvPicPr>
          <p:cNvPr id="942" name="Google Shape;942;p75" descr="Screen Shot 2017-01-16 at 13.29.10.png"/>
          <p:cNvPicPr preferRelativeResize="0"/>
          <p:nvPr/>
        </p:nvPicPr>
        <p:blipFill rotWithShape="1">
          <a:blip r:embed="rId5">
            <a:alphaModFix/>
          </a:blip>
          <a:srcRect l="3820" t="12522"/>
          <a:stretch/>
        </p:blipFill>
        <p:spPr>
          <a:xfrm>
            <a:off x="2762329" y="4826565"/>
            <a:ext cx="439276" cy="395998"/>
          </a:xfrm>
          <a:prstGeom prst="rect">
            <a:avLst/>
          </a:prstGeom>
          <a:noFill/>
          <a:ln>
            <a:noFill/>
          </a:ln>
        </p:spPr>
      </p:pic>
      <p:sp>
        <p:nvSpPr>
          <p:cNvPr id="943" name="Google Shape;943;p75"/>
          <p:cNvSpPr/>
          <p:nvPr/>
        </p:nvSpPr>
        <p:spPr>
          <a:xfrm>
            <a:off x="3479351" y="4809125"/>
            <a:ext cx="4809600" cy="430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a:solidFill>
                  <a:srgbClr val="7F7F7F"/>
                </a:solidFill>
                <a:latin typeface="Helvetica Neue"/>
                <a:ea typeface="Helvetica Neue"/>
                <a:cs typeface="Helvetica Neue"/>
                <a:sym typeface="Helvetica Neue"/>
              </a:rPr>
              <a:t>http://tinyurl.com/opentargets-in</a:t>
            </a:r>
            <a:endParaRPr/>
          </a:p>
        </p:txBody>
      </p:sp>
      <p:sp>
        <p:nvSpPr>
          <p:cNvPr id="944" name="Google Shape;944;p75"/>
          <p:cNvSpPr txBox="1"/>
          <p:nvPr/>
        </p:nvSpPr>
        <p:spPr>
          <a:xfrm>
            <a:off x="0" y="420869"/>
            <a:ext cx="9144000"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r>
              <a:rPr lang="en-US" sz="4000" b="0" i="0">
                <a:solidFill>
                  <a:srgbClr val="0091EB"/>
                </a:solidFill>
                <a:latin typeface="Helvetica Neue"/>
                <a:ea typeface="Helvetica Neue"/>
                <a:cs typeface="Helvetica Neue"/>
                <a:sym typeface="Helvetica Neue"/>
              </a:rPr>
              <a:t>Get in touch</a:t>
            </a:r>
            <a:endParaRPr sz="4000" b="0" i="0">
              <a:solidFill>
                <a:srgbClr val="0091EB"/>
              </a:solidFill>
              <a:latin typeface="Helvetica Neue"/>
              <a:ea typeface="Helvetica Neue"/>
              <a:cs typeface="Helvetica Neue"/>
              <a:sym typeface="Helvetica Neue"/>
            </a:endParaRPr>
          </a:p>
        </p:txBody>
      </p:sp>
      <p:sp>
        <p:nvSpPr>
          <p:cNvPr id="945" name="Google Shape;945;p75"/>
          <p:cNvSpPr/>
          <p:nvPr/>
        </p:nvSpPr>
        <p:spPr>
          <a:xfrm>
            <a:off x="3479350" y="5411950"/>
            <a:ext cx="5432100" cy="430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a:solidFill>
                  <a:srgbClr val="7F7F7F"/>
                </a:solidFill>
                <a:latin typeface="Helvetica Neue"/>
                <a:ea typeface="Helvetica Neue"/>
                <a:cs typeface="Helvetica Neue"/>
                <a:sym typeface="Helvetica Neue"/>
              </a:rPr>
              <a:t>https://tinyurl.com/opentargets-youtube</a:t>
            </a:r>
            <a:endParaRPr sz="2200">
              <a:solidFill>
                <a:srgbClr val="7F7F7F"/>
              </a:solidFill>
              <a:latin typeface="Helvetica Neue"/>
              <a:ea typeface="Helvetica Neue"/>
              <a:cs typeface="Helvetica Neue"/>
              <a:sym typeface="Helvetica Neue"/>
            </a:endParaRPr>
          </a:p>
        </p:txBody>
      </p:sp>
      <p:pic>
        <p:nvPicPr>
          <p:cNvPr id="946" name="Google Shape;946;p75" descr="download.png"/>
          <p:cNvPicPr preferRelativeResize="0"/>
          <p:nvPr/>
        </p:nvPicPr>
        <p:blipFill rotWithShape="1">
          <a:blip r:embed="rId6">
            <a:alphaModFix/>
          </a:blip>
          <a:srcRect/>
          <a:stretch/>
        </p:blipFill>
        <p:spPr>
          <a:xfrm>
            <a:off x="2639968" y="5303041"/>
            <a:ext cx="683999" cy="683999"/>
          </a:xfrm>
          <a:prstGeom prst="rect">
            <a:avLst/>
          </a:prstGeom>
          <a:noFill/>
          <a:ln>
            <a:noFill/>
          </a:ln>
        </p:spPr>
      </p:pic>
      <p:graphicFrame>
        <p:nvGraphicFramePr>
          <p:cNvPr id="947" name="Google Shape;947;p75"/>
          <p:cNvGraphicFramePr/>
          <p:nvPr/>
        </p:nvGraphicFramePr>
        <p:xfrm>
          <a:off x="273690" y="1726375"/>
          <a:ext cx="8637650" cy="1341150"/>
        </p:xfrm>
        <a:graphic>
          <a:graphicData uri="http://schemas.openxmlformats.org/drawingml/2006/table">
            <a:tbl>
              <a:tblPr firstRow="1" bandRow="1">
                <a:noFill/>
                <a:tableStyleId>{F42D8F76-D638-4042-BB12-247997B54703}</a:tableStyleId>
              </a:tblPr>
              <a:tblGrid>
                <a:gridCol w="4065675">
                  <a:extLst>
                    <a:ext uri="{9D8B030D-6E8A-4147-A177-3AD203B41FA5}">
                      <a16:colId xmlns:a16="http://schemas.microsoft.com/office/drawing/2014/main" val="20000"/>
                    </a:ext>
                  </a:extLst>
                </a:gridCol>
                <a:gridCol w="4571975">
                  <a:extLst>
                    <a:ext uri="{9D8B030D-6E8A-4147-A177-3AD203B41FA5}">
                      <a16:colId xmlns:a16="http://schemas.microsoft.com/office/drawing/2014/main" val="20001"/>
                    </a:ext>
                  </a:extLst>
                </a:gridCol>
              </a:tblGrid>
              <a:tr h="370850">
                <a:tc>
                  <a:txBody>
                    <a:bodyPr/>
                    <a:lstStyle/>
                    <a:p>
                      <a:pPr marL="0" marR="0" lvl="0" indent="0" algn="ctr" rtl="0">
                        <a:spcBef>
                          <a:spcPts val="0"/>
                        </a:spcBef>
                        <a:spcAft>
                          <a:spcPts val="0"/>
                        </a:spcAft>
                        <a:buNone/>
                      </a:pPr>
                      <a:r>
                        <a:rPr lang="en-US" sz="2400" u="none" strike="noStrike" cap="none">
                          <a:latin typeface="Helvetica Neue"/>
                          <a:ea typeface="Helvetica Neue"/>
                          <a:cs typeface="Helvetica Neue"/>
                          <a:sym typeface="Helvetica Neue"/>
                        </a:rPr>
                        <a:t>Open Targets Platform</a:t>
                      </a:r>
                      <a:endParaRPr sz="2400" u="none" strike="noStrike" cap="none">
                        <a:latin typeface="Helvetica Neue"/>
                        <a:ea typeface="Helvetica Neue"/>
                        <a:cs typeface="Helvetica Neue"/>
                        <a:sym typeface="Helvetica Neue"/>
                      </a:endParaRPr>
                    </a:p>
                  </a:txBody>
                  <a:tcPr marL="91450" marR="91450" marT="45725" marB="45725"/>
                </a:tc>
                <a:tc>
                  <a:txBody>
                    <a:bodyPr/>
                    <a:lstStyle/>
                    <a:p>
                      <a:pPr marL="0" marR="0" lvl="0" indent="0" algn="ctr" rtl="0">
                        <a:spcBef>
                          <a:spcPts val="0"/>
                        </a:spcBef>
                        <a:spcAft>
                          <a:spcPts val="0"/>
                        </a:spcAft>
                        <a:buNone/>
                      </a:pPr>
                      <a:r>
                        <a:rPr lang="en-US" sz="2400" u="none" strike="noStrike" cap="none">
                          <a:latin typeface="Helvetica Neue"/>
                          <a:ea typeface="Helvetica Neue"/>
                          <a:cs typeface="Helvetica Neue"/>
                          <a:sym typeface="Helvetica Neue"/>
                        </a:rPr>
                        <a:t>Open Targets Genetics</a:t>
                      </a:r>
                      <a:endParaRPr sz="2400" u="none" strike="noStrike" cap="none">
                        <a:latin typeface="Helvetica Neue"/>
                        <a:ea typeface="Helvetica Neue"/>
                        <a:cs typeface="Helvetica Neue"/>
                        <a:sym typeface="Helvetica Neue"/>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r>
                        <a:rPr lang="en-US" sz="2300" u="none" strike="noStrike" cap="none">
                          <a:solidFill>
                            <a:srgbClr val="4F81BD"/>
                          </a:solidFill>
                          <a:latin typeface="Helvetica Neue"/>
                          <a:ea typeface="Helvetica Neue"/>
                          <a:cs typeface="Helvetica Neue"/>
                          <a:sym typeface="Helvetica Neue"/>
                        </a:rPr>
                        <a:t>docs.targetvalidation.org</a:t>
                      </a:r>
                      <a:endParaRPr sz="2300" u="none" strike="noStrike" cap="none">
                        <a:solidFill>
                          <a:srgbClr val="4F81BD"/>
                        </a:solidFill>
                        <a:latin typeface="Helvetica Neue"/>
                        <a:ea typeface="Helvetica Neue"/>
                        <a:cs typeface="Helvetica Neue"/>
                        <a:sym typeface="Helvetica Neue"/>
                      </a:endParaRPr>
                    </a:p>
                  </a:txBody>
                  <a:tcPr marL="91450" marR="91450" marT="45725" marB="45725"/>
                </a:tc>
                <a:tc>
                  <a:txBody>
                    <a:bodyPr/>
                    <a:lstStyle/>
                    <a:p>
                      <a:pPr marL="0" marR="0" lvl="0" indent="0" algn="ctr" rtl="0">
                        <a:lnSpc>
                          <a:spcPct val="100000"/>
                        </a:lnSpc>
                        <a:spcBef>
                          <a:spcPts val="0"/>
                        </a:spcBef>
                        <a:spcAft>
                          <a:spcPts val="0"/>
                        </a:spcAft>
                        <a:buClr>
                          <a:srgbClr val="4F81BD"/>
                        </a:buClr>
                        <a:buSzPts val="2300"/>
                        <a:buFont typeface="Helvetica Neue"/>
                        <a:buNone/>
                      </a:pPr>
                      <a:r>
                        <a:rPr lang="en-US" sz="2300" u="none" strike="noStrike" cap="none">
                          <a:solidFill>
                            <a:srgbClr val="4F81BD"/>
                          </a:solidFill>
                          <a:latin typeface="Helvetica Neue"/>
                          <a:ea typeface="Helvetica Neue"/>
                          <a:cs typeface="Helvetica Neue"/>
                          <a:sym typeface="Helvetica Neue"/>
                        </a:rPr>
                        <a:t>genetics-docs.opentargets.org</a:t>
                      </a:r>
                      <a:endParaRPr sz="2300" u="none" strike="noStrike" cap="none">
                        <a:solidFill>
                          <a:srgbClr val="4F81BD"/>
                        </a:solidFill>
                        <a:latin typeface="Helvetica Neue"/>
                        <a:ea typeface="Helvetica Neue"/>
                        <a:cs typeface="Helvetica Neue"/>
                        <a:sym typeface="Helvetica Neue"/>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just" rtl="0">
                        <a:spcBef>
                          <a:spcPts val="0"/>
                        </a:spcBef>
                        <a:spcAft>
                          <a:spcPts val="0"/>
                        </a:spcAft>
                        <a:buNone/>
                      </a:pPr>
                      <a:r>
                        <a:rPr lang="en-US" sz="2300" u="none" strike="noStrike" cap="none">
                          <a:solidFill>
                            <a:srgbClr val="4F81BD"/>
                          </a:solidFill>
                          <a:latin typeface="Helvetica Neue"/>
                          <a:ea typeface="Helvetica Neue"/>
                          <a:cs typeface="Helvetica Neue"/>
                          <a:sym typeface="Helvetica Neue"/>
                        </a:rPr>
                        <a:t>support@targetvalidation.org</a:t>
                      </a:r>
                      <a:endParaRPr sz="2300" u="sng" strike="noStrike" cap="none">
                        <a:solidFill>
                          <a:srgbClr val="4F81BD"/>
                        </a:solidFill>
                        <a:latin typeface="Helvetica Neue"/>
                        <a:ea typeface="Helvetica Neue"/>
                        <a:cs typeface="Helvetica Neue"/>
                        <a:sym typeface="Helvetica Neue"/>
                      </a:endParaRPr>
                    </a:p>
                  </a:txBody>
                  <a:tcPr marL="91450" marR="91450" marT="45725" marB="45725"/>
                </a:tc>
                <a:tc>
                  <a:txBody>
                    <a:bodyPr/>
                    <a:lstStyle/>
                    <a:p>
                      <a:pPr marL="0" marR="0" lvl="0" indent="0" algn="ctr" rtl="0">
                        <a:lnSpc>
                          <a:spcPct val="100000"/>
                        </a:lnSpc>
                        <a:spcBef>
                          <a:spcPts val="0"/>
                        </a:spcBef>
                        <a:spcAft>
                          <a:spcPts val="0"/>
                        </a:spcAft>
                        <a:buClr>
                          <a:srgbClr val="4F81BD"/>
                        </a:buClr>
                        <a:buSzPts val="2300"/>
                        <a:buFont typeface="Helvetica Neue"/>
                        <a:buNone/>
                      </a:pPr>
                      <a:r>
                        <a:rPr lang="en-US" sz="2300" u="none" strike="noStrike" cap="none">
                          <a:solidFill>
                            <a:srgbClr val="4F81BD"/>
                          </a:solidFill>
                          <a:latin typeface="Helvetica Neue"/>
                          <a:ea typeface="Helvetica Neue"/>
                          <a:cs typeface="Helvetica Neue"/>
                          <a:sym typeface="Helvetica Neue"/>
                        </a:rPr>
                        <a:t>geneticsportal@opentargets.org</a:t>
                      </a:r>
                      <a:endParaRPr sz="2300" u="none" strike="noStrike" cap="none">
                        <a:solidFill>
                          <a:srgbClr val="4F81BD"/>
                        </a:solidFill>
                        <a:latin typeface="Helvetica Neue"/>
                        <a:ea typeface="Helvetica Neue"/>
                        <a:cs typeface="Helvetica Neue"/>
                        <a:sym typeface="Helvetica Neue"/>
                      </a:endParaRPr>
                    </a:p>
                  </a:txBody>
                  <a:tcPr marL="91450" marR="91450" marT="45725" marB="45725"/>
                </a:tc>
                <a:extLst>
                  <a:ext uri="{0D108BD9-81ED-4DB2-BD59-A6C34878D82A}">
                    <a16:rowId xmlns:a16="http://schemas.microsoft.com/office/drawing/2014/main" val="10002"/>
                  </a:ext>
                </a:extLst>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Google Shape;953;p76"/>
          <p:cNvSpPr txBox="1"/>
          <p:nvPr/>
        </p:nvSpPr>
        <p:spPr>
          <a:xfrm>
            <a:off x="0" y="262380"/>
            <a:ext cx="9144000"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r>
              <a:rPr lang="en-US" sz="4000" b="0" i="0">
                <a:solidFill>
                  <a:srgbClr val="0091EB"/>
                </a:solidFill>
                <a:latin typeface="Helvetica Neue"/>
                <a:ea typeface="Helvetica Neue"/>
                <a:cs typeface="Helvetica Neue"/>
                <a:sym typeface="Helvetica Neue"/>
              </a:rPr>
              <a:t>Acknowledgements</a:t>
            </a:r>
            <a:endParaRPr sz="4000" b="0" i="0">
              <a:solidFill>
                <a:schemeClr val="dk1"/>
              </a:solidFill>
              <a:latin typeface="Helvetica Neue"/>
              <a:ea typeface="Helvetica Neue"/>
              <a:cs typeface="Helvetica Neue"/>
              <a:sym typeface="Helvetica Neue"/>
            </a:endParaRPr>
          </a:p>
        </p:txBody>
      </p:sp>
      <p:grpSp>
        <p:nvGrpSpPr>
          <p:cNvPr id="954" name="Google Shape;954;p76"/>
          <p:cNvGrpSpPr/>
          <p:nvPr/>
        </p:nvGrpSpPr>
        <p:grpSpPr>
          <a:xfrm>
            <a:off x="132020" y="2250108"/>
            <a:ext cx="8835686" cy="3789009"/>
            <a:chOff x="128008" y="1213992"/>
            <a:chExt cx="8835686" cy="3789009"/>
          </a:xfrm>
        </p:grpSpPr>
        <p:pic>
          <p:nvPicPr>
            <p:cNvPr id="955" name="Google Shape;955;p76" descr="Screen Shot 2016-11-04 at 12.01.16.png"/>
            <p:cNvPicPr preferRelativeResize="0"/>
            <p:nvPr/>
          </p:nvPicPr>
          <p:blipFill rotWithShape="1">
            <a:blip r:embed="rId3">
              <a:alphaModFix/>
            </a:blip>
            <a:srcRect l="4296" t="31897" r="3182" b="35016"/>
            <a:stretch/>
          </p:blipFill>
          <p:spPr>
            <a:xfrm>
              <a:off x="128008" y="1213992"/>
              <a:ext cx="5529127" cy="1999477"/>
            </a:xfrm>
            <a:prstGeom prst="rect">
              <a:avLst/>
            </a:prstGeom>
            <a:noFill/>
            <a:ln>
              <a:noFill/>
            </a:ln>
          </p:spPr>
        </p:pic>
        <p:pic>
          <p:nvPicPr>
            <p:cNvPr id="956" name="Google Shape;956;p76" descr="20161017_131437.jpg"/>
            <p:cNvPicPr preferRelativeResize="0"/>
            <p:nvPr/>
          </p:nvPicPr>
          <p:blipFill rotWithShape="1">
            <a:blip r:embed="rId4">
              <a:alphaModFix/>
            </a:blip>
            <a:srcRect/>
            <a:stretch/>
          </p:blipFill>
          <p:spPr>
            <a:xfrm>
              <a:off x="5975698" y="3292594"/>
              <a:ext cx="2987996" cy="1680748"/>
            </a:xfrm>
            <a:prstGeom prst="rect">
              <a:avLst/>
            </a:prstGeom>
            <a:noFill/>
            <a:ln>
              <a:noFill/>
            </a:ln>
          </p:spPr>
        </p:pic>
        <p:pic>
          <p:nvPicPr>
            <p:cNvPr id="957" name="Google Shape;957;p76" descr="Screen Shot 2016-11-04 at 12.01.16.png"/>
            <p:cNvPicPr preferRelativeResize="0"/>
            <p:nvPr/>
          </p:nvPicPr>
          <p:blipFill rotWithShape="1">
            <a:blip r:embed="rId3">
              <a:alphaModFix/>
            </a:blip>
            <a:srcRect l="1953" t="3102" r="40137" b="68102"/>
            <a:stretch/>
          </p:blipFill>
          <p:spPr>
            <a:xfrm>
              <a:off x="128009" y="3262935"/>
              <a:ext cx="3460742" cy="1740066"/>
            </a:xfrm>
            <a:prstGeom prst="rect">
              <a:avLst/>
            </a:prstGeom>
            <a:noFill/>
            <a:ln>
              <a:noFill/>
            </a:ln>
          </p:spPr>
        </p:pic>
        <p:pic>
          <p:nvPicPr>
            <p:cNvPr id="958" name="Google Shape;958;p76" descr="Screen Shot 2016-11-04 at 12.01.16.png"/>
            <p:cNvPicPr preferRelativeResize="0"/>
            <p:nvPr/>
          </p:nvPicPr>
          <p:blipFill rotWithShape="1">
            <a:blip r:embed="rId3">
              <a:alphaModFix/>
            </a:blip>
            <a:srcRect l="59358" t="3102" r="2047" b="68102"/>
            <a:stretch/>
          </p:blipFill>
          <p:spPr>
            <a:xfrm>
              <a:off x="3590835" y="3262935"/>
              <a:ext cx="2306473" cy="1740066"/>
            </a:xfrm>
            <a:prstGeom prst="rect">
              <a:avLst/>
            </a:prstGeom>
            <a:noFill/>
            <a:ln>
              <a:noFill/>
            </a:ln>
          </p:spPr>
        </p:pic>
      </p:grpSp>
      <p:grpSp>
        <p:nvGrpSpPr>
          <p:cNvPr id="959" name="Google Shape;959;p76"/>
          <p:cNvGrpSpPr/>
          <p:nvPr/>
        </p:nvGrpSpPr>
        <p:grpSpPr>
          <a:xfrm>
            <a:off x="1344454" y="1195886"/>
            <a:ext cx="4035130" cy="720000"/>
            <a:chOff x="2995558" y="5414647"/>
            <a:chExt cx="4035130" cy="720000"/>
          </a:xfrm>
        </p:grpSpPr>
        <p:sp>
          <p:nvSpPr>
            <p:cNvPr id="960" name="Google Shape;960;p76"/>
            <p:cNvSpPr/>
            <p:nvPr/>
          </p:nvSpPr>
          <p:spPr>
            <a:xfrm>
              <a:off x="2995558" y="5414647"/>
              <a:ext cx="720000" cy="720000"/>
            </a:xfrm>
            <a:prstGeom prst="ellipse">
              <a:avLst/>
            </a:prstGeom>
            <a:blipFill rotWithShape="1">
              <a:blip r:embed="rId5">
                <a:alphaModFix/>
              </a:blip>
              <a:stretch>
                <a:fillRect l="8999" t="8999" r="8999" b="8999"/>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76"/>
            <p:cNvSpPr/>
            <p:nvPr/>
          </p:nvSpPr>
          <p:spPr>
            <a:xfrm>
              <a:off x="3737341" y="5414647"/>
              <a:ext cx="720000" cy="720000"/>
            </a:xfrm>
            <a:prstGeom prst="ellipse">
              <a:avLst/>
            </a:prstGeom>
            <a:blipFill rotWithShape="1">
              <a:blip r:embed="rId6">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76"/>
            <p:cNvSpPr/>
            <p:nvPr/>
          </p:nvSpPr>
          <p:spPr>
            <a:xfrm>
              <a:off x="4479124" y="5414647"/>
              <a:ext cx="720000" cy="720000"/>
            </a:xfrm>
            <a:prstGeom prst="ellipse">
              <a:avLst/>
            </a:prstGeom>
            <a:blipFill rotWithShape="1">
              <a:blip r:embed="rId7">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76"/>
            <p:cNvSpPr/>
            <p:nvPr/>
          </p:nvSpPr>
          <p:spPr>
            <a:xfrm>
              <a:off x="5220907" y="5414647"/>
              <a:ext cx="720000" cy="720000"/>
            </a:xfrm>
            <a:prstGeom prst="ellipse">
              <a:avLst/>
            </a:prstGeom>
            <a:blipFill rotWithShape="1">
              <a:blip r:embed="rId8">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64" name="Google Shape;964;p76" descr="Takeda_Logo_RGB_178x60.png"/>
            <p:cNvPicPr preferRelativeResize="0"/>
            <p:nvPr/>
          </p:nvPicPr>
          <p:blipFill rotWithShape="1">
            <a:blip r:embed="rId9">
              <a:alphaModFix/>
            </a:blip>
            <a:srcRect/>
            <a:stretch/>
          </p:blipFill>
          <p:spPr>
            <a:xfrm>
              <a:off x="5962688" y="5594647"/>
              <a:ext cx="1068000" cy="360000"/>
            </a:xfrm>
            <a:prstGeom prst="rect">
              <a:avLst/>
            </a:prstGeom>
            <a:noFill/>
            <a:ln>
              <a:noFill/>
            </a:ln>
          </p:spPr>
        </p:pic>
      </p:grpSp>
      <p:pic>
        <p:nvPicPr>
          <p:cNvPr id="965" name="Google Shape;965;p76" descr="Celgene-logo.jpg"/>
          <p:cNvPicPr preferRelativeResize="0"/>
          <p:nvPr/>
        </p:nvPicPr>
        <p:blipFill rotWithShape="1">
          <a:blip r:embed="rId10">
            <a:alphaModFix/>
          </a:blip>
          <a:srcRect l="6047" t="5555" r="6814" b="4074"/>
          <a:stretch/>
        </p:blipFill>
        <p:spPr>
          <a:xfrm>
            <a:off x="5469169" y="1159886"/>
            <a:ext cx="912099" cy="792000"/>
          </a:xfrm>
          <a:prstGeom prst="rect">
            <a:avLst/>
          </a:prstGeom>
          <a:noFill/>
          <a:ln>
            <a:noFill/>
          </a:ln>
        </p:spPr>
      </p:pic>
      <p:pic>
        <p:nvPicPr>
          <p:cNvPr id="966" name="Google Shape;966;p76" descr="sanofi.png"/>
          <p:cNvPicPr preferRelativeResize="0"/>
          <p:nvPr/>
        </p:nvPicPr>
        <p:blipFill rotWithShape="1">
          <a:blip r:embed="rId11">
            <a:alphaModFix/>
          </a:blip>
          <a:srcRect/>
          <a:stretch/>
        </p:blipFill>
        <p:spPr>
          <a:xfrm>
            <a:off x="6431395" y="1159886"/>
            <a:ext cx="907200" cy="720000"/>
          </a:xfrm>
          <a:prstGeom prst="rect">
            <a:avLst/>
          </a:prstGeom>
          <a:noFill/>
          <a:ln>
            <a:noFill/>
          </a:ln>
        </p:spPr>
      </p:pic>
      <p:pic>
        <p:nvPicPr>
          <p:cNvPr id="967" name="Google Shape;967;p76"/>
          <p:cNvPicPr preferRelativeResize="0"/>
          <p:nvPr/>
        </p:nvPicPr>
        <p:blipFill rotWithShape="1">
          <a:blip r:embed="rId12">
            <a:alphaModFix/>
          </a:blip>
          <a:srcRect r="6051"/>
          <a:stretch/>
        </p:blipFill>
        <p:spPr>
          <a:xfrm>
            <a:off x="5661147" y="2250108"/>
            <a:ext cx="3419999" cy="196339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904" y="3550944"/>
            <a:ext cx="627192" cy="579734"/>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904" y="1914971"/>
            <a:ext cx="650453" cy="639203"/>
          </a:xfrm>
          <a:prstGeom prst="rect">
            <a:avLst/>
          </a:prstGeom>
        </p:spPr>
      </p:pic>
      <p:sp>
        <p:nvSpPr>
          <p:cNvPr id="21" name="Title 8"/>
          <p:cNvSpPr txBox="1">
            <a:spLocks/>
          </p:cNvSpPr>
          <p:nvPr/>
        </p:nvSpPr>
        <p:spPr>
          <a:xfrm>
            <a:off x="0" y="183564"/>
            <a:ext cx="914399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4000" dirty="0">
                <a:ea typeface="Calibri"/>
                <a:sym typeface="Calibri"/>
              </a:rPr>
              <a:t>Data generation: Open Targets</a:t>
            </a:r>
          </a:p>
        </p:txBody>
      </p:sp>
      <p:sp>
        <p:nvSpPr>
          <p:cNvPr id="27" name="TextBox 26"/>
          <p:cNvSpPr txBox="1"/>
          <p:nvPr/>
        </p:nvSpPr>
        <p:spPr>
          <a:xfrm>
            <a:off x="14941" y="6365480"/>
            <a:ext cx="3806056" cy="830997"/>
          </a:xfrm>
          <a:prstGeom prst="rect">
            <a:avLst/>
          </a:prstGeom>
          <a:noFill/>
        </p:spPr>
        <p:txBody>
          <a:bodyPr wrap="square" rtlCol="0">
            <a:spAutoFit/>
          </a:bodyPr>
          <a:lstStyle/>
          <a:p>
            <a:r>
              <a:rPr lang="en-GB" sz="1600" dirty="0">
                <a:solidFill>
                  <a:srgbClr val="0000FF"/>
                </a:solidFill>
                <a:latin typeface="Helvetica"/>
                <a:cs typeface="Helvetica"/>
                <a:hlinkClick r:id="rId5"/>
              </a:rPr>
              <a:t>www.opentargets.org/science/</a:t>
            </a:r>
            <a:endParaRPr lang="en-GB" sz="1600" dirty="0">
              <a:solidFill>
                <a:srgbClr val="0000FF"/>
              </a:solidFill>
              <a:latin typeface="Helvetica"/>
              <a:cs typeface="Helvetica"/>
            </a:endParaRPr>
          </a:p>
          <a:p>
            <a:endParaRPr lang="en-GB" sz="1600" dirty="0">
              <a:solidFill>
                <a:srgbClr val="0000FF"/>
              </a:solidFill>
              <a:latin typeface="Helvetica"/>
              <a:cs typeface="Helvetica"/>
            </a:endParaRPr>
          </a:p>
          <a:p>
            <a:endParaRPr lang="en-GB" sz="1600" dirty="0">
              <a:solidFill>
                <a:srgbClr val="0000FF"/>
              </a:solidFill>
              <a:latin typeface="Helvetica"/>
              <a:cs typeface="Helvetica"/>
            </a:endParaRPr>
          </a:p>
        </p:txBody>
      </p:sp>
      <p:sp>
        <p:nvSpPr>
          <p:cNvPr id="36" name="TextBox 35"/>
          <p:cNvSpPr txBox="1"/>
          <p:nvPr/>
        </p:nvSpPr>
        <p:spPr>
          <a:xfrm>
            <a:off x="1627522" y="1639538"/>
            <a:ext cx="7264230" cy="1178784"/>
          </a:xfrm>
          <a:prstGeom prst="rect">
            <a:avLst/>
          </a:prstGeom>
          <a:noFill/>
        </p:spPr>
        <p:txBody>
          <a:bodyPr wrap="square" rtlCol="0">
            <a:spAutoFit/>
          </a:bodyPr>
          <a:lstStyle/>
          <a:p>
            <a:pPr marL="285750" indent="-285750" algn="just">
              <a:lnSpc>
                <a:spcPct val="120000"/>
              </a:lnSpc>
              <a:buFont typeface="Arial"/>
              <a:buChar char="•"/>
            </a:pPr>
            <a:r>
              <a:rPr lang="en-US" sz="2000" dirty="0">
                <a:solidFill>
                  <a:srgbClr val="4F81BD"/>
                </a:solidFill>
                <a:latin typeface="Helvetica"/>
                <a:cs typeface="Helvetica"/>
              </a:rPr>
              <a:t>Organoid knockouts (CRISPR-Cas9) - gut epithelium</a:t>
            </a:r>
          </a:p>
          <a:p>
            <a:pPr marL="285750" indent="-285750" algn="just">
              <a:lnSpc>
                <a:spcPct val="120000"/>
              </a:lnSpc>
              <a:buFont typeface="Arial"/>
              <a:buChar char="•"/>
            </a:pPr>
            <a:r>
              <a:rPr lang="en-US" sz="2000" dirty="0">
                <a:solidFill>
                  <a:srgbClr val="4F81BD"/>
                </a:solidFill>
                <a:latin typeface="Helvetica"/>
                <a:cs typeface="Helvetica"/>
              </a:rPr>
              <a:t>IL22 pathway to treat IBD?</a:t>
            </a:r>
          </a:p>
          <a:p>
            <a:pPr marL="285750" indent="-285750" algn="just">
              <a:lnSpc>
                <a:spcPct val="120000"/>
              </a:lnSpc>
              <a:buFont typeface="Arial"/>
              <a:buChar char="•"/>
            </a:pPr>
            <a:r>
              <a:rPr lang="en-US" sz="2000" dirty="0" err="1">
                <a:solidFill>
                  <a:srgbClr val="4F81BD"/>
                </a:solidFill>
                <a:latin typeface="Helvetica"/>
                <a:cs typeface="Helvetica"/>
              </a:rPr>
              <a:t>Wellcome</a:t>
            </a:r>
            <a:r>
              <a:rPr lang="en-US" sz="2000" dirty="0">
                <a:solidFill>
                  <a:srgbClr val="4F81BD"/>
                </a:solidFill>
                <a:latin typeface="Helvetica"/>
                <a:cs typeface="Helvetica"/>
              </a:rPr>
              <a:t> Sanger Institute, GSK, University of Cambridge</a:t>
            </a:r>
          </a:p>
        </p:txBody>
      </p:sp>
      <p:sp>
        <p:nvSpPr>
          <p:cNvPr id="37" name="TextBox 36"/>
          <p:cNvSpPr txBox="1"/>
          <p:nvPr/>
        </p:nvSpPr>
        <p:spPr>
          <a:xfrm>
            <a:off x="1627522" y="3245777"/>
            <a:ext cx="6925540" cy="1190069"/>
          </a:xfrm>
          <a:prstGeom prst="rect">
            <a:avLst/>
          </a:prstGeom>
          <a:noFill/>
        </p:spPr>
        <p:txBody>
          <a:bodyPr wrap="square" rtlCol="0">
            <a:spAutoFit/>
          </a:bodyPr>
          <a:lstStyle/>
          <a:p>
            <a:pPr marL="285750" indent="-285750" algn="just">
              <a:lnSpc>
                <a:spcPct val="120000"/>
              </a:lnSpc>
              <a:buFont typeface="Arial"/>
              <a:buChar char="•"/>
            </a:pPr>
            <a:r>
              <a:rPr lang="en-US" sz="2000" dirty="0">
                <a:solidFill>
                  <a:srgbClr val="4F81BD"/>
                </a:solidFill>
                <a:latin typeface="Helvetica"/>
                <a:cs typeface="Helvetica"/>
              </a:rPr>
              <a:t>Alzheimer’s and Parkinson’s</a:t>
            </a:r>
          </a:p>
          <a:p>
            <a:pPr marL="285750" indent="-285750" algn="just">
              <a:lnSpc>
                <a:spcPct val="120000"/>
              </a:lnSpc>
              <a:buFont typeface="Arial"/>
              <a:buChar char="•"/>
            </a:pPr>
            <a:r>
              <a:rPr lang="en-US" sz="2000" dirty="0">
                <a:solidFill>
                  <a:srgbClr val="4F81BD"/>
                </a:solidFill>
                <a:latin typeface="Helvetica"/>
                <a:cs typeface="Helvetica"/>
              </a:rPr>
              <a:t>CRISPR/Cas9 screens, </a:t>
            </a:r>
            <a:r>
              <a:rPr lang="en-US" sz="2000" dirty="0" err="1">
                <a:solidFill>
                  <a:srgbClr val="4F81BD"/>
                </a:solidFill>
                <a:latin typeface="Helvetica"/>
                <a:cs typeface="Helvetica"/>
              </a:rPr>
              <a:t>iPS</a:t>
            </a:r>
            <a:r>
              <a:rPr lang="en-US" sz="2000" dirty="0">
                <a:solidFill>
                  <a:srgbClr val="4F81BD"/>
                </a:solidFill>
                <a:latin typeface="Helvetica"/>
                <a:cs typeface="Helvetica"/>
              </a:rPr>
              <a:t> cells</a:t>
            </a:r>
          </a:p>
          <a:p>
            <a:pPr marL="285750" indent="-285750" algn="just">
              <a:lnSpc>
                <a:spcPct val="120000"/>
              </a:lnSpc>
              <a:buFont typeface="Arial"/>
              <a:buChar char="•"/>
            </a:pPr>
            <a:r>
              <a:rPr lang="en-US" sz="2000" dirty="0" err="1">
                <a:solidFill>
                  <a:srgbClr val="4F81BD"/>
                </a:solidFill>
                <a:latin typeface="Helvetica"/>
                <a:cs typeface="Helvetica"/>
              </a:rPr>
              <a:t>Wellcome</a:t>
            </a:r>
            <a:r>
              <a:rPr lang="en-US" sz="2000" dirty="0">
                <a:solidFill>
                  <a:srgbClr val="4F81BD"/>
                </a:solidFill>
                <a:latin typeface="Helvetica"/>
                <a:cs typeface="Helvetica"/>
              </a:rPr>
              <a:t> Sanger Institute, </a:t>
            </a:r>
            <a:r>
              <a:rPr lang="en-US" sz="2000" dirty="0" err="1">
                <a:solidFill>
                  <a:srgbClr val="4F81BD"/>
                </a:solidFill>
                <a:latin typeface="Helvetica"/>
                <a:cs typeface="Helvetica"/>
              </a:rPr>
              <a:t>Biogen</a:t>
            </a:r>
            <a:r>
              <a:rPr lang="en-US" sz="2000" dirty="0">
                <a:solidFill>
                  <a:srgbClr val="4F81BD"/>
                </a:solidFill>
                <a:latin typeface="Helvetica"/>
                <a:cs typeface="Helvetica"/>
              </a:rPr>
              <a:t>, Gurdon Institute</a:t>
            </a:r>
          </a:p>
        </p:txBody>
      </p:sp>
      <p:sp>
        <p:nvSpPr>
          <p:cNvPr id="10" name="Title 8"/>
          <p:cNvSpPr txBox="1">
            <a:spLocks/>
          </p:cNvSpPr>
          <p:nvPr/>
        </p:nvSpPr>
        <p:spPr>
          <a:xfrm>
            <a:off x="0" y="755064"/>
            <a:ext cx="914399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2000" dirty="0">
                <a:ea typeface="Calibri"/>
                <a:sym typeface="Calibri"/>
              </a:rPr>
              <a:t>Some examples</a:t>
            </a:r>
          </a:p>
        </p:txBody>
      </p:sp>
      <p:pic>
        <p:nvPicPr>
          <p:cNvPr id="11" name="Picture 10">
            <a:extLst>
              <a:ext uri="{FF2B5EF4-FFF2-40B4-BE49-F238E27FC236}">
                <a16:creationId xmlns:a16="http://schemas.microsoft.com/office/drawing/2014/main" id="{A453478A-7A12-664F-8366-B394FAF771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9496" y="5121429"/>
            <a:ext cx="566698" cy="571108"/>
          </a:xfrm>
          <a:prstGeom prst="rect">
            <a:avLst/>
          </a:prstGeom>
        </p:spPr>
      </p:pic>
      <p:sp>
        <p:nvSpPr>
          <p:cNvPr id="12" name="TextBox 11">
            <a:extLst>
              <a:ext uri="{FF2B5EF4-FFF2-40B4-BE49-F238E27FC236}">
                <a16:creationId xmlns:a16="http://schemas.microsoft.com/office/drawing/2014/main" id="{25E6F188-2C97-7E48-94F8-4EC91EED9C06}"/>
              </a:ext>
            </a:extLst>
          </p:cNvPr>
          <p:cNvSpPr txBox="1"/>
          <p:nvPr/>
        </p:nvSpPr>
        <p:spPr>
          <a:xfrm>
            <a:off x="1722114" y="4811949"/>
            <a:ext cx="6925540" cy="1178784"/>
          </a:xfrm>
          <a:prstGeom prst="rect">
            <a:avLst/>
          </a:prstGeom>
          <a:noFill/>
        </p:spPr>
        <p:txBody>
          <a:bodyPr wrap="square" rtlCol="0">
            <a:spAutoFit/>
          </a:bodyPr>
          <a:lstStyle/>
          <a:p>
            <a:pPr marL="285750" indent="-285750" algn="just">
              <a:lnSpc>
                <a:spcPct val="120000"/>
              </a:lnSpc>
              <a:buFont typeface="Arial"/>
              <a:buChar char="•"/>
            </a:pPr>
            <a:r>
              <a:rPr lang="en-US" sz="2000" dirty="0">
                <a:solidFill>
                  <a:srgbClr val="4F81BD"/>
                </a:solidFill>
                <a:latin typeface="Helvetica"/>
                <a:cs typeface="Helvetica"/>
              </a:rPr>
              <a:t>&gt; 1,000 cancer cell lines + biomarkers + tractability</a:t>
            </a:r>
          </a:p>
          <a:p>
            <a:pPr marL="285750" indent="-285750" algn="just">
              <a:lnSpc>
                <a:spcPct val="120000"/>
              </a:lnSpc>
              <a:buFont typeface="Arial"/>
              <a:buChar char="•"/>
            </a:pPr>
            <a:r>
              <a:rPr lang="en-US" sz="2000" dirty="0" err="1">
                <a:solidFill>
                  <a:srgbClr val="4F81BD"/>
                </a:solidFill>
                <a:latin typeface="Helvetica"/>
                <a:cs typeface="Helvetica"/>
              </a:rPr>
              <a:t>RNASeq</a:t>
            </a:r>
            <a:r>
              <a:rPr lang="en-US" sz="2000" dirty="0">
                <a:solidFill>
                  <a:srgbClr val="4F81BD"/>
                </a:solidFill>
                <a:latin typeface="Helvetica"/>
                <a:cs typeface="Helvetica"/>
              </a:rPr>
              <a:t>, CRISPR/Cas9 screens</a:t>
            </a:r>
          </a:p>
          <a:p>
            <a:pPr marL="285750" indent="-285750" algn="just">
              <a:lnSpc>
                <a:spcPct val="120000"/>
              </a:lnSpc>
              <a:buFont typeface="Arial"/>
              <a:buChar char="•"/>
            </a:pPr>
            <a:r>
              <a:rPr lang="en-US" sz="2000" dirty="0" err="1">
                <a:solidFill>
                  <a:srgbClr val="4F81BD"/>
                </a:solidFill>
                <a:latin typeface="Helvetica"/>
                <a:cs typeface="Helvetica"/>
              </a:rPr>
              <a:t>Wellcome</a:t>
            </a:r>
            <a:r>
              <a:rPr lang="en-US" sz="2000" dirty="0">
                <a:solidFill>
                  <a:srgbClr val="4F81BD"/>
                </a:solidFill>
                <a:latin typeface="Helvetica"/>
                <a:cs typeface="Helvetica"/>
              </a:rPr>
              <a:t> Sanger Institute, GSK and EMBL-EBI</a:t>
            </a:r>
          </a:p>
        </p:txBody>
      </p:sp>
    </p:spTree>
    <p:extLst>
      <p:ext uri="{BB962C8B-B14F-4D97-AF65-F5344CB8AC3E}">
        <p14:creationId xmlns:p14="http://schemas.microsoft.com/office/powerpoint/2010/main" val="2806514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9028" y="245788"/>
            <a:ext cx="566698" cy="571108"/>
          </a:xfrm>
          <a:prstGeom prst="rect">
            <a:avLst/>
          </a:prstGeom>
        </p:spPr>
      </p:pic>
      <p:sp>
        <p:nvSpPr>
          <p:cNvPr id="21" name="Title 8"/>
          <p:cNvSpPr txBox="1">
            <a:spLocks/>
          </p:cNvSpPr>
          <p:nvPr/>
        </p:nvSpPr>
        <p:spPr>
          <a:xfrm>
            <a:off x="0" y="183564"/>
            <a:ext cx="914399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4000" dirty="0">
                <a:ea typeface="Calibri"/>
                <a:sym typeface="Calibri"/>
              </a:rPr>
              <a:t>Data generation: Oncology</a:t>
            </a:r>
          </a:p>
        </p:txBody>
      </p:sp>
      <p:sp>
        <p:nvSpPr>
          <p:cNvPr id="10" name="Title 8"/>
          <p:cNvSpPr txBox="1">
            <a:spLocks/>
          </p:cNvSpPr>
          <p:nvPr/>
        </p:nvSpPr>
        <p:spPr>
          <a:xfrm>
            <a:off x="0" y="755064"/>
            <a:ext cx="914399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endParaRPr lang="en-GB" sz="2000" dirty="0">
              <a:ea typeface="Calibri"/>
              <a:sym typeface="Calibri"/>
            </a:endParaRPr>
          </a:p>
        </p:txBody>
      </p:sp>
      <p:pic>
        <p:nvPicPr>
          <p:cNvPr id="3" name="Picture 2">
            <a:extLst>
              <a:ext uri="{FF2B5EF4-FFF2-40B4-BE49-F238E27FC236}">
                <a16:creationId xmlns:a16="http://schemas.microsoft.com/office/drawing/2014/main" id="{0EA2F54D-49B3-2F44-94DE-D75031FB5D1B}"/>
              </a:ext>
            </a:extLst>
          </p:cNvPr>
          <p:cNvPicPr>
            <a:picLocks noChangeAspect="1"/>
          </p:cNvPicPr>
          <p:nvPr/>
        </p:nvPicPr>
        <p:blipFill rotWithShape="1">
          <a:blip r:embed="rId4"/>
          <a:srcRect t="22043" b="44426"/>
          <a:stretch/>
        </p:blipFill>
        <p:spPr>
          <a:xfrm>
            <a:off x="0" y="2617354"/>
            <a:ext cx="9144000" cy="2006154"/>
          </a:xfrm>
          <a:prstGeom prst="rect">
            <a:avLst/>
          </a:prstGeom>
        </p:spPr>
      </p:pic>
      <p:pic>
        <p:nvPicPr>
          <p:cNvPr id="16" name="Picture 15">
            <a:extLst>
              <a:ext uri="{FF2B5EF4-FFF2-40B4-BE49-F238E27FC236}">
                <a16:creationId xmlns:a16="http://schemas.microsoft.com/office/drawing/2014/main" id="{10AC922D-42DD-6542-84BF-48C3D89EDEE3}"/>
              </a:ext>
            </a:extLst>
          </p:cNvPr>
          <p:cNvPicPr>
            <a:picLocks noChangeAspect="1"/>
          </p:cNvPicPr>
          <p:nvPr/>
        </p:nvPicPr>
        <p:blipFill rotWithShape="1">
          <a:blip r:embed="rId4"/>
          <a:srcRect t="62759"/>
          <a:stretch/>
        </p:blipFill>
        <p:spPr>
          <a:xfrm>
            <a:off x="0" y="4561393"/>
            <a:ext cx="9144000" cy="2228091"/>
          </a:xfrm>
          <a:prstGeom prst="rect">
            <a:avLst/>
          </a:prstGeom>
        </p:spPr>
      </p:pic>
      <p:pic>
        <p:nvPicPr>
          <p:cNvPr id="17" name="Picture 16">
            <a:extLst>
              <a:ext uri="{FF2B5EF4-FFF2-40B4-BE49-F238E27FC236}">
                <a16:creationId xmlns:a16="http://schemas.microsoft.com/office/drawing/2014/main" id="{90A6F9DC-EF10-A24D-B657-067BC4A83D9F}"/>
              </a:ext>
            </a:extLst>
          </p:cNvPr>
          <p:cNvPicPr>
            <a:picLocks noChangeAspect="1"/>
          </p:cNvPicPr>
          <p:nvPr/>
        </p:nvPicPr>
        <p:blipFill rotWithShape="1">
          <a:blip r:embed="rId4"/>
          <a:srcRect b="82773"/>
          <a:stretch/>
        </p:blipFill>
        <p:spPr>
          <a:xfrm>
            <a:off x="0" y="1530510"/>
            <a:ext cx="9144000" cy="1030687"/>
          </a:xfrm>
          <a:prstGeom prst="rect">
            <a:avLst/>
          </a:prstGeom>
        </p:spPr>
      </p:pic>
      <p:pic>
        <p:nvPicPr>
          <p:cNvPr id="18" name="Google Shape;277;p51" descr="opentargets7partners (1).png">
            <a:extLst>
              <a:ext uri="{FF2B5EF4-FFF2-40B4-BE49-F238E27FC236}">
                <a16:creationId xmlns:a16="http://schemas.microsoft.com/office/drawing/2014/main" id="{535B82E6-9643-4741-A46F-3FE311257210}"/>
              </a:ext>
            </a:extLst>
          </p:cNvPr>
          <p:cNvPicPr preferRelativeResize="0">
            <a:picLocks noChangeAspect="1"/>
          </p:cNvPicPr>
          <p:nvPr/>
        </p:nvPicPr>
        <p:blipFill rotWithShape="1">
          <a:blip r:embed="rId5">
            <a:alphaModFix/>
          </a:blip>
          <a:srcRect r="57117" b="51056"/>
          <a:stretch/>
        </p:blipFill>
        <p:spPr>
          <a:xfrm>
            <a:off x="7436961" y="998741"/>
            <a:ext cx="1527156" cy="547200"/>
          </a:xfrm>
          <a:prstGeom prst="rect">
            <a:avLst/>
          </a:prstGeom>
          <a:noFill/>
          <a:ln>
            <a:noFill/>
          </a:ln>
        </p:spPr>
      </p:pic>
      <p:pic>
        <p:nvPicPr>
          <p:cNvPr id="9" name="Picture 8">
            <a:extLst>
              <a:ext uri="{FF2B5EF4-FFF2-40B4-BE49-F238E27FC236}">
                <a16:creationId xmlns:a16="http://schemas.microsoft.com/office/drawing/2014/main" id="{E71EA1CC-B642-024A-840A-8C41358DCB10}"/>
              </a:ext>
            </a:extLst>
          </p:cNvPr>
          <p:cNvPicPr>
            <a:picLocks noChangeAspect="1"/>
          </p:cNvPicPr>
          <p:nvPr/>
        </p:nvPicPr>
        <p:blipFill>
          <a:blip r:embed="rId6"/>
          <a:stretch>
            <a:fillRect/>
          </a:stretch>
        </p:blipFill>
        <p:spPr>
          <a:xfrm>
            <a:off x="7490739" y="1575856"/>
            <a:ext cx="1419600" cy="504000"/>
          </a:xfrm>
          <a:prstGeom prst="rect">
            <a:avLst/>
          </a:prstGeom>
        </p:spPr>
      </p:pic>
    </p:spTree>
    <p:extLst>
      <p:ext uri="{BB962C8B-B14F-4D97-AF65-F5344CB8AC3E}">
        <p14:creationId xmlns:p14="http://schemas.microsoft.com/office/powerpoint/2010/main" val="3799349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8"/>
          <p:cNvSpPr txBox="1">
            <a:spLocks/>
          </p:cNvSpPr>
          <p:nvPr/>
        </p:nvSpPr>
        <p:spPr>
          <a:xfrm>
            <a:off x="-2" y="42981"/>
            <a:ext cx="914399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4000" dirty="0">
                <a:ea typeface="Calibri"/>
                <a:sym typeface="Calibri"/>
              </a:rPr>
              <a:t>Behan et al (2019) </a:t>
            </a:r>
          </a:p>
        </p:txBody>
      </p:sp>
      <p:sp>
        <p:nvSpPr>
          <p:cNvPr id="10" name="Title 8"/>
          <p:cNvSpPr txBox="1">
            <a:spLocks/>
          </p:cNvSpPr>
          <p:nvPr/>
        </p:nvSpPr>
        <p:spPr>
          <a:xfrm>
            <a:off x="0" y="755064"/>
            <a:ext cx="914399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endParaRPr lang="en-GB" sz="2000" dirty="0">
              <a:ea typeface="Calibri"/>
              <a:sym typeface="Calibri"/>
            </a:endParaRPr>
          </a:p>
        </p:txBody>
      </p:sp>
      <p:sp>
        <p:nvSpPr>
          <p:cNvPr id="8" name="TextBox 7">
            <a:extLst>
              <a:ext uri="{FF2B5EF4-FFF2-40B4-BE49-F238E27FC236}">
                <a16:creationId xmlns:a16="http://schemas.microsoft.com/office/drawing/2014/main" id="{3CB00AA7-5E73-E14F-9A61-2A93C253F80D}"/>
              </a:ext>
            </a:extLst>
          </p:cNvPr>
          <p:cNvSpPr txBox="1"/>
          <p:nvPr/>
        </p:nvSpPr>
        <p:spPr>
          <a:xfrm>
            <a:off x="676574" y="2954052"/>
            <a:ext cx="184731" cy="307777"/>
          </a:xfrm>
          <a:prstGeom prst="rect">
            <a:avLst/>
          </a:prstGeom>
          <a:solidFill>
            <a:schemeClr val="bg1"/>
          </a:solidFill>
        </p:spPr>
        <p:txBody>
          <a:bodyPr wrap="none" rtlCol="0">
            <a:spAutoFit/>
          </a:bodyPr>
          <a:lstStyle/>
          <a:p>
            <a:endParaRPr lang="en-US" dirty="0"/>
          </a:p>
        </p:txBody>
      </p:sp>
      <p:sp>
        <p:nvSpPr>
          <p:cNvPr id="11" name="TextBox 10">
            <a:extLst>
              <a:ext uri="{FF2B5EF4-FFF2-40B4-BE49-F238E27FC236}">
                <a16:creationId xmlns:a16="http://schemas.microsoft.com/office/drawing/2014/main" id="{4A8E11C0-7A29-D141-ACF3-2712C189EDA6}"/>
              </a:ext>
            </a:extLst>
          </p:cNvPr>
          <p:cNvSpPr txBox="1"/>
          <p:nvPr/>
        </p:nvSpPr>
        <p:spPr>
          <a:xfrm>
            <a:off x="97509" y="3889855"/>
            <a:ext cx="4858982" cy="3764107"/>
          </a:xfrm>
          <a:prstGeom prst="rect">
            <a:avLst/>
          </a:prstGeom>
          <a:noFill/>
        </p:spPr>
        <p:txBody>
          <a:bodyPr wrap="square" rtlCol="0">
            <a:spAutoFit/>
          </a:bodyPr>
          <a:lstStyle/>
          <a:p>
            <a:pPr algn="just">
              <a:lnSpc>
                <a:spcPct val="120000"/>
              </a:lnSpc>
            </a:pPr>
            <a:r>
              <a:rPr lang="en-US" sz="2000" dirty="0">
                <a:solidFill>
                  <a:srgbClr val="4F81BD"/>
                </a:solidFill>
                <a:latin typeface="Helvetica"/>
                <a:cs typeface="Helvetica"/>
              </a:rPr>
              <a:t>WRN sustains </a:t>
            </a:r>
            <a:r>
              <a:rPr lang="en-US" sz="2000" i="1" dirty="0">
                <a:solidFill>
                  <a:srgbClr val="4F81BD"/>
                </a:solidFill>
                <a:latin typeface="Helvetica"/>
                <a:cs typeface="Helvetica"/>
              </a:rPr>
              <a:t>in vivo </a:t>
            </a:r>
            <a:r>
              <a:rPr lang="en-US" sz="2000" dirty="0">
                <a:solidFill>
                  <a:srgbClr val="4F81BD"/>
                </a:solidFill>
                <a:latin typeface="Helvetica"/>
                <a:cs typeface="Helvetica"/>
              </a:rPr>
              <a:t>growth in:</a:t>
            </a:r>
          </a:p>
          <a:p>
            <a:pPr marL="342900" indent="-342900" algn="just">
              <a:lnSpc>
                <a:spcPct val="120000"/>
              </a:lnSpc>
              <a:buFont typeface="Arial" panose="020B0604020202020204" pitchFamily="34" charset="0"/>
              <a:buChar char="•"/>
            </a:pPr>
            <a:r>
              <a:rPr lang="en-US" sz="2000" dirty="0">
                <a:solidFill>
                  <a:srgbClr val="4F81BD"/>
                </a:solidFill>
                <a:latin typeface="Helvetica"/>
                <a:cs typeface="Helvetica"/>
              </a:rPr>
              <a:t>colorectal</a:t>
            </a:r>
          </a:p>
          <a:p>
            <a:pPr marL="342900" indent="-342900" algn="just">
              <a:lnSpc>
                <a:spcPct val="120000"/>
              </a:lnSpc>
              <a:buFont typeface="Arial" panose="020B0604020202020204" pitchFamily="34" charset="0"/>
              <a:buChar char="•"/>
            </a:pPr>
            <a:r>
              <a:rPr lang="en-US" sz="2000" dirty="0">
                <a:solidFill>
                  <a:srgbClr val="4F81BD"/>
                </a:solidFill>
                <a:latin typeface="Helvetica"/>
                <a:cs typeface="Helvetica"/>
              </a:rPr>
              <a:t>ovarian</a:t>
            </a:r>
          </a:p>
          <a:p>
            <a:pPr marL="342900" indent="-342900" algn="just">
              <a:lnSpc>
                <a:spcPct val="120000"/>
              </a:lnSpc>
              <a:buFont typeface="Arial" panose="020B0604020202020204" pitchFamily="34" charset="0"/>
              <a:buChar char="•"/>
            </a:pPr>
            <a:r>
              <a:rPr lang="en-US" sz="2000" dirty="0">
                <a:solidFill>
                  <a:srgbClr val="4F81BD"/>
                </a:solidFill>
                <a:latin typeface="Helvetica"/>
                <a:cs typeface="Helvetica"/>
              </a:rPr>
              <a:t>endometrial</a:t>
            </a:r>
          </a:p>
          <a:p>
            <a:pPr marL="342900" indent="-342900" algn="just">
              <a:lnSpc>
                <a:spcPct val="120000"/>
              </a:lnSpc>
              <a:buFont typeface="Arial" panose="020B0604020202020204" pitchFamily="34" charset="0"/>
              <a:buChar char="•"/>
            </a:pPr>
            <a:r>
              <a:rPr lang="en-US" sz="2000" dirty="0">
                <a:solidFill>
                  <a:srgbClr val="4F81BD"/>
                </a:solidFill>
                <a:latin typeface="Helvetica"/>
                <a:cs typeface="Helvetica"/>
              </a:rPr>
              <a:t>gastric</a:t>
            </a:r>
          </a:p>
          <a:p>
            <a:pPr marL="342900" indent="-342900" algn="just">
              <a:lnSpc>
                <a:spcPct val="120000"/>
              </a:lnSpc>
              <a:buFont typeface="Arial" panose="020B0604020202020204" pitchFamily="34" charset="0"/>
              <a:buChar char="•"/>
            </a:pPr>
            <a:endParaRPr lang="en-US" sz="2000" dirty="0">
              <a:solidFill>
                <a:srgbClr val="4F81BD"/>
              </a:solidFill>
              <a:latin typeface="Helvetica"/>
              <a:cs typeface="Helvetica"/>
            </a:endParaRPr>
          </a:p>
          <a:p>
            <a:pPr marL="285750" indent="-285750" algn="just">
              <a:lnSpc>
                <a:spcPct val="120000"/>
              </a:lnSpc>
              <a:buFont typeface="Arial"/>
              <a:buChar char="•"/>
            </a:pPr>
            <a:r>
              <a:rPr lang="en-US" sz="2000" dirty="0">
                <a:solidFill>
                  <a:srgbClr val="4F81BD"/>
                </a:solidFill>
                <a:latin typeface="Helvetica"/>
                <a:cs typeface="Helvetica"/>
              </a:rPr>
              <a:t>New candidate target for </a:t>
            </a:r>
            <a:r>
              <a:rPr lang="en-US" sz="2000" dirty="0" err="1">
                <a:solidFill>
                  <a:srgbClr val="4F81BD"/>
                </a:solidFill>
                <a:latin typeface="Helvetica"/>
                <a:cs typeface="Helvetica"/>
              </a:rPr>
              <a:t>tumours</a:t>
            </a:r>
            <a:r>
              <a:rPr lang="en-US" sz="2000" dirty="0">
                <a:solidFill>
                  <a:srgbClr val="4F81BD"/>
                </a:solidFill>
                <a:latin typeface="Helvetica"/>
                <a:cs typeface="Helvetica"/>
              </a:rPr>
              <a:t> </a:t>
            </a:r>
            <a:br>
              <a:rPr lang="en-US" sz="2000" dirty="0">
                <a:solidFill>
                  <a:srgbClr val="4F81BD"/>
                </a:solidFill>
                <a:latin typeface="Helvetica"/>
                <a:cs typeface="Helvetica"/>
              </a:rPr>
            </a:br>
            <a:r>
              <a:rPr lang="en-US" sz="2000" dirty="0">
                <a:solidFill>
                  <a:srgbClr val="4F81BD"/>
                </a:solidFill>
                <a:latin typeface="Helvetica"/>
                <a:cs typeface="Helvetica"/>
              </a:rPr>
              <a:t>with MSI (WRN antagonists)</a:t>
            </a:r>
          </a:p>
          <a:p>
            <a:pPr marL="285750" indent="-285750" algn="just">
              <a:lnSpc>
                <a:spcPct val="120000"/>
              </a:lnSpc>
              <a:buFont typeface="Arial"/>
              <a:buChar char="•"/>
            </a:pPr>
            <a:endParaRPr lang="en-US" sz="2000" dirty="0">
              <a:solidFill>
                <a:srgbClr val="4F81BD"/>
              </a:solidFill>
              <a:latin typeface="Helvetica"/>
              <a:cs typeface="Helvetica"/>
            </a:endParaRPr>
          </a:p>
          <a:p>
            <a:pPr marL="285750" indent="-285750" algn="just">
              <a:lnSpc>
                <a:spcPct val="120000"/>
              </a:lnSpc>
              <a:buFont typeface="Arial"/>
              <a:buChar char="•"/>
            </a:pPr>
            <a:endParaRPr lang="en-US" sz="2000" dirty="0">
              <a:solidFill>
                <a:srgbClr val="4F81BD"/>
              </a:solidFill>
              <a:latin typeface="Helvetica"/>
              <a:cs typeface="Helvetica"/>
            </a:endParaRPr>
          </a:p>
        </p:txBody>
      </p:sp>
      <p:grpSp>
        <p:nvGrpSpPr>
          <p:cNvPr id="12" name="Group 11">
            <a:extLst>
              <a:ext uri="{FF2B5EF4-FFF2-40B4-BE49-F238E27FC236}">
                <a16:creationId xmlns:a16="http://schemas.microsoft.com/office/drawing/2014/main" id="{6C746632-DA08-6D46-81ED-D88B5129F067}"/>
              </a:ext>
            </a:extLst>
          </p:cNvPr>
          <p:cNvGrpSpPr/>
          <p:nvPr/>
        </p:nvGrpSpPr>
        <p:grpSpPr>
          <a:xfrm>
            <a:off x="4699048" y="2332916"/>
            <a:ext cx="4385284" cy="4523602"/>
            <a:chOff x="4590188" y="2213170"/>
            <a:chExt cx="4385284" cy="4523602"/>
          </a:xfrm>
        </p:grpSpPr>
        <p:sp>
          <p:nvSpPr>
            <p:cNvPr id="9" name="TextBox 8">
              <a:extLst>
                <a:ext uri="{FF2B5EF4-FFF2-40B4-BE49-F238E27FC236}">
                  <a16:creationId xmlns:a16="http://schemas.microsoft.com/office/drawing/2014/main" id="{2E4B6F42-8A6B-3C49-9F06-8E74DD05BA95}"/>
                </a:ext>
              </a:extLst>
            </p:cNvPr>
            <p:cNvSpPr txBox="1"/>
            <p:nvPr/>
          </p:nvSpPr>
          <p:spPr>
            <a:xfrm flipH="1">
              <a:off x="5604179" y="2893566"/>
              <a:ext cx="2192300" cy="307777"/>
            </a:xfrm>
            <a:prstGeom prst="rect">
              <a:avLst/>
            </a:prstGeom>
            <a:solidFill>
              <a:schemeClr val="bg1"/>
            </a:solidFill>
          </p:spPr>
          <p:txBody>
            <a:bodyPr wrap="square" rtlCol="0">
              <a:spAutoFit/>
            </a:bodyPr>
            <a:lstStyle/>
            <a:p>
              <a:endParaRPr lang="en-US" dirty="0"/>
            </a:p>
          </p:txBody>
        </p:sp>
        <p:pic>
          <p:nvPicPr>
            <p:cNvPr id="5" name="Picture 4">
              <a:extLst>
                <a:ext uri="{FF2B5EF4-FFF2-40B4-BE49-F238E27FC236}">
                  <a16:creationId xmlns:a16="http://schemas.microsoft.com/office/drawing/2014/main" id="{AE9F5D4C-7914-DA41-984B-F5AD68255505}"/>
                </a:ext>
              </a:extLst>
            </p:cNvPr>
            <p:cNvPicPr>
              <a:picLocks noChangeAspect="1"/>
            </p:cNvPicPr>
            <p:nvPr/>
          </p:nvPicPr>
          <p:blipFill rotWithShape="1">
            <a:blip r:embed="rId3"/>
            <a:srcRect t="13742" r="4858" b="1731"/>
            <a:stretch/>
          </p:blipFill>
          <p:spPr>
            <a:xfrm>
              <a:off x="4617697" y="2332971"/>
              <a:ext cx="4267354" cy="4284000"/>
            </a:xfrm>
            <a:prstGeom prst="rect">
              <a:avLst/>
            </a:prstGeom>
          </p:spPr>
        </p:pic>
        <p:sp>
          <p:nvSpPr>
            <p:cNvPr id="13" name="TextBox 12">
              <a:extLst>
                <a:ext uri="{FF2B5EF4-FFF2-40B4-BE49-F238E27FC236}">
                  <a16:creationId xmlns:a16="http://schemas.microsoft.com/office/drawing/2014/main" id="{42242F15-C388-0C48-A43E-F4A9A71D37DE}"/>
                </a:ext>
              </a:extLst>
            </p:cNvPr>
            <p:cNvSpPr txBox="1"/>
            <p:nvPr/>
          </p:nvSpPr>
          <p:spPr>
            <a:xfrm>
              <a:off x="8790741" y="2213170"/>
              <a:ext cx="184731" cy="307777"/>
            </a:xfrm>
            <a:prstGeom prst="rect">
              <a:avLst/>
            </a:prstGeom>
            <a:solidFill>
              <a:schemeClr val="bg1"/>
            </a:solidFill>
          </p:spPr>
          <p:txBody>
            <a:bodyPr wrap="none" rtlCol="0">
              <a:spAutoFit/>
            </a:bodyPr>
            <a:lstStyle/>
            <a:p>
              <a:endParaRPr lang="en-US" dirty="0"/>
            </a:p>
          </p:txBody>
        </p:sp>
        <p:sp>
          <p:nvSpPr>
            <p:cNvPr id="14" name="TextBox 13">
              <a:extLst>
                <a:ext uri="{FF2B5EF4-FFF2-40B4-BE49-F238E27FC236}">
                  <a16:creationId xmlns:a16="http://schemas.microsoft.com/office/drawing/2014/main" id="{EA180299-6B35-0D4B-886D-223C638786F3}"/>
                </a:ext>
              </a:extLst>
            </p:cNvPr>
            <p:cNvSpPr txBox="1"/>
            <p:nvPr/>
          </p:nvSpPr>
          <p:spPr>
            <a:xfrm>
              <a:off x="4662900" y="6428995"/>
              <a:ext cx="184731" cy="307777"/>
            </a:xfrm>
            <a:prstGeom prst="rect">
              <a:avLst/>
            </a:prstGeom>
            <a:solidFill>
              <a:schemeClr val="bg1"/>
            </a:solidFill>
          </p:spPr>
          <p:txBody>
            <a:bodyPr wrap="none" rtlCol="0">
              <a:spAutoFit/>
            </a:bodyPr>
            <a:lstStyle/>
            <a:p>
              <a:endParaRPr lang="en-US" dirty="0"/>
            </a:p>
          </p:txBody>
        </p:sp>
        <p:sp>
          <p:nvSpPr>
            <p:cNvPr id="15" name="TextBox 14">
              <a:extLst>
                <a:ext uri="{FF2B5EF4-FFF2-40B4-BE49-F238E27FC236}">
                  <a16:creationId xmlns:a16="http://schemas.microsoft.com/office/drawing/2014/main" id="{DD9D95A6-3775-0F41-8D56-ABB717EE1C62}"/>
                </a:ext>
              </a:extLst>
            </p:cNvPr>
            <p:cNvSpPr txBox="1"/>
            <p:nvPr/>
          </p:nvSpPr>
          <p:spPr>
            <a:xfrm>
              <a:off x="7874186" y="6414233"/>
              <a:ext cx="1101286" cy="307777"/>
            </a:xfrm>
            <a:prstGeom prst="rect">
              <a:avLst/>
            </a:prstGeom>
            <a:solidFill>
              <a:schemeClr val="bg1"/>
            </a:solidFill>
          </p:spPr>
          <p:txBody>
            <a:bodyPr wrap="square" rtlCol="0">
              <a:spAutoFit/>
            </a:bodyPr>
            <a:lstStyle/>
            <a:p>
              <a:endParaRPr lang="en-US" dirty="0"/>
            </a:p>
          </p:txBody>
        </p:sp>
        <p:sp>
          <p:nvSpPr>
            <p:cNvPr id="16" name="TextBox 15">
              <a:extLst>
                <a:ext uri="{FF2B5EF4-FFF2-40B4-BE49-F238E27FC236}">
                  <a16:creationId xmlns:a16="http://schemas.microsoft.com/office/drawing/2014/main" id="{ADADDDA8-24C8-B24B-B47C-E1D8ACCCCF3E}"/>
                </a:ext>
              </a:extLst>
            </p:cNvPr>
            <p:cNvSpPr txBox="1"/>
            <p:nvPr/>
          </p:nvSpPr>
          <p:spPr>
            <a:xfrm>
              <a:off x="4590188" y="2213170"/>
              <a:ext cx="184731" cy="307777"/>
            </a:xfrm>
            <a:prstGeom prst="rect">
              <a:avLst/>
            </a:prstGeom>
            <a:solidFill>
              <a:schemeClr val="bg1"/>
            </a:solidFill>
          </p:spPr>
          <p:txBody>
            <a:bodyPr wrap="square" rtlCol="0">
              <a:spAutoFit/>
            </a:bodyPr>
            <a:lstStyle/>
            <a:p>
              <a:endParaRPr lang="en-US" dirty="0"/>
            </a:p>
          </p:txBody>
        </p:sp>
      </p:grpSp>
      <p:pic>
        <p:nvPicPr>
          <p:cNvPr id="4" name="Picture 3">
            <a:extLst>
              <a:ext uri="{FF2B5EF4-FFF2-40B4-BE49-F238E27FC236}">
                <a16:creationId xmlns:a16="http://schemas.microsoft.com/office/drawing/2014/main" id="{6C1FFFB6-0829-7241-8330-5F12C78F4959}"/>
              </a:ext>
            </a:extLst>
          </p:cNvPr>
          <p:cNvPicPr>
            <a:picLocks noChangeAspect="1"/>
          </p:cNvPicPr>
          <p:nvPr/>
        </p:nvPicPr>
        <p:blipFill rotWithShape="1">
          <a:blip r:embed="rId4"/>
          <a:srcRect l="3063" t="3058" r="46389" b="61026"/>
          <a:stretch/>
        </p:blipFill>
        <p:spPr>
          <a:xfrm>
            <a:off x="228255" y="943779"/>
            <a:ext cx="4563908" cy="2757361"/>
          </a:xfrm>
          <a:prstGeom prst="rect">
            <a:avLst/>
          </a:prstGeom>
        </p:spPr>
      </p:pic>
      <p:sp>
        <p:nvSpPr>
          <p:cNvPr id="2" name="TextBox 1">
            <a:extLst>
              <a:ext uri="{FF2B5EF4-FFF2-40B4-BE49-F238E27FC236}">
                <a16:creationId xmlns:a16="http://schemas.microsoft.com/office/drawing/2014/main" id="{E0BC8D26-D3F6-0B49-811B-63E36055F907}"/>
              </a:ext>
            </a:extLst>
          </p:cNvPr>
          <p:cNvSpPr txBox="1"/>
          <p:nvPr/>
        </p:nvSpPr>
        <p:spPr>
          <a:xfrm>
            <a:off x="250025" y="832909"/>
            <a:ext cx="184731" cy="307777"/>
          </a:xfrm>
          <a:prstGeom prst="rect">
            <a:avLst/>
          </a:prstGeom>
          <a:solidFill>
            <a:schemeClr val="bg1"/>
          </a:solidFill>
        </p:spPr>
        <p:txBody>
          <a:bodyPr wrap="none" rtlCol="0">
            <a:spAutoFit/>
          </a:bodyPr>
          <a:lstStyle/>
          <a:p>
            <a:endParaRPr lang="en-US" dirty="0"/>
          </a:p>
        </p:txBody>
      </p:sp>
      <p:sp>
        <p:nvSpPr>
          <p:cNvPr id="17" name="TextBox 16">
            <a:extLst>
              <a:ext uri="{FF2B5EF4-FFF2-40B4-BE49-F238E27FC236}">
                <a16:creationId xmlns:a16="http://schemas.microsoft.com/office/drawing/2014/main" id="{8AB5907E-FD37-954E-8C2A-0268D11D5EB3}"/>
              </a:ext>
            </a:extLst>
          </p:cNvPr>
          <p:cNvSpPr txBox="1"/>
          <p:nvPr/>
        </p:nvSpPr>
        <p:spPr>
          <a:xfrm rot="20047470">
            <a:off x="813130" y="1930425"/>
            <a:ext cx="7830143" cy="2677656"/>
          </a:xfrm>
          <a:prstGeom prst="rect">
            <a:avLst/>
          </a:prstGeom>
          <a:solidFill>
            <a:schemeClr val="bg1"/>
          </a:solidFill>
          <a:ln>
            <a:solidFill>
              <a:srgbClr val="FF0000"/>
            </a:solidFill>
          </a:ln>
        </p:spPr>
        <p:txBody>
          <a:bodyPr wrap="square" rtlCol="0">
            <a:spAutoFit/>
          </a:bodyPr>
          <a:lstStyle/>
          <a:p>
            <a:pPr algn="ctr">
              <a:lnSpc>
                <a:spcPct val="200000"/>
              </a:lnSpc>
            </a:pPr>
            <a:r>
              <a:rPr lang="en-US" sz="2400" dirty="0">
                <a:solidFill>
                  <a:srgbClr val="FF0000"/>
                </a:solidFill>
                <a:latin typeface="Helvetica" pitchFamily="2" charset="0"/>
              </a:rPr>
              <a:t>Data now available in the Open Targets Platform e.g.</a:t>
            </a:r>
          </a:p>
          <a:p>
            <a:pPr algn="ctr">
              <a:lnSpc>
                <a:spcPct val="200000"/>
              </a:lnSpc>
            </a:pPr>
            <a:r>
              <a:rPr lang="en-US" sz="2400" dirty="0">
                <a:hlinkClick r:id="rId5"/>
              </a:rPr>
              <a:t>https://www.targetvalidation.org/evidence/ENSG00000100941/EFO_0000305?view=sec:affected_pathway</a:t>
            </a:r>
            <a:endParaRPr lang="en-US" sz="2400" dirty="0">
              <a:solidFill>
                <a:srgbClr val="FF0000"/>
              </a:solidFill>
              <a:latin typeface="Helvetica" pitchFamily="2" charset="0"/>
            </a:endParaRPr>
          </a:p>
          <a:p>
            <a:pPr algn="ctr"/>
            <a:endParaRPr lang="en-US" sz="2400" dirty="0">
              <a:solidFill>
                <a:srgbClr val="FF0000"/>
              </a:solidFill>
              <a:latin typeface="Helvetica" pitchFamily="2" charset="0"/>
            </a:endParaRPr>
          </a:p>
        </p:txBody>
      </p:sp>
    </p:spTree>
    <p:extLst>
      <p:ext uri="{BB962C8B-B14F-4D97-AF65-F5344CB8AC3E}">
        <p14:creationId xmlns:p14="http://schemas.microsoft.com/office/powerpoint/2010/main" val="3594720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7" grpId="2" animBg="1"/>
    </p:bldLst>
  </p:timing>
</p:sld>
</file>

<file path=ppt/theme/theme1.xml><?xml version="1.0" encoding="utf-8"?>
<a:theme xmlns:a="http://schemas.openxmlformats.org/drawingml/2006/main" name="CTTV_key_messages_slides-1">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19754</TotalTime>
  <Words>2738</Words>
  <Application>Microsoft Macintosh PowerPoint</Application>
  <PresentationFormat>On-screen Show (4:3)</PresentationFormat>
  <Paragraphs>642</Paragraphs>
  <Slides>66</Slides>
  <Notes>65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66</vt:i4>
      </vt:variant>
    </vt:vector>
  </HeadingPairs>
  <TitlesOfParts>
    <vt:vector size="75" baseType="lpstr">
      <vt:lpstr>Times</vt:lpstr>
      <vt:lpstr>Roboto</vt:lpstr>
      <vt:lpstr>Helvetica Neue</vt:lpstr>
      <vt:lpstr>Roboto Black</vt:lpstr>
      <vt:lpstr>Calibri</vt:lpstr>
      <vt:lpstr>Arial</vt:lpstr>
      <vt:lpstr>Gill Sans</vt:lpstr>
      <vt:lpstr>Helvetica</vt:lpstr>
      <vt:lpstr>CTTV_key_messages_slides-1</vt:lpstr>
      <vt:lpstr>Open Targets: integrating genetics, omics and chemical data for drug discovery</vt:lpstr>
      <vt:lpstr>PowerPoint Presentation</vt:lpstr>
      <vt:lpstr>PowerPoint Presentation</vt:lpstr>
      <vt:lpstr>Open Targets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Association score  confidence</vt:lpstr>
      <vt:lpstr>PowerPoint Presentation</vt:lpstr>
      <vt:lpstr>PowerPoint Presentation</vt:lpstr>
      <vt:lpstr>PowerPoint Presentation</vt:lpstr>
      <vt:lpstr>PowerPoint Presentation</vt:lpstr>
      <vt:lpstr>PowerPoint Presentation</vt:lpstr>
      <vt:lpstr>Target-Disease Association Score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Targets Platform and Genetics, web resources for drug discovery</dc:title>
  <cp:lastModifiedBy>Denise Carvalho-Silva</cp:lastModifiedBy>
  <cp:revision>95</cp:revision>
  <cp:lastPrinted>2019-04-30T08:50:49Z</cp:lastPrinted>
  <dcterms:modified xsi:type="dcterms:W3CDTF">2019-06-28T10:23:36Z</dcterms:modified>
</cp:coreProperties>
</file>